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379" r:id="rId3"/>
    <p:sldId id="325" r:id="rId4"/>
    <p:sldId id="280" r:id="rId5"/>
    <p:sldId id="326" r:id="rId6"/>
    <p:sldId id="374" r:id="rId7"/>
    <p:sldId id="375" r:id="rId8"/>
    <p:sldId id="366" r:id="rId9"/>
    <p:sldId id="330" r:id="rId10"/>
    <p:sldId id="297" r:id="rId11"/>
    <p:sldId id="377" r:id="rId12"/>
    <p:sldId id="298" r:id="rId13"/>
    <p:sldId id="378" r:id="rId14"/>
    <p:sldId id="333" r:id="rId15"/>
    <p:sldId id="302" r:id="rId16"/>
    <p:sldId id="337" r:id="rId17"/>
    <p:sldId id="282" r:id="rId18"/>
    <p:sldId id="283" r:id="rId19"/>
    <p:sldId id="284" r:id="rId20"/>
    <p:sldId id="342" r:id="rId21"/>
    <p:sldId id="285" r:id="rId22"/>
    <p:sldId id="307" r:id="rId23"/>
    <p:sldId id="287" r:id="rId24"/>
    <p:sldId id="362" r:id="rId25"/>
    <p:sldId id="363" r:id="rId26"/>
    <p:sldId id="368" r:id="rId27"/>
    <p:sldId id="369" r:id="rId28"/>
    <p:sldId id="288" r:id="rId29"/>
    <p:sldId id="320" r:id="rId30"/>
    <p:sldId id="321" r:id="rId31"/>
    <p:sldId id="348" r:id="rId32"/>
    <p:sldId id="352" r:id="rId33"/>
    <p:sldId id="289" r:id="rId34"/>
    <p:sldId id="354" r:id="rId35"/>
    <p:sldId id="355" r:id="rId36"/>
    <p:sldId id="290" r:id="rId37"/>
    <p:sldId id="358" r:id="rId38"/>
    <p:sldId id="359" r:id="rId39"/>
    <p:sldId id="361" r:id="rId40"/>
    <p:sldId id="356" r:id="rId41"/>
    <p:sldId id="357" r:id="rId42"/>
    <p:sldId id="364" r:id="rId43"/>
    <p:sldId id="365" r:id="rId4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713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10" autoAdjust="0"/>
    <p:restoredTop sz="95596" autoAdjust="0"/>
  </p:normalViewPr>
  <p:slideViewPr>
    <p:cSldViewPr>
      <p:cViewPr>
        <p:scale>
          <a:sx n="106" d="100"/>
          <a:sy n="106" d="100"/>
        </p:scale>
        <p:origin x="-168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0E6A6-7F7D-4022-AE4F-40070F7D1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D015-5A11-4487-99FB-49809C15B99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65150"/>
            <a:ext cx="76200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11275"/>
            <a:ext cx="7620000" cy="441325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1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19075"/>
            <a:ext cx="2181225" cy="5495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8125" y="219075"/>
            <a:ext cx="6391275" cy="5495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3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388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16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7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31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7820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4899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704850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</a:rPr>
              <a:t>ГУ ЯО Центр профессиональной ориентации и психологической поддержки «Ресурс»</a:t>
            </a:r>
            <a:endParaRPr lang="ru-RU" sz="2400" b="1" dirty="0">
              <a:latin typeface="Calibri" panose="020F0502020204030204" pitchFamily="34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5040559"/>
          </a:xfrm>
        </p:spPr>
        <p:txBody>
          <a:bodyPr/>
          <a:lstStyle/>
          <a:p>
            <a:r>
              <a:rPr lang="ru-RU" sz="3600" b="1" dirty="0" smtClean="0">
                <a:latin typeface="Calibri" panose="020F0502020204030204" pitchFamily="34" charset="0"/>
              </a:rPr>
              <a:t>Психологическая подготовка к ГИА : работа с обучающимися, родителями, педагогами</a:t>
            </a:r>
          </a:p>
          <a:p>
            <a:endParaRPr lang="ru-RU" sz="4400" b="1" dirty="0">
              <a:latin typeface="Calibri" panose="020F0502020204030204" pitchFamily="34" charset="0"/>
            </a:endParaRPr>
          </a:p>
          <a:p>
            <a:endParaRPr lang="ru-RU" sz="2400" b="1" dirty="0">
              <a:latin typeface="Calibri" panose="020F0502020204030204" pitchFamily="34" charset="0"/>
            </a:endParaRPr>
          </a:p>
          <a:p>
            <a:r>
              <a:rPr lang="ru-RU" sz="2400" b="1" dirty="0">
                <a:latin typeface="Calibri" panose="020F0502020204030204" pitchFamily="34" charset="0"/>
              </a:rPr>
              <a:t>а</a:t>
            </a:r>
            <a:r>
              <a:rPr lang="ru-RU" sz="2400" b="1" dirty="0" smtClean="0">
                <a:latin typeface="Calibri" panose="020F0502020204030204" pitchFamily="34" charset="0"/>
              </a:rPr>
              <a:t>втор-составитель</a:t>
            </a:r>
            <a:r>
              <a:rPr lang="ru-RU" sz="2400" b="1" dirty="0" smtClean="0">
                <a:latin typeface="Calibri" panose="020F0502020204030204" pitchFamily="34" charset="0"/>
              </a:rPr>
              <a:t>: Л.В. Чупрова, педагог-психолог </a:t>
            </a:r>
          </a:p>
          <a:p>
            <a:r>
              <a:rPr lang="ru-RU" sz="2400" b="1" dirty="0" smtClean="0">
                <a:latin typeface="Calibri" panose="020F0502020204030204" pitchFamily="34" charset="0"/>
              </a:rPr>
              <a:t>высшей квалификационной категории</a:t>
            </a:r>
          </a:p>
          <a:p>
            <a:r>
              <a:rPr lang="ru-RU" sz="2400" b="1" dirty="0" smtClean="0">
                <a:latin typeface="Calibri" panose="020F0502020204030204" pitchFamily="34" charset="0"/>
              </a:rPr>
              <a:t>раб. </a:t>
            </a:r>
            <a:r>
              <a:rPr lang="ru-RU" sz="2400" b="1" dirty="0">
                <a:latin typeface="Calibri" panose="020F0502020204030204" pitchFamily="34" charset="0"/>
              </a:rPr>
              <a:t>т</a:t>
            </a:r>
            <a:r>
              <a:rPr lang="ru-RU" sz="2400" b="1" dirty="0" smtClean="0">
                <a:latin typeface="Calibri" panose="020F0502020204030204" pitchFamily="34" charset="0"/>
              </a:rPr>
              <a:t>ел.: 729500, </a:t>
            </a:r>
            <a:r>
              <a:rPr lang="en-US" sz="2400" b="1" dirty="0" smtClean="0">
                <a:latin typeface="Calibri" panose="020F0502020204030204" pitchFamily="34" charset="0"/>
              </a:rPr>
              <a:t>e-mail</a:t>
            </a:r>
            <a:r>
              <a:rPr lang="ru-RU" sz="2400" b="1" dirty="0" smtClean="0">
                <a:latin typeface="Calibri" panose="020F0502020204030204" pitchFamily="34" charset="0"/>
              </a:rPr>
              <a:t>:</a:t>
            </a:r>
            <a:r>
              <a:rPr lang="en-US" sz="2400" b="1" dirty="0" smtClean="0">
                <a:latin typeface="Calibri" panose="020F0502020204030204" pitchFamily="34" charset="0"/>
              </a:rPr>
              <a:t>Lchuprova@yandex.ru</a:t>
            </a:r>
            <a:r>
              <a:rPr lang="ru-RU" sz="2400" b="1" dirty="0" smtClean="0">
                <a:latin typeface="Calibri" panose="020F0502020204030204" pitchFamily="34" charset="0"/>
              </a:rPr>
              <a:t> </a:t>
            </a:r>
          </a:p>
          <a:p>
            <a:endParaRPr lang="ru-RU" sz="2400" b="1" dirty="0" smtClean="0">
              <a:latin typeface="Calibri" panose="020F0502020204030204" pitchFamily="34" charset="0"/>
            </a:endParaRPr>
          </a:p>
          <a:p>
            <a:pPr algn="ctr"/>
            <a:r>
              <a:rPr lang="ru-RU" sz="2400" b="1" dirty="0" smtClean="0">
                <a:latin typeface="Calibri" panose="020F0502020204030204" pitchFamily="34" charset="0"/>
              </a:rPr>
              <a:t>Ярославль, 2016 г.</a:t>
            </a:r>
            <a:endParaRPr lang="ru-RU" sz="2400" b="1" dirty="0">
              <a:latin typeface="Calibri" panose="020F0502020204030204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648071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 ПСИХОЛОГО-ПЕДАГОГИЧЕСКИЙ АНАЛИЗ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ГОСУДАРСТВЕННОЙ ИТОГОВОЙ АТТЕСТАЦИИ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Сравнительный анализ традиционного экзамена и ОГЭ/ЕГЭ</a:t>
            </a:r>
            <a:r>
              <a:rPr lang="ru-RU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689203"/>
              </p:ext>
            </p:extLst>
          </p:nvPr>
        </p:nvGraphicFramePr>
        <p:xfrm>
          <a:off x="107505" y="1340769"/>
          <a:ext cx="8928991" cy="5405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591"/>
                <a:gridCol w="3708083"/>
                <a:gridCol w="2875317"/>
              </a:tblGrid>
              <a:tr h="352266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Характеристики</a:t>
                      </a:r>
                      <a:r>
                        <a:rPr lang="ru-RU" sz="17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endParaRPr lang="ru-RU" sz="17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Традиционный экзамен </a:t>
                      </a:r>
                      <a:endParaRPr lang="ru-RU" sz="17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ОГЭ/ЕГЭ</a:t>
                      </a:r>
                      <a:endParaRPr lang="ru-RU" sz="17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409066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Что оценивается?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Важны не просто фактические знания, а умение их преподнести. Уровень развития устной речи может позволить «скрыть» пробелы в знаниях.</a:t>
                      </a:r>
                      <a:endParaRPr lang="ru-RU" sz="17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Оцениваются фактические знания и умение рассуждать, решать.</a:t>
                      </a:r>
                      <a:endParaRPr lang="ru-RU" sz="17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144866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Что влияет на оценку?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Большое влияние оказывают субъективные факторы: контакт с экзаменаторов, общее впечатление и т.д.</a:t>
                      </a:r>
                      <a:endParaRPr lang="ru-RU" sz="17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Оценка максимально объективна.</a:t>
                      </a:r>
                      <a:endParaRPr lang="ru-RU" sz="17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144866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Возможность исправить собственную ошибку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На устном экзамене — во время рассказа или при ответе на вопрос экзаменатора, на письменном — при проверке собственной работы.</a:t>
                      </a:r>
                      <a:endParaRPr lang="ru-RU" sz="17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Практически отсутствует.</a:t>
                      </a:r>
                      <a:endParaRPr lang="ru-RU" sz="17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85439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Кто оценивает?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Знакомые ученику люди.</a:t>
                      </a:r>
                      <a:endParaRPr lang="ru-RU" sz="17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Незнакомые эксперты.</a:t>
                      </a:r>
                      <a:endParaRPr lang="ru-RU" sz="17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85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Когда можно узнать результаты экзамена?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На устном экзамене — практически сразу, на письменном — в течение нескольких дней.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Через сравнительно более длительное время.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6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44625"/>
            <a:ext cx="8724900" cy="792088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8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8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 ПСИХОЛОГО-ПЕДАГОГИЧЕСКИЙ АНАЛИЗ ГОСУДАРСТВЕННОЙ ИТОГОВОЙ АТТЕСТАЦИИ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Сравнительный анализ традиционного экзамена 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ОГЭ/ЕГЭ</a:t>
            </a:r>
            <a:r>
              <a:rPr lang="ru-RU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021879"/>
              </p:ext>
            </p:extLst>
          </p:nvPr>
        </p:nvGraphicFramePr>
        <p:xfrm>
          <a:off x="107501" y="1273840"/>
          <a:ext cx="8928996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2"/>
                <a:gridCol w="2976332"/>
                <a:gridCol w="2976332"/>
              </a:tblGrid>
              <a:tr h="35114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Характеристики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Традиционный экзамен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ОГЭ/ЕГЭ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144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Критерии оценки</a:t>
                      </a:r>
                    </a:p>
                    <a:p>
                      <a:endParaRPr lang="ru-RU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Известны заранее.</a:t>
                      </a:r>
                    </a:p>
                    <a:p>
                      <a:endParaRPr lang="ru-RU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Уточняются уже после завершения экзамена. </a:t>
                      </a:r>
                    </a:p>
                  </a:txBody>
                  <a:tcPr/>
                </a:tc>
              </a:tr>
              <a:tr h="16678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Содержание экзамена</a:t>
                      </a:r>
                    </a:p>
                    <a:p>
                      <a:endParaRPr lang="ru-RU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Ученик должен продемонстрировать владение определенным фрагментом учебного материала(определенной темой, вопросом и т.д.).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Экзамен охватывает практически весь объем учебного материала.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D4D4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50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Как происходит фиксация результатов?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На письменном экзамене — на том же листе, на котором выполняются задания. На устном — па черновике.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Результаты выполнения задании необходимо перенести на бланк регистрации ответов.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D4D4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778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Стратегия деятельности во время экзамена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D4D4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Унифицированная.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Индивидуальная.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5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1" cy="648072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2. ПСИХОЛОГИЧЕСКАЯ ГОТОВНОСТЬ ВЫПУСКНИКА К ГИА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8"/>
          </a:xfrm>
        </p:spPr>
        <p:txBody>
          <a:bodyPr/>
          <a:lstStyle/>
          <a:p>
            <a:pPr marL="0" indent="357188" algn="just">
              <a:buNone/>
            </a:pPr>
            <a:r>
              <a:rPr lang="ru-RU" sz="2000" b="1" dirty="0" smtClean="0">
                <a:latin typeface="Calibri" panose="020F0502020204030204" pitchFamily="34" charset="0"/>
              </a:rPr>
              <a:t>Системообразующим </a:t>
            </a:r>
            <a:r>
              <a:rPr lang="ru-RU" sz="2000" b="1" dirty="0">
                <a:latin typeface="Calibri" panose="020F0502020204030204" pitchFamily="34" charset="0"/>
              </a:rPr>
              <a:t>ориентиром в процессе психологической подготовки к </a:t>
            </a:r>
            <a:r>
              <a:rPr lang="ru-RU" sz="2000" b="1" dirty="0" smtClean="0">
                <a:latin typeface="Calibri" panose="020F0502020204030204" pitchFamily="34" charset="0"/>
              </a:rPr>
              <a:t>ГИА </a:t>
            </a:r>
            <a:r>
              <a:rPr lang="ru-RU" sz="2000" b="1" dirty="0">
                <a:latin typeface="Calibri" panose="020F0502020204030204" pitchFamily="34" charset="0"/>
              </a:rPr>
              <a:t>является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понятие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психологической готовности выпускника, </a:t>
            </a:r>
            <a:r>
              <a:rPr lang="ru-RU" sz="2000" b="1" dirty="0">
                <a:latin typeface="Calibri" panose="020F0502020204030204" pitchFamily="34" charset="0"/>
              </a:rPr>
              <a:t>которую </a:t>
            </a:r>
            <a:r>
              <a:rPr lang="ru-RU" sz="2000" b="1" dirty="0" smtClean="0">
                <a:latin typeface="Calibri" panose="020F0502020204030204" pitchFamily="34" charset="0"/>
              </a:rPr>
              <a:t>в данном контексте важно понимать </a:t>
            </a:r>
            <a:r>
              <a:rPr lang="ru-RU" sz="2000" b="1" dirty="0">
                <a:latin typeface="Calibri" panose="020F0502020204030204" pitchFamily="34" charset="0"/>
              </a:rPr>
              <a:t>как </a:t>
            </a:r>
            <a:r>
              <a:rPr lang="ru-RU" sz="2000" b="1" dirty="0" err="1" smtClean="0">
                <a:latin typeface="Calibri" panose="020F0502020204030204" pitchFamily="34" charset="0"/>
              </a:rPr>
              <a:t>сформированность</a:t>
            </a:r>
            <a:r>
              <a:rPr lang="ru-RU" sz="2000" b="1" dirty="0" smtClean="0">
                <a:latin typeface="Calibri" panose="020F0502020204030204" pitchFamily="34" charset="0"/>
              </a:rPr>
              <a:t> </a:t>
            </a:r>
            <a:r>
              <a:rPr lang="ru-RU" sz="2000" b="1" dirty="0">
                <a:latin typeface="Calibri" panose="020F0502020204030204" pitchFamily="34" charset="0"/>
              </a:rPr>
              <a:t>психических процессов и </a:t>
            </a:r>
            <a:r>
              <a:rPr lang="ru-RU" sz="2000" b="1" dirty="0" smtClean="0">
                <a:latin typeface="Calibri" panose="020F0502020204030204" pitchFamily="34" charset="0"/>
              </a:rPr>
              <a:t>функций</a:t>
            </a:r>
            <a:r>
              <a:rPr lang="ru-RU" sz="2000" b="1" dirty="0">
                <a:latin typeface="Calibri" panose="020F0502020204030204" pitchFamily="34" charset="0"/>
              </a:rPr>
              <a:t>, личностных характеристик и поведенческих навыков, обеспечивающих успешность выпускника при сдаче </a:t>
            </a:r>
            <a:r>
              <a:rPr lang="ru-RU" sz="2000" b="1" dirty="0" smtClean="0">
                <a:latin typeface="Calibri" panose="020F0502020204030204" pitchFamily="34" charset="0"/>
              </a:rPr>
              <a:t>ОГЭ/ЕГЭ.</a:t>
            </a:r>
            <a:endParaRPr lang="ru-RU" sz="2000" b="1" dirty="0">
              <a:latin typeface="Calibri" panose="020F0502020204030204" pitchFamily="34" charset="0"/>
            </a:endParaRPr>
          </a:p>
          <a:p>
            <a:pPr marL="0" indent="357188" algn="just">
              <a:buNone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 основе структуры готовности к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лежит анализ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трудностей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с которыми сталкиваются ученики при сдаче экзаменов. </a:t>
            </a:r>
            <a:r>
              <a:rPr lang="ru-RU" sz="2000" b="1" dirty="0">
                <a:latin typeface="Calibri" panose="020F0502020204030204" pitchFamily="34" charset="0"/>
              </a:rPr>
              <a:t>Остановимся на анализе этих трудностей подробнее</a:t>
            </a:r>
            <a:r>
              <a:rPr lang="ru-RU" sz="2000" b="1" dirty="0" smtClean="0">
                <a:latin typeface="Calibri" panose="020F0502020204030204" pitchFamily="34" charset="0"/>
              </a:rPr>
              <a:t>.</a:t>
            </a:r>
          </a:p>
          <a:p>
            <a:pPr marL="0" lvl="0" indent="357188" algn="just">
              <a:buNone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В зависимости от причины возникновения  выделяют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три группы трудностей: </a:t>
            </a:r>
            <a:endParaRPr lang="ru-RU" sz="2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когнитивные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endParaRPr lang="ru-RU" sz="2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л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ичностные, </a:t>
            </a:r>
          </a:p>
          <a:p>
            <a:pPr algn="just"/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процессуальные.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357188" algn="just">
              <a:buNone/>
            </a:pPr>
            <a:endParaRPr lang="ru-RU" sz="2400" b="1" dirty="0" smtClean="0">
              <a:latin typeface="Calibri" panose="020F0502020204030204" pitchFamily="34" charset="0"/>
            </a:endParaRPr>
          </a:p>
          <a:p>
            <a:pPr marL="0" indent="357188" algn="just">
              <a:buNone/>
            </a:pPr>
            <a:endParaRPr lang="ru-RU" sz="24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5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 ПСИХОЛОГИЧЕСКАЯ ГОТОВНОСТЬ ВЫПУСКНИКА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К ГИА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904656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ru-RU" sz="22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Franklin Gothic Demi"/>
              </a:rPr>
              <a:t>Когнитивные трудности</a:t>
            </a:r>
            <a:endParaRPr lang="ru-RU" sz="2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/>
              <a:cs typeface="Franklin Gothic Demi"/>
            </a:endParaRPr>
          </a:p>
          <a:p>
            <a:pPr lvl="0" algn="just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Это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трудности, связанные с особенностями переработки информации , со спецификой работы с тестовыми заданиями</a:t>
            </a: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.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ru-RU" sz="1800" b="1" dirty="0">
                <a:latin typeface="Calibri" panose="020F0502020204030204" pitchFamily="34" charset="0"/>
                <a:ea typeface="Times New Roman"/>
                <a:cs typeface="Times New Roman"/>
              </a:rPr>
              <a:t>Тестирование предполагает формирование особых навыков: умение выделять существенные стороны в каждом вопросе и отделять их от второстепенных, умение оперировать фактами и положениями</a:t>
            </a:r>
            <a:r>
              <a:rPr lang="ru-RU" sz="1800" b="1" dirty="0" smtClean="0">
                <a:latin typeface="Calibri" panose="020F0502020204030204" pitchFamily="34" charset="0"/>
                <a:ea typeface="Times New Roman"/>
                <a:cs typeface="Times New Roman"/>
              </a:rPr>
              <a:t>.</a:t>
            </a:r>
            <a:endParaRPr lang="ru-RU" sz="1800" b="1" u="sng" dirty="0">
              <a:latin typeface="Calibri" panose="020F0502020204030204" pitchFamily="34" charset="0"/>
              <a:ea typeface="Times New Roman"/>
              <a:cs typeface="Franklin Gothic Demi"/>
            </a:endParaRP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Процедура ГИА требует особой (индивидуальной) стратегии деятельности: </a:t>
            </a:r>
            <a:r>
              <a:rPr lang="ru-RU" sz="1800" b="1" u="sng" dirty="0" smtClean="0">
                <a:solidFill>
                  <a:srgbClr val="FFFFFF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ученику необходимо определить для себя, какие задания и в каком соотношении он будет выполнять. 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Выбор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оптимальной стратегии также может представлять некоторую трудность для ученика. На этот процесс оказывает влияние множество 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факторов (например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, он может зависеть от уровня притязаний 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обучающегося).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Выбранная стратегия определяет также особенности планирования и распределения времени. </a:t>
            </a:r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Таким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образом,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для преодоления когнитивных трудностей необходимо двигаться в двух направлениях: </a:t>
            </a:r>
            <a:endParaRPr lang="ru-RU" sz="18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помогать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выпускнику осваивать навыки работы с тестами </a:t>
            </a:r>
            <a:endParaRPr lang="ru-RU" sz="18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вырабатывать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индивидуальную стратегию деятельности. </a:t>
            </a:r>
            <a:endParaRPr lang="ru-RU" sz="18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358775" algn="just"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И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если навыки работы — это в большей степени педагогическая задача, то выработка индивидуальной стратегии - это задача психологическая.</a:t>
            </a:r>
          </a:p>
          <a:p>
            <a:pPr marL="0" lvl="0" indent="357188" algn="just">
              <a:buNone/>
            </a:pPr>
            <a:endParaRPr lang="ru-RU" sz="17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spcAft>
                <a:spcPts val="0"/>
              </a:spcAft>
              <a:buNone/>
            </a:pPr>
            <a:endParaRPr lang="ru-RU" sz="1700" b="1" u="sng" dirty="0">
              <a:solidFill>
                <a:srgbClr val="FFFFFF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lvl="0" indent="357188" algn="just">
              <a:spcAft>
                <a:spcPts val="0"/>
              </a:spcAft>
              <a:buNone/>
            </a:pPr>
            <a:endParaRPr lang="ru-RU" sz="1700" b="1" u="sng" dirty="0">
              <a:solidFill>
                <a:srgbClr val="FFFFFF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lvl="0" indent="357188" algn="just">
              <a:spcAft>
                <a:spcPts val="0"/>
              </a:spcAft>
              <a:buNone/>
            </a:pPr>
            <a:endParaRPr lang="ru-RU" sz="1700" b="1" u="sng" dirty="0">
              <a:solidFill>
                <a:srgbClr val="FFFFFF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lvl="0" indent="357188" algn="ctr">
              <a:buNone/>
            </a:pPr>
            <a:endParaRPr lang="ru-RU" sz="17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814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432047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2. ПСИХОЛОГИЧЕСКАЯ ГОТОВНОСТЬ ВЫПУСКНИКА К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120680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22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Личностные </a:t>
            </a:r>
            <a:r>
              <a:rPr lang="ru-RU" sz="22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трудности</a:t>
            </a:r>
          </a:p>
          <a:p>
            <a:pPr marL="0" lvl="0" indent="357188" algn="just">
              <a:buNone/>
            </a:pPr>
            <a:r>
              <a:rPr lang="ru-RU" sz="17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Эти затруднения обусловлены особенностями восприятия учеником ситуации экзамена, его субъективными реакциями и состояниями.</a:t>
            </a:r>
          </a:p>
          <a:p>
            <a:pPr marL="0" lvl="0" indent="357188" algn="just">
              <a:buNone/>
            </a:pPr>
            <a:r>
              <a:rPr lang="ru-RU" sz="17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Прежде всего к личностным трудностям отнесем высокий уровень </a:t>
            </a:r>
            <a:r>
              <a:rPr lang="ru-RU" sz="17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тревоги. </a:t>
            </a:r>
            <a:r>
              <a:rPr lang="ru-RU" sz="17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Безусловно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, стрессовой является сама ситуация экзамена. </a:t>
            </a:r>
            <a:endParaRPr lang="ru-RU" sz="17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r>
              <a:rPr lang="ru-RU" sz="17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Что может повлиять на уровень тревоги?</a:t>
            </a:r>
          </a:p>
          <a:p>
            <a:pPr lvl="0" algn="just"/>
            <a:r>
              <a:rPr lang="ru-RU" sz="17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На 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экзамене ученик должен за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ограниченное количество времени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 продемонстрировать свои знания по определенному вопросу </a:t>
            </a:r>
            <a:r>
              <a:rPr lang="ru-RU" sz="17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предмета. 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или справиться с предложенными заданиями. Дефицит времени значительно повышает тревогу ученика, появляется страх «не успеть</a:t>
            </a:r>
            <a:r>
              <a:rPr lang="ru-RU" sz="17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».</a:t>
            </a:r>
          </a:p>
          <a:p>
            <a:pPr lvl="0" algn="just"/>
            <a:r>
              <a:rPr lang="ru-RU" sz="17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Стресс 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на экзамене связан с тем, что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эта процедура напрямую связана с самооценкой ребенка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: насколько я действительно умен, насколько могу справиться с предложенными </a:t>
            </a:r>
            <a:r>
              <a:rPr lang="ru-RU" sz="17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заданиями?</a:t>
            </a:r>
          </a:p>
          <a:p>
            <a:pPr lvl="0" algn="just"/>
            <a:r>
              <a:rPr lang="ru-RU" sz="1700" b="1" dirty="0" smtClean="0">
                <a:latin typeface="Calibri" panose="020F0502020204030204" pitchFamily="34" charset="0"/>
              </a:rPr>
              <a:t>ЕГЭ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— это сразу два экзамена: выпускной и вступительный 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- и это повышает его субъективную значимость, а следовательно, и уровень тревоги </a:t>
            </a:r>
            <a:r>
              <a:rPr lang="ru-RU" sz="17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обучающихся.</a:t>
            </a:r>
          </a:p>
          <a:p>
            <a:pPr lvl="0" algn="just"/>
            <a:r>
              <a:rPr lang="ru-RU" sz="17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Усугубляет психологические трудности ученика также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отсутствие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полной и четкой информации о процедуре ГИА. </a:t>
            </a:r>
            <a:endParaRPr lang="ru-RU" sz="17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Подытоживая все сказанное, отметим, что </a:t>
            </a:r>
            <a:r>
              <a:rPr lang="ru-RU" sz="17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основное следствие личностных трудностей - это повышенный уровень тревоги обучающихся на экзамене, что приводит к дезорганизации деятельности, снижению концентрации внимания и работоспособности.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0" lvl="0" indent="357188" algn="just">
              <a:buNone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Таким образом, успешность сдачи ГИА требует </a:t>
            </a:r>
            <a:r>
              <a:rPr lang="ru-RU" sz="17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сформированности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самоопределения как на смыслообразующем, так и на технологическом уровне.</a:t>
            </a:r>
          </a:p>
          <a:p>
            <a:pPr marL="0" lvl="0" indent="0" algn="just">
              <a:buNone/>
            </a:pPr>
            <a:endParaRPr lang="ru-RU" sz="17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endParaRPr lang="ru-RU" sz="17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 algn="just"/>
            <a:endParaRPr lang="ru-RU" sz="17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6493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648071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 ПСИХОЛОГИЧЕСКАЯ ГОТОВНОСТЬ ВЫПУСКНИКА К ГИА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688632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Процессуальные </a:t>
            </a:r>
            <a:r>
              <a:rPr lang="ru-RU" sz="22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трудности</a:t>
            </a:r>
            <a:endParaRPr lang="ru-RU" sz="2200" b="1" u="sng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357188" algn="just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Это проблемы, которые связаны с самой процедурой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ГИА. Можно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выделить несколько групп процессуальных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трудностей.</a:t>
            </a:r>
          </a:p>
          <a:p>
            <a:pPr algn="just"/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Трудности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связанные со спецификой фиксирования ответов. </a:t>
            </a:r>
            <a:r>
              <a:rPr lang="ru-RU" sz="1800" b="1" dirty="0">
                <a:latin typeface="Calibri" panose="020F0502020204030204" pitchFamily="34" charset="0"/>
              </a:rPr>
              <a:t>Процедура </a:t>
            </a:r>
            <a:r>
              <a:rPr lang="ru-RU" sz="1800" b="1" dirty="0" smtClean="0">
                <a:latin typeface="Calibri" panose="020F0502020204030204" pitchFamily="34" charset="0"/>
              </a:rPr>
              <a:t>ГИА </a:t>
            </a:r>
            <a:r>
              <a:rPr lang="ru-RU" sz="1800" b="1" dirty="0">
                <a:latin typeface="Calibri" panose="020F0502020204030204" pitchFamily="34" charset="0"/>
              </a:rPr>
              <a:t>предполагает особую форму заполнения бланков, которая является непривычной для </a:t>
            </a:r>
            <a:r>
              <a:rPr lang="ru-RU" sz="1800" b="1" dirty="0" smtClean="0">
                <a:latin typeface="Calibri" panose="020F0502020204030204" pitchFamily="34" charset="0"/>
              </a:rPr>
              <a:t>обучающихся.     </a:t>
            </a:r>
          </a:p>
          <a:p>
            <a:pPr algn="just"/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Трудности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связанные с ролью взрослого. </a:t>
            </a:r>
            <a:r>
              <a:rPr lang="ru-RU" sz="1800" b="1" dirty="0" smtClean="0">
                <a:latin typeface="Calibri" panose="020F0502020204030204" pitchFamily="34" charset="0"/>
              </a:rPr>
              <a:t>В ситуации ГИА </a:t>
            </a:r>
            <a:r>
              <a:rPr lang="ru-RU" sz="1800" b="1" dirty="0">
                <a:latin typeface="Calibri" panose="020F0502020204030204" pitchFamily="34" charset="0"/>
              </a:rPr>
              <a:t>присутствующие </a:t>
            </a:r>
            <a:r>
              <a:rPr lang="ru-RU" sz="1800" b="1" dirty="0" smtClean="0">
                <a:latin typeface="Calibri" panose="020F0502020204030204" pitchFamily="34" charset="0"/>
              </a:rPr>
              <a:t>педагоги - </a:t>
            </a:r>
            <a:r>
              <a:rPr lang="ru-RU" sz="1800" b="1" dirty="0">
                <a:latin typeface="Calibri" panose="020F0502020204030204" pitchFamily="34" charset="0"/>
              </a:rPr>
              <a:t>это только наблюдатели, что также может повышать тревогу у </a:t>
            </a:r>
            <a:r>
              <a:rPr lang="ru-RU" sz="1800" b="1" dirty="0" smtClean="0">
                <a:latin typeface="Calibri" panose="020F0502020204030204" pitchFamily="34" charset="0"/>
              </a:rPr>
              <a:t>выпускников.</a:t>
            </a:r>
          </a:p>
          <a:p>
            <a:pPr algn="just"/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Трудности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связанные с критериями оценки.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Контраст с привычными традиционными проверочными процедурами действительно велик (обычно — личный контакт с экзаменатором, здесь — отсутствие такового, обычно — развернутый ответ, здесь — лаконичный и т.п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.).</a:t>
            </a:r>
          </a:p>
          <a:p>
            <a:pPr algn="just"/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Трудности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связанные с незнанием своих прав и обязанностей.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Чтобы их преодолеть, следует провести предварительную работу с детьми и еще до экзаменов убедиться в том, что они овладели специфической процедурой ГИА.</a:t>
            </a:r>
          </a:p>
          <a:p>
            <a:pPr marL="0" lvl="0" indent="357188" algn="just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Итак, анализ трудностей позволил нам выделить следующие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структурные компоненты готовности выпускника к сдаче ГИА: познавательный, личностный и процессуальный.</a:t>
            </a:r>
          </a:p>
          <a:p>
            <a:pPr marL="0" lvl="0" indent="357188" algn="just">
              <a:buNone/>
            </a:pPr>
            <a:endParaRPr lang="ru-RU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indent="357188" algn="just">
              <a:buNone/>
            </a:pPr>
            <a:endParaRPr lang="ru-RU" sz="22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33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50405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2. ПСИХОЛОГИЧЕСКАЯ ГОТОВНОСТЬ ВЫПУСКНИКА К ГИА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/>
          <a:lstStyle/>
          <a:p>
            <a:pPr marL="0" lvl="0" indent="357188" algn="just"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Подытоживая анализ трудностей, важно отметить следующее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Важно отметить, что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познавательный компонент 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формируется на протяжении всего времени обучения ребенка в школе, некоторые его составляющие уходят корнями в начальную и среднюю школу. Следовательно, он в наименьшей степени поддается экстренной коррекции. Важно понимать, что на завершающем этапе обучения в школе данные характеристики сформировать с нуля невозможно, психолог может лишь помочь ребенку максимально продуктивно использовать уже сформированные навыки. </a:t>
            </a:r>
          </a:p>
          <a:p>
            <a:pPr marL="0" lvl="0" indent="357188" algn="just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Личностный компонент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подразумевает наличие у выпускника определенной личностно-смысловой позиции. Некоторые его составляющие (способность к самоопределению) также являются результатом работы школы, тогда как другие (например, адекватное мнение) более подвержены психолого-педагогическому воздействию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357188" algn="just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Процессуальный компонент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максимально технологичен и в максимальной степени поддается коррекции. </a:t>
            </a:r>
          </a:p>
          <a:p>
            <a:pPr marL="0" lvl="0" indent="357188" algn="just">
              <a:buNone/>
            </a:pPr>
            <a:r>
              <a:rPr lang="ru-RU" sz="1800" b="1" dirty="0">
                <a:solidFill>
                  <a:srgbClr val="1C7C70">
                    <a:lumMod val="50000"/>
                  </a:srgbClr>
                </a:solidFill>
                <a:latin typeface="Calibri" panose="020F0502020204030204" pitchFamily="34" charset="0"/>
              </a:rPr>
              <a:t>Итак, содержательно проанализирован психологическую готовность выпускника к сдаче ГИА, видно, что она является не только результатом работы психолога, но и в некотором смысле продуктом образовательной среды школы. Это ставит перед нами новый вопрос: какова роль психолога в процессе формирования готовности выпускника к ГИА?</a:t>
            </a:r>
          </a:p>
          <a:p>
            <a:pPr marL="0" lvl="0" indent="357188" algn="just">
              <a:buNone/>
            </a:pPr>
            <a:endParaRPr lang="ru-RU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endParaRPr lang="ru-RU" sz="20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endParaRPr lang="ru-RU" sz="24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4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b="1" dirty="0" smtClean="0"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3. ЗАДАЧИ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И СТРАТЕГИИ ПСИХОЛОГИЧЕСКОЙ ПОДГОТОВКИ ВЫПУСКНИКОВ К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16624"/>
          </a:xfrm>
        </p:spPr>
        <p:txBody>
          <a:bodyPr/>
          <a:lstStyle/>
          <a:p>
            <a:pPr marL="0" indent="357188" algn="just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Определим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ОСНОВНУЮ цель </a:t>
            </a: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психологической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подготовки выпускников к </a:t>
            </a: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как «скорую помощь» на основе уже сформированных навыков и функций.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1800" b="1" dirty="0">
                <a:latin typeface="Calibri" panose="020F0502020204030204" pitchFamily="34" charset="0"/>
              </a:rPr>
              <a:t>Исходя из этого,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сформулируем частные цели психологической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подготовки обучающихся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к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ГИА: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Ознакомление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 процедурой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ОГЭ/ЕГЭ.</a:t>
            </a:r>
          </a:p>
          <a:p>
            <a:pPr algn="just">
              <a:buFont typeface="+mj-lt"/>
              <a:buAutoNum type="arabicPeriod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адекватного реалистичного мнения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об ОГЭ/ЕГЭ.</a:t>
            </a:r>
          </a:p>
          <a:p>
            <a:pPr algn="just">
              <a:buFont typeface="+mj-lt"/>
              <a:buAutoNum type="arabicPeriod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конструктивной стратегии деятельности на экзамене</a:t>
            </a:r>
            <a:r>
              <a:rPr lang="ru-RU" sz="1800" b="1" dirty="0">
                <a:latin typeface="Calibri" panose="020F0502020204030204" pitchFamily="34" charset="0"/>
              </a:rPr>
              <a:t>.</a:t>
            </a:r>
          </a:p>
          <a:p>
            <a:pPr marL="0" indent="357188" algn="just">
              <a:buNone/>
            </a:pPr>
            <a:r>
              <a:rPr lang="ru-RU" sz="1800" b="1" dirty="0">
                <a:latin typeface="Calibri" panose="020F0502020204030204" pitchFamily="34" charset="0"/>
              </a:rPr>
              <a:t>В зависимости от специфики образовательного учреждения, контингента выпускников, состава психологической службы и ряда других параметров психолог ставит перед собой именно те задачи, которые актуальны в </a:t>
            </a:r>
            <a:r>
              <a:rPr lang="ru-RU" sz="1800" b="1" dirty="0" smtClean="0">
                <a:latin typeface="Calibri" panose="020F0502020204030204" pitchFamily="34" charset="0"/>
              </a:rPr>
              <a:t>конкретной </a:t>
            </a:r>
            <a:r>
              <a:rPr lang="ru-RU" sz="1800" b="1" dirty="0">
                <a:latin typeface="Calibri" panose="020F0502020204030204" pitchFamily="34" charset="0"/>
              </a:rPr>
              <a:t>школе</a:t>
            </a:r>
            <a:r>
              <a:rPr lang="ru-RU" sz="1800" b="1" dirty="0" smtClean="0">
                <a:latin typeface="Calibri" panose="020F0502020204030204" pitchFamily="34" charset="0"/>
              </a:rPr>
              <a:t>.</a:t>
            </a:r>
          </a:p>
          <a:p>
            <a:pPr marL="0" lvl="0" indent="357188" algn="just">
              <a:buNone/>
            </a:pP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Для достижения поставленных целей возможны две стратегии деятельности психолога: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Ресурсно-ориентированная стратегия.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Она направлена на поиск сильных сторон обучающихся и путей их использования на этапе подготовки и на самом экзамене.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Технологически-ориентированная стратегия.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Ее цель - освоение некоторой технологии, последовательности действий, обеспечивающих успешность выпускника.</a:t>
            </a:r>
          </a:p>
          <a:p>
            <a:pPr marL="0" lvl="0" indent="357188" algn="just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Опишем возможные методы психологической подготовки к ГИА в зависимости от стоящей перед психологом цели.</a:t>
            </a:r>
          </a:p>
          <a:p>
            <a:pPr marL="0" lvl="0" indent="0" algn="just">
              <a:buNone/>
            </a:pPr>
            <a:endParaRPr lang="ru-RU" sz="18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marL="0" indent="357188" algn="just">
              <a:buNone/>
            </a:pPr>
            <a:endParaRPr lang="ru-RU" sz="1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3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88640"/>
            <a:ext cx="8724900" cy="576064"/>
          </a:xfrm>
        </p:spPr>
        <p:txBody>
          <a:bodyPr/>
          <a:lstStyle/>
          <a:p>
            <a:pPr algn="ctr"/>
            <a:r>
              <a:rPr lang="ru-RU" sz="2200" b="1" dirty="0" smtClean="0"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latin typeface="Calibri" panose="020F0502020204030204" pitchFamily="34" charset="0"/>
              </a:rPr>
            </a:br>
            <a:r>
              <a:rPr lang="ru-RU" sz="2200" b="1" dirty="0">
                <a:latin typeface="Calibri" panose="020F0502020204030204" pitchFamily="34" charset="0"/>
              </a:rPr>
              <a:t/>
            </a:r>
            <a:br>
              <a:rPr lang="ru-RU" sz="2200" b="1" dirty="0">
                <a:latin typeface="Calibri" panose="020F0502020204030204" pitchFamily="34" charset="0"/>
              </a:rPr>
            </a:br>
            <a:r>
              <a:rPr lang="ru-RU" sz="2200" b="1" dirty="0" smtClean="0"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latin typeface="Calibri" panose="020F0502020204030204" pitchFamily="34" charset="0"/>
              </a:rPr>
            </a:br>
            <a:r>
              <a:rPr lang="ru-RU" sz="2200" b="1" dirty="0" smtClean="0"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ЦЕЛЬ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ОЗНАКОМЛЕНИЕ С ПРОЦЕДУРОЙ ГИА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472608"/>
          </a:xfrm>
        </p:spPr>
        <p:txBody>
          <a:bodyPr/>
          <a:lstStyle/>
          <a:p>
            <a:pPr marL="0" indent="357188" algn="just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Как мы уже отмечали, успешность сдачи этой формы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экзамена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во многом зависит от знакомства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обучающихся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 данной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специфической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процедурой (процессуальный компонент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готовности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). </a:t>
            </a:r>
          </a:p>
          <a:p>
            <a:pPr marL="0" indent="357188" algn="just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Для достижения этой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цели можно использовать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следующие формы работы: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Рассказ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 последующим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обсуждением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ru-RU" sz="1800" b="1" dirty="0" smtClean="0">
                <a:latin typeface="Calibri" panose="020F0502020204030204" pitchFamily="34" charset="0"/>
              </a:rPr>
              <a:t> Предполагает, что представители школы (директор, заведующий директора, классные руководители, педагоги), могут быть также приглашенные представители государственного органа, ответственного за организацию ГИА рассказывают выпускникам о процедуре ГИА.  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Просмотр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видеозаписи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экзамена с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последующим обсуждением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ru-RU" sz="1800" b="1" dirty="0" smtClean="0">
                <a:latin typeface="Calibri" panose="020F0502020204030204" pitchFamily="34" charset="0"/>
              </a:rPr>
              <a:t>В психологической подготовке к ГИА могут быть использованы видеозаписи экзамена. Они имеют остановочный характер. Это позволяет отобрать существенные моменты процедуры экзамена и отразить их в записи. Просмотр сопровождается обсуждением возможных трудностей и ресурсов процедуры. </a:t>
            </a:r>
            <a:endParaRPr lang="ru-RU" sz="1800" b="1" i="1" dirty="0" smtClean="0">
              <a:latin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Игра-драматизация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также является эффективным методом, обеспечивающим знакомство с процедурой 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ГИА.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С содержательной стороны игра-драматизация представляет собой проигрывание процедуры экзамена на знакомом 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материале.</a:t>
            </a:r>
            <a:endParaRPr lang="ru-RU" sz="1800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25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57606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ЦЕЛЬ 2. ФОРМИРОВАНИЕ АДЕКВАТНОГО МНЕНИЯ О ГИА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04656"/>
          </a:xfrm>
        </p:spPr>
        <p:txBody>
          <a:bodyPr/>
          <a:lstStyle/>
          <a:p>
            <a:pPr marL="0" indent="357188" algn="just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Эта цель направлена на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преодоление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«мифологии»,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а также формирование личностно-смыслового отношения к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(личностный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компонент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готовности).</a:t>
            </a:r>
          </a:p>
          <a:p>
            <a:pPr marL="0" indent="357188" algn="just">
              <a:buNone/>
            </a:pP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Проработка «мифологии» является необходимым условием продуктивной работы по подготовке к </a:t>
            </a: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ru-RU" sz="1800" b="1" dirty="0" smtClean="0">
                <a:latin typeface="Calibri" panose="020F0502020204030204" pitchFamily="34" charset="0"/>
              </a:rPr>
              <a:t> </a:t>
            </a:r>
            <a:r>
              <a:rPr lang="ru-RU" sz="1800" b="1" dirty="0">
                <a:latin typeface="Calibri" panose="020F0502020204030204" pitchFamily="34" charset="0"/>
              </a:rPr>
              <a:t>Если этот этап </a:t>
            </a:r>
            <a:r>
              <a:rPr lang="ru-RU" sz="1800" b="1" dirty="0" smtClean="0">
                <a:latin typeface="Calibri" panose="020F0502020204030204" pitchFamily="34" charset="0"/>
              </a:rPr>
              <a:t>пропущен</a:t>
            </a:r>
            <a:r>
              <a:rPr lang="ru-RU" sz="1800" b="1" dirty="0">
                <a:latin typeface="Calibri" panose="020F0502020204030204" pitchFamily="34" charset="0"/>
              </a:rPr>
              <a:t>, то в дальнейшем негативные предубеждения будут </a:t>
            </a:r>
            <a:r>
              <a:rPr lang="ru-RU" sz="1800" b="1" dirty="0" smtClean="0">
                <a:latin typeface="Calibri" panose="020F0502020204030204" pitchFamily="34" charset="0"/>
              </a:rPr>
              <a:t>препятствовать </a:t>
            </a:r>
            <a:r>
              <a:rPr lang="ru-RU" sz="1800" b="1" dirty="0">
                <a:latin typeface="Calibri" panose="020F0502020204030204" pitchFamily="34" charset="0"/>
              </a:rPr>
              <a:t>продуктивной работе.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Основной целью </a:t>
            </a: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проработки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является осознание существующих предубеждений и их обсуждение в группе, что позволяет в результате сформировать более позитивное отношение к </a:t>
            </a: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ГИА.</a:t>
            </a:r>
            <a:endParaRPr lang="ru-RU" sz="1800" b="1" u="sng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357188" algn="just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</a:t>
            </a: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птимальным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методом в данном </a:t>
            </a: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случае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является групповая дискуссия.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1800" b="1" dirty="0">
                <a:latin typeface="Calibri" panose="020F0502020204030204" pitchFamily="34" charset="0"/>
              </a:rPr>
              <a:t>Целью такой дискуссии </a:t>
            </a:r>
            <a:r>
              <a:rPr lang="ru-RU" sz="1800" b="1" dirty="0" smtClean="0">
                <a:latin typeface="Calibri" panose="020F0502020204030204" pitchFamily="34" charset="0"/>
              </a:rPr>
              <a:t>будет </a:t>
            </a:r>
            <a:r>
              <a:rPr lang="ru-RU" sz="1800" b="1" dirty="0">
                <a:latin typeface="Calibri" panose="020F0502020204030204" pitchFamily="34" charset="0"/>
              </a:rPr>
              <a:t>не достижение участниками единого мнения, а свободное обсуждение позиций и мнений по обозначенному ведущим </a:t>
            </a:r>
            <a:r>
              <a:rPr lang="ru-RU" sz="1800" b="1" dirty="0" smtClean="0">
                <a:latin typeface="Calibri" panose="020F0502020204030204" pitchFamily="34" charset="0"/>
              </a:rPr>
              <a:t>вопросу. 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Важно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отметить, что перед ведущим не стоит задача формирования предельно позитивного отношения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357188" algn="just">
              <a:buNone/>
            </a:pP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Как показывает практика, свободное обсуждение этой проблемы в группе позволяет выразить собственные страхи и тревоги, поделиться своими соображениями с другими членами группы и в конечном счете найти ресурсные моменты в новой форме экзамена. Как правило в ходе дискуссии участники, высказав свои опасения и услышав разные точки зрения в конечном счете начинают занимать более конструктивную позицию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357188" algn="just">
              <a:buNone/>
            </a:pP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В этом случае можно использовать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упражнение «Шкала согласия»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357188" algn="just">
              <a:buNone/>
            </a:pPr>
            <a:endParaRPr lang="ru-RU" sz="2000" b="1" i="1" dirty="0">
              <a:latin typeface="Calibri" panose="020F0502020204030204" pitchFamily="34" charset="0"/>
            </a:endParaRPr>
          </a:p>
          <a:p>
            <a:pPr marL="0" indent="357188" algn="just">
              <a:buNone/>
            </a:pPr>
            <a:endParaRPr lang="ru-RU" sz="2300" b="1" i="1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23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7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120680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ru-RU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«За одну ночь нельзя изменить жизнь! Но за одну ночь можно изменить свои мысли, которые навсегда изменят твою жизнь»</a:t>
            </a:r>
          </a:p>
          <a:p>
            <a:pPr marL="0" indent="0" algn="r"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с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лова жизни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2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648072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ЦЕЛЬ 2. ФОРМИРОВАНИЕ АДЕКВАТНОГО МНЕНИЯ О ГИА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/>
          <a:lstStyle/>
          <a:p>
            <a:pPr marL="0" lvl="0" indent="357188" algn="just">
              <a:buNone/>
            </a:pP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Сформированное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личностно-смыслового отношения к экзамену имеет большое значение при подготовке к ГИА. </a:t>
            </a:r>
            <a:r>
              <a:rPr lang="ru-RU" sz="2000" b="1" u="sng" dirty="0">
                <a:latin typeface="Calibri" panose="020F0502020204030204" pitchFamily="34" charset="0"/>
              </a:rPr>
              <a:t>Это своего рода фундамент, на который надстраиваются любые технологии. Для работы с этой проблемой важно использовать упражнения, направленные на поиск места экзамена в жизни выпускника.</a:t>
            </a:r>
          </a:p>
          <a:p>
            <a:pPr marL="0" lvl="0" indent="357188" algn="just">
              <a:buNone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В данном случае можно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использовать упражнения «Дом знаний», «Мое будущее». </a:t>
            </a:r>
          </a:p>
          <a:p>
            <a:pPr marL="0" lvl="0" indent="357188" algn="just">
              <a:buNone/>
            </a:pPr>
            <a:r>
              <a:rPr lang="ru-RU" sz="2000" b="1" u="sng" dirty="0">
                <a:latin typeface="Calibri" panose="020F0502020204030204" pitchFamily="34" charset="0"/>
              </a:rPr>
              <a:t>Полагаю, что при дефиците времени на подготовку к экзамену стоит сделать акцент именно на преодолении «мифологии» и формировании ценностно-смыслового отношения.</a:t>
            </a:r>
          </a:p>
          <a:p>
            <a:pPr marL="0" lvl="0" indent="0" algn="just">
              <a:buNone/>
            </a:pPr>
            <a:endParaRPr lang="ru-RU" sz="2000" dirty="0">
              <a:solidFill>
                <a:srgbClr val="FFFFFF"/>
              </a:solidFill>
            </a:endParaRPr>
          </a:p>
          <a:p>
            <a:pPr marL="0" lvl="0" indent="357188" algn="just">
              <a:buNone/>
            </a:pPr>
            <a:endParaRPr lang="ru-RU" sz="2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4" y="188640"/>
            <a:ext cx="8798371" cy="648072"/>
          </a:xfrm>
        </p:spPr>
        <p:txBody>
          <a:bodyPr/>
          <a:lstStyle/>
          <a:p>
            <a:pPr algn="ctr"/>
            <a:r>
              <a:rPr lang="ru-RU" sz="2200" b="1" dirty="0" smtClean="0"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ЦЕЛЬ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КОНСТРУКТИВНОЙ СТРАТЕГИИ ДЕЯТЕЛЬНОСТИ НА ЭКЗАМЕНЕ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544616"/>
          </a:xfrm>
        </p:spPr>
        <p:txBody>
          <a:bodyPr/>
          <a:lstStyle/>
          <a:p>
            <a:pPr marL="0" indent="357188" algn="just">
              <a:buNone/>
            </a:pP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Предполагает работу с когнитивными трудностями, а именно формирование конструктивной стратегии деятельности.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М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ожет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проводиться в различных формах: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7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Фронтальная </a:t>
            </a:r>
            <a:r>
              <a:rPr lang="ru-RU" sz="17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форма (охвачены все выпускники).</a:t>
            </a:r>
            <a:r>
              <a:rPr lang="ru-RU" sz="1700" b="1" dirty="0">
                <a:latin typeface="Calibri" panose="020F0502020204030204" pitchFamily="34" charset="0"/>
              </a:rPr>
              <a:t> В этом случае подготовка может происходить в виде классных часов или психологических занятий. Достоинством </a:t>
            </a:r>
            <a:r>
              <a:rPr lang="ru-RU" sz="1700" b="1" dirty="0" smtClean="0">
                <a:latin typeface="Calibri" panose="020F0502020204030204" pitchFamily="34" charset="0"/>
              </a:rPr>
              <a:t>такой </a:t>
            </a:r>
            <a:r>
              <a:rPr lang="ru-RU" sz="1700" b="1" dirty="0">
                <a:latin typeface="Calibri" panose="020F0502020204030204" pitchFamily="34" charset="0"/>
              </a:rPr>
              <a:t>формы </a:t>
            </a:r>
            <a:r>
              <a:rPr lang="ru-RU" sz="1700" b="1" dirty="0" smtClean="0">
                <a:latin typeface="Calibri" panose="020F0502020204030204" pitchFamily="34" charset="0"/>
              </a:rPr>
              <a:t>является </a:t>
            </a:r>
            <a:r>
              <a:rPr lang="ru-RU" sz="1700" b="1" dirty="0">
                <a:latin typeface="Calibri" panose="020F0502020204030204" pitchFamily="34" charset="0"/>
              </a:rPr>
              <a:t>экономия времени и возможность охватить большое количество </a:t>
            </a:r>
            <a:r>
              <a:rPr lang="ru-RU" sz="1700" b="1" dirty="0" smtClean="0">
                <a:latin typeface="Calibri" panose="020F0502020204030204" pitchFamily="34" charset="0"/>
              </a:rPr>
              <a:t>обучающихся.</a:t>
            </a:r>
          </a:p>
          <a:p>
            <a:pPr algn="just"/>
            <a:r>
              <a:rPr lang="ru-RU" sz="17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Индивидуальная форма (консультации) </a:t>
            </a:r>
            <a:r>
              <a:rPr lang="ru-RU" sz="1700" b="1" dirty="0">
                <a:latin typeface="Calibri" panose="020F0502020204030204" pitchFamily="34" charset="0"/>
              </a:rPr>
              <a:t>максимально </a:t>
            </a:r>
            <a:r>
              <a:rPr lang="ru-RU" sz="1700" b="1" dirty="0" smtClean="0">
                <a:latin typeface="Calibri" panose="020F0502020204030204" pitchFamily="34" charset="0"/>
              </a:rPr>
              <a:t>обеспечивает </a:t>
            </a:r>
            <a:r>
              <a:rPr lang="ru-RU" sz="1700" b="1" dirty="0">
                <a:latin typeface="Calibri" panose="020F0502020204030204" pitchFamily="34" charset="0"/>
              </a:rPr>
              <a:t>адресность рекомендаций, но наиболее </a:t>
            </a:r>
            <a:r>
              <a:rPr lang="ru-RU" sz="1700" b="1" dirty="0" smtClean="0">
                <a:latin typeface="Calibri" panose="020F0502020204030204" pitchFamily="34" charset="0"/>
              </a:rPr>
              <a:t>трудоемка. </a:t>
            </a:r>
          </a:p>
          <a:p>
            <a:pPr marL="0" indent="358775" algn="just">
              <a:buNone/>
            </a:pPr>
            <a:r>
              <a:rPr lang="ru-RU" sz="1700" b="1" dirty="0" smtClean="0">
                <a:latin typeface="Calibri" panose="020F0502020204030204" pitchFamily="34" charset="0"/>
              </a:rPr>
              <a:t>Работу </a:t>
            </a:r>
            <a:r>
              <a:rPr lang="ru-RU" sz="1700" b="1" dirty="0">
                <a:latin typeface="Calibri" panose="020F0502020204030204" pitchFamily="34" charset="0"/>
              </a:rPr>
              <a:t>по формированию конструктивной стратегии </a:t>
            </a:r>
            <a:r>
              <a:rPr lang="ru-RU" sz="1700" b="1" dirty="0" smtClean="0">
                <a:latin typeface="Calibri" panose="020F0502020204030204" pitchFamily="34" charset="0"/>
              </a:rPr>
              <a:t>деятельности </a:t>
            </a:r>
            <a:r>
              <a:rPr lang="ru-RU" sz="1700" b="1" dirty="0">
                <a:latin typeface="Calibri" panose="020F0502020204030204" pitchFamily="34" charset="0"/>
              </a:rPr>
              <a:t>на экзамене </a:t>
            </a:r>
            <a:r>
              <a:rPr lang="ru-RU" sz="1700" b="1" dirty="0" smtClean="0">
                <a:latin typeface="Calibri" panose="020F0502020204030204" pitchFamily="34" charset="0"/>
              </a:rPr>
              <a:t>рекомендуем </a:t>
            </a:r>
            <a:r>
              <a:rPr lang="ru-RU" sz="1700" b="1" dirty="0">
                <a:latin typeface="Calibri" panose="020F0502020204030204" pitchFamily="34" charset="0"/>
              </a:rPr>
              <a:t>строить </a:t>
            </a:r>
            <a:r>
              <a:rPr lang="ru-RU" sz="1700" b="1" i="1" dirty="0">
                <a:latin typeface="Calibri" panose="020F0502020204030204" pitchFamily="34" charset="0"/>
              </a:rPr>
              <a:t>в </a:t>
            </a:r>
            <a:r>
              <a:rPr lang="ru-RU" sz="17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несколько этапов</a:t>
            </a:r>
            <a:r>
              <a:rPr lang="ru-RU" sz="17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1. </a:t>
            </a:r>
            <a:r>
              <a:rPr lang="ru-RU" sz="17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Анализ особенностей учебной деятельности. Данный анализ может опираться на различные источники: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7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Психолого-педагогическая диагностика. </a:t>
            </a:r>
            <a:r>
              <a:rPr lang="ru-RU" sz="17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Диагностика особенностей учебной деятельности, которая может проводиться психологом  в течении обучения обучающегося в школе.</a:t>
            </a:r>
            <a:endParaRPr lang="ru-RU" sz="17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7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Самоанализ ученика. 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Данный метод предполагает, что выпускник с помощью психолога анализирует особенности своей учебной деятельности, выделяя собственные сильные и слабые стороны. </a:t>
            </a:r>
            <a:endParaRPr lang="ru-RU" sz="17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7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Экспертные </a:t>
            </a:r>
            <a:r>
              <a:rPr lang="ru-RU" sz="17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оценки педагогов. 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В этом случае педагоги совместно с психологом анализируют особенности учебной деятельности ребенка, выделяя его сильные и слабые стороны.</a:t>
            </a:r>
          </a:p>
          <a:p>
            <a:pPr marL="0" indent="358775" algn="just">
              <a:buNone/>
            </a:pPr>
            <a:endParaRPr lang="ru-RU" sz="1700" b="1" i="1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700" b="1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7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9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ЦЕЛЬ 3. ФОРМИРОВАНИЕ КОНСТРУКТИВНОЙ СТРАТЕГИИ ДЕЯТЕЛЬНОСТИ НА ЭКЗАМЕНЕ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616624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2. Разработка адресных рекомендаций для выпускника, родителей, педагогов.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Адресность предполагает, что рекомендации даются не о подготовке к экзаменам вообще, а с учетом сильных и слабых сторон учебной деятельности ребенка. </a:t>
            </a:r>
            <a:endParaRPr lang="ru-RU" sz="20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3. На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этапе подготовки к экзаменам можно использовать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различные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формы психологической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поддержки: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Групповые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психологические занятия для различных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категорий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учеников </a:t>
            </a:r>
            <a:r>
              <a:rPr lang="ru-RU" sz="2000" b="1" dirty="0">
                <a:latin typeface="Calibri" panose="020F0502020204030204" pitchFamily="34" charset="0"/>
              </a:rPr>
              <a:t>(например, для подростков с трудностями организации </a:t>
            </a:r>
            <a:r>
              <a:rPr lang="ru-RU" sz="2000" b="1" dirty="0" smtClean="0">
                <a:latin typeface="Calibri" panose="020F0502020204030204" pitchFamily="34" charset="0"/>
              </a:rPr>
              <a:t>деятельности). Цель занятий – выработка необходимых навыков. </a:t>
            </a:r>
            <a:endParaRPr lang="ru-RU" sz="2000" b="1" dirty="0">
              <a:latin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Индивидуальные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консультации выпускников.</a:t>
            </a:r>
            <a:r>
              <a:rPr lang="ru-RU" sz="2000" b="1" i="1" dirty="0">
                <a:latin typeface="Calibri" panose="020F0502020204030204" pitchFamily="34" charset="0"/>
              </a:rPr>
              <a:t> </a:t>
            </a:r>
            <a:r>
              <a:rPr lang="ru-RU" sz="2000" b="1" i="1" dirty="0" smtClean="0">
                <a:latin typeface="Calibri" panose="020F0502020204030204" pitchFamily="34" charset="0"/>
              </a:rPr>
              <a:t>Эта форма работы в большей степени подходит для тех детей, чьи трудности имеют в основном личностный характер (н-р, тревожные).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Составление рекомендаций для обучающихся и их родителей. 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Эта форма работы особенно подходит в том случае, если имеющиеся трудности мало подвержены коррекционному воздействию. Очень важно фиксировать эти рекомендации в письменной форме, чтобы родители и подростки могли их использовать в качестве памятки.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2000" b="1" i="1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83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432047"/>
          </a:xfrm>
        </p:spPr>
        <p:txBody>
          <a:bodyPr/>
          <a:lstStyle/>
          <a:p>
            <a:pPr algn="ctr"/>
            <a:r>
              <a:rPr lang="ru-RU" sz="2200" b="1" dirty="0" smtClean="0"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latin typeface="Calibri" panose="020F0502020204030204" pitchFamily="34" charset="0"/>
              </a:rPr>
            </a:br>
            <a:r>
              <a:rPr lang="ru-RU" sz="2200" b="1" dirty="0" smtClean="0"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latin typeface="Calibri" panose="020F0502020204030204" pitchFamily="34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4. ВЗАИМОДЕЙСТВИЕ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ПСИХОЛОГА С ПЕДАГОГАМИ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/>
          <a:lstStyle/>
          <a:p>
            <a:pPr marL="0" indent="357188" algn="just">
              <a:buNone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Р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абота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школьного психолога по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подготовке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выпускников к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эффективна лишь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 том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случае, если она становится органичной частью единой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психолого-педагогической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программы школы, направленной на решение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данной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задачи. Причем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будет рассматриваться как некий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образовательный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стандарт, задающий направление развитию школы как системы.</a:t>
            </a:r>
          </a:p>
          <a:p>
            <a:pPr marL="0" indent="357188" algn="just">
              <a:buNone/>
            </a:pPr>
            <a:r>
              <a:rPr lang="ru-RU" sz="2000" b="1" dirty="0">
                <a:latin typeface="Calibri" panose="020F0502020204030204" pitchFamily="34" charset="0"/>
              </a:rPr>
              <a:t>Анализ практической деятельности по психологической подготовке к </a:t>
            </a:r>
            <a:r>
              <a:rPr lang="ru-RU" sz="2000" b="1" dirty="0" smtClean="0">
                <a:latin typeface="Calibri" panose="020F0502020204030204" pitchFamily="34" charset="0"/>
              </a:rPr>
              <a:t>ГИА позволил </a:t>
            </a:r>
            <a:r>
              <a:rPr lang="ru-RU" sz="2000" b="1" dirty="0">
                <a:latin typeface="Calibri" panose="020F0502020204030204" pitchFamily="34" charset="0"/>
              </a:rPr>
              <a:t>сформулировать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принципы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эффективного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взаимодействия психолога с другими участниками образовательного процесса по данной проблеме.</a:t>
            </a:r>
          </a:p>
          <a:p>
            <a:pPr marL="0" indent="0" algn="just">
              <a:buNone/>
            </a:pPr>
            <a:r>
              <a:rPr lang="ru-RU" sz="2000" b="1" u="sng" cap="small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1.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Распределение ответственности. </a:t>
            </a:r>
            <a:r>
              <a:rPr lang="ru-RU" sz="2000" b="1" dirty="0" smtClean="0">
                <a:latin typeface="Calibri" panose="020F0502020204030204" pitchFamily="34" charset="0"/>
              </a:rPr>
              <a:t>Для </a:t>
            </a:r>
            <a:r>
              <a:rPr lang="ru-RU" sz="2000" b="1" dirty="0">
                <a:latin typeface="Calibri" panose="020F0502020204030204" pitchFamily="34" charset="0"/>
              </a:rPr>
              <a:t>психолога участие в подго­товке к экзамену сопряжено с риском: есть вероятность, что другие участники образовательного процесса будут пе­рекладывать на него значительно большую долю ответ­ственности за подготовку к экзамену, чем он реально мо­жет нести. </a:t>
            </a:r>
            <a:r>
              <a:rPr lang="ru-RU" sz="2000" b="1" dirty="0" smtClean="0">
                <a:latin typeface="Calibri" panose="020F0502020204030204" pitchFamily="34" charset="0"/>
              </a:rPr>
              <a:t>Необходимо </a:t>
            </a:r>
            <a:r>
              <a:rPr lang="ru-RU" sz="2000" b="1" dirty="0">
                <a:latin typeface="Calibri" panose="020F0502020204030204" pitchFamily="34" charset="0"/>
              </a:rPr>
              <a:t>понимать, что высокие результаты сда­чи </a:t>
            </a:r>
            <a:r>
              <a:rPr lang="ru-RU" sz="2000" b="1" dirty="0" smtClean="0">
                <a:latin typeface="Calibri" panose="020F0502020204030204" pitchFamily="34" charset="0"/>
              </a:rPr>
              <a:t>ОГЭ/ЕГЭ </a:t>
            </a:r>
            <a:r>
              <a:rPr lang="ru-RU" sz="2000" b="1" dirty="0">
                <a:latin typeface="Calibri" panose="020F0502020204030204" pitchFamily="34" charset="0"/>
              </a:rPr>
              <a:t>обусловлены большим количеством факторов и ответственность за них нельзя перекладывать на одного из участников педагогического процесса. </a:t>
            </a:r>
            <a:endParaRPr lang="ru-RU" sz="20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19075"/>
            <a:ext cx="8724900" cy="401613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4.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ВЗАИМОДЕЙСТВИЕ ПСИХОЛОГА С ПЕДАГОГАМИ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2. Определение реалистичного результата работы. 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П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едагогам 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и пси­хологу важно концентрироваться не столько на улучше­нии успеваемости, сколько на создании определенной системы взаимодействия, которая непременно принесет свои плоды.</a:t>
            </a:r>
          </a:p>
          <a:p>
            <a:pPr marL="0" lvl="0" indent="0" algn="just">
              <a:buNone/>
            </a:pP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3. Осознание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«мифологии ГИА» и формирование конструктив­ного восприятия этой формы экзамена как первый шаг работы. 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Если этого не сделать, вся дальнейшая работа пре­вратится в постоянное возвращение к теме «Какой ужас этот 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ГИА!».</a:t>
            </a:r>
          </a:p>
          <a:p>
            <a:pPr marL="0" lvl="0" indent="358775" algn="just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Оптимальной формой для этого может стать проведение установочного семинара, 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который, с одной стороны, станет содержательным началом работы по проблеме подготовки к ОГЭ/ЕГЭ, а с другой — определит ключевые позиции, принципы, руководящие идеи, на которые затем будет опираться психолого-педагогическое взаимодействие.</a:t>
            </a:r>
          </a:p>
          <a:p>
            <a:pPr marL="0" lvl="0" indent="358775" algn="just">
              <a:buNone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Такой семинар лучше проводить в начале учебного года и посвятить его не содержательным аспектам работы над психологической готовностью к ОГЭ/ЕГЭ, а формулировке вышеописанных принципов взаимодействия.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66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88640"/>
            <a:ext cx="8724900" cy="432048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4.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ВЗАИМОДЕЙСТВИЕ ПСИХОЛОГА С ПЕДАГОГАМИ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760640"/>
          </a:xfrm>
        </p:spPr>
        <p:txBody>
          <a:bodyPr/>
          <a:lstStyle/>
          <a:p>
            <a:pPr marL="0" indent="358775" algn="just">
              <a:buNone/>
            </a:pP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Для педагогов данная форма экзамена сопряжена как с методическими, так и с личностными трудностями (две группы трудностей педагогов в рамках психологической подготовке к ГИА). </a:t>
            </a:r>
          </a:p>
          <a:p>
            <a:pPr marL="0" lvl="0" indent="358775" algn="just">
              <a:buNone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Следовательно, педагог, занимающийся подготовкой выпускников к ОГЭ/ЕГЭ, нуждается в методической и личностной поддержке. 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Понимая, что вопросы методики не входят в функционал работы школьного психолога, тем не менее обозначим данную линию взаимодействия. Психолог здесь будет выступать не как методист, а скорее как коллега, помогающий задуматься над некоторыми методическими задачами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358775" algn="just">
              <a:buNone/>
            </a:pPr>
            <a:r>
              <a:rPr lang="ru-RU" sz="2000" b="1" dirty="0">
                <a:latin typeface="Calibri" panose="020F0502020204030204" pitchFamily="34" charset="0"/>
              </a:rPr>
              <a:t>В соответствии с вышеописанными трудностями выделим следующие направления работы с педагогами:</a:t>
            </a:r>
          </a:p>
          <a:p>
            <a:pPr marL="0" lvl="0" indent="0" algn="just">
              <a:buNone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1. Работа с личностными трудностями педагога:</a:t>
            </a:r>
          </a:p>
          <a:p>
            <a:pPr algn="just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обсуждение и коррекция нереалистических установок, результатом чего станет формирование конструктивного восприятия ОГЭ/ЕГЭ;</a:t>
            </a:r>
          </a:p>
          <a:p>
            <a:pPr lvl="0" algn="just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поиск личностных и профессиональных ресурсов.</a:t>
            </a:r>
          </a:p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взаимодействие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 поиске эффективных методов формирования психологической готовности к ОГЭ/ЕГЭ.</a:t>
            </a:r>
          </a:p>
          <a:p>
            <a:pPr marL="0" lvl="0" indent="358775" algn="just">
              <a:buNone/>
            </a:pPr>
            <a:endParaRPr lang="ru-RU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indent="358775" algn="just">
              <a:buNone/>
            </a:pPr>
            <a:endParaRPr lang="ru-RU" sz="20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75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432047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4. ВЗАИМОДЕЙСТВИЕ ПСИХОЛОГА С ПЕДАГОГАМИ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04867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7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2. Работа </a:t>
            </a:r>
            <a:r>
              <a:rPr lang="ru-RU" sz="17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 методическими трудностями педагога:</a:t>
            </a:r>
          </a:p>
          <a:p>
            <a:pPr algn="just"/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ознакомление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педагогов с психологической спецификой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ОГЭ/ЕГЭ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 целом и трудностями отдельных групп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выпускников;</a:t>
            </a:r>
            <a:endParaRPr lang="ru-RU" sz="17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заимодействие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 разработке индивидуальной стратегии подготовки (учитель выступает как эксперт).</a:t>
            </a:r>
          </a:p>
          <a:p>
            <a:pPr marL="0" indent="358775" algn="just">
              <a:buNone/>
            </a:pPr>
            <a:r>
              <a:rPr lang="ru-RU" sz="1700" b="1" dirty="0">
                <a:latin typeface="Calibri" panose="020F0502020204030204" pitchFamily="34" charset="0"/>
              </a:rPr>
              <a:t>В рамках подобной работы, помимо просто обсуждения «</a:t>
            </a:r>
            <a:r>
              <a:rPr lang="ru-RU" sz="1700" b="1" dirty="0" smtClean="0">
                <a:latin typeface="Calibri" panose="020F0502020204030204" pitchFamily="34" charset="0"/>
              </a:rPr>
              <a:t>мифологии</a:t>
            </a:r>
            <a:r>
              <a:rPr lang="ru-RU" sz="1700" b="1" dirty="0">
                <a:latin typeface="Calibri" panose="020F0502020204030204" pitchFamily="34" charset="0"/>
              </a:rPr>
              <a:t>», о которой уже сказано немало, важно выйти на </a:t>
            </a:r>
            <a:r>
              <a:rPr lang="ru-RU" sz="1700" b="1" dirty="0" smtClean="0">
                <a:latin typeface="Calibri" panose="020F0502020204030204" pitchFamily="34" charset="0"/>
              </a:rPr>
              <a:t>некий </a:t>
            </a:r>
            <a:r>
              <a:rPr lang="ru-RU" sz="1700" b="1" dirty="0">
                <a:latin typeface="Calibri" panose="020F0502020204030204" pitchFamily="34" charset="0"/>
              </a:rPr>
              <a:t>новый </a:t>
            </a:r>
            <a:r>
              <a:rPr lang="ru-RU" sz="1700" b="1" dirty="0" smtClean="0">
                <a:latin typeface="Calibri" panose="020F0502020204030204" pitchFamily="34" charset="0"/>
              </a:rPr>
              <a:t>результат:</a:t>
            </a:r>
            <a:r>
              <a:rPr lang="ru-RU" sz="1700" b="1" u="sng" dirty="0" smtClean="0">
                <a:latin typeface="Calibri" panose="020F0502020204030204" pitchFamily="34" charset="0"/>
              </a:rPr>
              <a:t> </a:t>
            </a:r>
            <a:r>
              <a:rPr lang="ru-RU" sz="17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перейти от понимания </a:t>
            </a:r>
            <a:r>
              <a:rPr lang="ru-RU" sz="17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ОГЭ/ЕГЭ </a:t>
            </a:r>
            <a:r>
              <a:rPr lang="ru-RU" sz="17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как проблемы к его восприятию как педагогической задачи. </a:t>
            </a:r>
            <a:r>
              <a:rPr lang="ru-RU" sz="1700" b="1" dirty="0">
                <a:latin typeface="Calibri" panose="020F0502020204030204" pitchFamily="34" charset="0"/>
              </a:rPr>
              <a:t>Именно это </a:t>
            </a:r>
            <a:r>
              <a:rPr lang="ru-RU" sz="1700" b="1" dirty="0" smtClean="0">
                <a:latin typeface="Calibri" panose="020F0502020204030204" pitchFamily="34" charset="0"/>
              </a:rPr>
              <a:t>и есть конструктивное восприятие ОГЭ/ЕГЭ</a:t>
            </a:r>
            <a:r>
              <a:rPr lang="ru-RU" sz="1700" b="1" dirty="0">
                <a:latin typeface="Calibri" panose="020F0502020204030204" pitchFamily="34" charset="0"/>
              </a:rPr>
              <a:t>. </a:t>
            </a:r>
            <a:endParaRPr lang="ru-RU" sz="1700" b="1" dirty="0" smtClean="0">
              <a:latin typeface="Calibri" panose="020F0502020204030204" pitchFamily="34" charset="0"/>
            </a:endParaRPr>
          </a:p>
          <a:p>
            <a:pPr marL="0" indent="358775" algn="just">
              <a:buNone/>
            </a:pPr>
            <a:r>
              <a:rPr lang="ru-RU" sz="17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Как </a:t>
            </a:r>
            <a:r>
              <a:rPr lang="ru-RU" sz="17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это можно </a:t>
            </a:r>
            <a:r>
              <a:rPr lang="ru-RU" sz="17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сделать?</a:t>
            </a:r>
          </a:p>
          <a:p>
            <a:pPr algn="just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Прежде </a:t>
            </a: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всего важно обсудить с </a:t>
            </a: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педагогами </a:t>
            </a: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место и роль экзамена в системе образования в </a:t>
            </a: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целом</a:t>
            </a: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ru-RU" sz="1700" b="1" dirty="0">
                <a:latin typeface="Calibri" panose="020F0502020204030204" pitchFamily="34" charset="0"/>
              </a:rPr>
              <a:t> Каковы его функции и задачи? В ходе этой дискуссии </a:t>
            </a:r>
            <a:r>
              <a:rPr lang="ru-RU" sz="1700" b="1" dirty="0" smtClean="0">
                <a:latin typeface="Calibri" panose="020F0502020204030204" pitchFamily="34" charset="0"/>
              </a:rPr>
              <a:t>психолог </a:t>
            </a:r>
            <a:r>
              <a:rPr lang="ru-RU" sz="1700" b="1" dirty="0">
                <a:latin typeface="Calibri" panose="020F0502020204030204" pitchFamily="34" charset="0"/>
              </a:rPr>
              <a:t>помогает педагогам сформулировать для себя понимание экзамена как образовательного стандарта, как необходимого структурного элемента школьной </a:t>
            </a:r>
            <a:r>
              <a:rPr lang="ru-RU" sz="1700" b="1" dirty="0" smtClean="0">
                <a:latin typeface="Calibri" panose="020F0502020204030204" pitchFamily="34" charset="0"/>
              </a:rPr>
              <a:t>системы.</a:t>
            </a:r>
          </a:p>
          <a:p>
            <a:pPr algn="just"/>
            <a:r>
              <a:rPr lang="ru-RU" sz="17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Исходя 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из этого, </a:t>
            </a: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можно переходить к обсуждению того, какие требования выдвигает ОГЭ/ЕГЭ и в чем его особенности как измерительного </a:t>
            </a: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инструмента.</a:t>
            </a:r>
          </a:p>
          <a:p>
            <a:pPr algn="just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Затем </a:t>
            </a: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важно спросить педагогов, какие новые задачи им нужно решать, если выпускники сдают ОГЭ/ЕГЭ, и что из этого они уже делают. 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Последний вопрос очень важен, так как он, во-первых, помогает педагогу найти личные и профессиональные ресурсы а во-вторых поддерживает его подчеркивает его профессиональную значимость.</a:t>
            </a:r>
          </a:p>
          <a:p>
            <a:pPr algn="just"/>
            <a:endParaRPr lang="ru-RU" sz="17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358775" algn="just">
              <a:buNone/>
            </a:pPr>
            <a:endParaRPr lang="ru-RU" sz="17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5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576064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4. ВЗАИМОДЕЙСТВИЕ ПСИХОЛОГА С ПЕДАГОГАМИ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/>
          <a:lstStyle/>
          <a:p>
            <a:pPr marL="0" indent="358775" algn="just">
              <a:buNone/>
            </a:pP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Очень </a:t>
            </a: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важно, чтобы у педагогов в результате взаимодействия с психологом появилось понимание того, что успешность в сдаче ОГЭ/ЕГЭ подразумевает не только достаточный уровень знаний, но и ряд других </a:t>
            </a: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функций.</a:t>
            </a:r>
          </a:p>
          <a:p>
            <a:pPr algn="just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Далее </a:t>
            </a: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необходимо проанализировать сформированный на данный момент уровень подготовки обучающихся. 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Здесь возможно как обсуждение результатов психологической диагностики, так и обращение к опыту педагогов, которые, взаимодействуя с ребенком на уроке, могут выделить ключевые особенности его учебной деятельности. </a:t>
            </a:r>
            <a:endParaRPr lang="ru-RU" sz="17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8775" algn="just">
              <a:buNone/>
            </a:pP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Результатом </a:t>
            </a: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работы должно стать выделение наиболее проблемных областей и имеющихся ресурсов. Следует уделять внимание обсуждению позитивных моментов, это повышает мотивацию и снижает тревогу </a:t>
            </a: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участников.</a:t>
            </a:r>
          </a:p>
          <a:p>
            <a:pPr algn="just"/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Наконец</a:t>
            </a: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, педагоги и психологи разрабатывают единую психолого-педагогическую стратегию поддержки выпускников и распределяют ответственность за отдельные элементы работы.</a:t>
            </a:r>
          </a:p>
          <a:p>
            <a:pPr marL="0" lvl="0" indent="358775" algn="just">
              <a:buNone/>
            </a:pP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Понимаем, что школьные реалии не всегда предоставляют психологу возможность вести длительную глубокую работу по взаимодействию с педагогами по проблеме ОГЭ/ЕГЭ. </a:t>
            </a: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Что же может стать своего рода экспресс помощью, что выбрать при наличии дефицита времени?</a:t>
            </a:r>
          </a:p>
          <a:p>
            <a:pPr marL="0" lvl="0" indent="358775" algn="just">
              <a:buNone/>
            </a:pP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17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Рекомендуем в этом случае поработать прежде всего с «мифологией» ОГЭ/ЕГЭ и ресурсами педагога, то есть выбрать ресурсно-ориентированную стратегию.</a:t>
            </a:r>
          </a:p>
          <a:p>
            <a:pPr marL="0" lvl="0" indent="358775" algn="just">
              <a:buNone/>
            </a:pPr>
            <a:endParaRPr lang="ru-RU" sz="17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indent="358775" algn="just">
              <a:buNone/>
            </a:pPr>
            <a:endParaRPr lang="ru-RU" sz="2000" b="1" dirty="0">
              <a:latin typeface="Calibri" panose="020F0502020204030204" pitchFamily="34" charset="0"/>
            </a:endParaRPr>
          </a:p>
          <a:p>
            <a:pPr marL="0" indent="358775" algn="just">
              <a:buNone/>
            </a:pPr>
            <a:endParaRPr lang="ru-RU" sz="2200" b="1" dirty="0"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6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19075"/>
            <a:ext cx="8724900" cy="545629"/>
          </a:xfrm>
        </p:spPr>
        <p:txBody>
          <a:bodyPr/>
          <a:lstStyle/>
          <a:p>
            <a:pPr algn="ctr"/>
            <a:r>
              <a:rPr lang="ru-RU" sz="2200" b="1" dirty="0" smtClean="0"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latin typeface="Calibri" panose="020F0502020204030204" pitchFamily="34" charset="0"/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5. ВЗАИМОДЕЙСТВИЕ ПСИХОЛОГА С РОДИТЕЛЯМИ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</a:br>
            <a:endParaRPr lang="ru-RU" sz="22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760640"/>
          </a:xfrm>
        </p:spPr>
        <p:txBody>
          <a:bodyPr/>
          <a:lstStyle/>
          <a:p>
            <a:pPr marL="0" lvl="0" indent="358775" algn="just">
              <a:buNone/>
            </a:pP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Можно выделить задачи работы психолога с родителями по подго­товке к ГИА и некоторые ключевые подходы к их решению</a:t>
            </a: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endParaRPr lang="ru-RU" sz="1700" b="1" u="sng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17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Задача </a:t>
            </a:r>
            <a:r>
              <a:rPr lang="ru-RU" sz="17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1. Обозначение распределения ответственности меж­ду родителями и школой.</a:t>
            </a:r>
          </a:p>
          <a:p>
            <a:pPr algn="just"/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Полноценная психологическая поддержка выпускников возможна только в том случае, когда психологам, педагогам и родителям удается совместно выработать единую стратегию. </a:t>
            </a:r>
            <a:r>
              <a:rPr lang="ru-RU" sz="1700" b="1" dirty="0" smtClean="0">
                <a:latin typeface="Calibri" panose="020F0502020204030204" pitchFamily="34" charset="0"/>
              </a:rPr>
              <a:t>Представляется </a:t>
            </a:r>
            <a:r>
              <a:rPr lang="ru-RU" sz="1700" b="1" dirty="0">
                <a:latin typeface="Calibri" panose="020F0502020204030204" pitchFamily="34" charset="0"/>
              </a:rPr>
              <a:t>важным, чтобы дан­ная позиция декларировалась и предъявлялась школой: «Мы вместе помогаем нашим детям подготовиться к экзамену».</a:t>
            </a:r>
          </a:p>
          <a:p>
            <a:pPr algn="just"/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Важно при этом также помнить, что экзамен — это испыта­ние не родителей, а детей.</a:t>
            </a:r>
            <a:r>
              <a:rPr lang="ru-RU" sz="1700" b="1" dirty="0">
                <a:latin typeface="Calibri" panose="020F0502020204030204" pitchFamily="34" charset="0"/>
              </a:rPr>
              <a:t> Если дети уже настолько большие, что </a:t>
            </a:r>
            <a:r>
              <a:rPr lang="ru-RU" sz="1700" b="1" dirty="0" smtClean="0">
                <a:latin typeface="Calibri" panose="020F0502020204030204" pitchFamily="34" charset="0"/>
              </a:rPr>
              <a:t>сдают </a:t>
            </a:r>
            <a:r>
              <a:rPr lang="ru-RU" sz="1700" b="1" dirty="0">
                <a:latin typeface="Calibri" panose="020F0502020204030204" pitchFamily="34" charset="0"/>
              </a:rPr>
              <a:t>экзамены, то это их жизненная задача, с которой они должны справиться сами. </a:t>
            </a:r>
            <a:r>
              <a:rPr lang="ru-RU" sz="1700" b="1" dirty="0" smtClean="0">
                <a:latin typeface="Calibri" panose="020F0502020204030204" pitchFamily="34" charset="0"/>
              </a:rPr>
              <a:t>Очень </a:t>
            </a:r>
            <a:r>
              <a:rPr lang="ru-RU" sz="1700" b="1" dirty="0">
                <a:latin typeface="Calibri" panose="020F0502020204030204" pitchFamily="34" charset="0"/>
              </a:rPr>
              <a:t>важно для родителей понять, что они могут сделать для своих детей, а что от них не зависит</a:t>
            </a:r>
            <a:r>
              <a:rPr lang="ru-RU" sz="1700" b="1" dirty="0" smtClean="0">
                <a:latin typeface="Calibri" panose="020F0502020204030204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17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Задача 2. Формирование у родителей реалистической кар­тины ГИА и коррекция нереалистических ожиданий.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 Расширение осведомленности родителей о сущности и про­цедуре ГИА, знакомство с конкретными заданиями, преодоление «мифологии» позволяют снизить их тревогу, что, в свою очередь, помогает родителям поддерживать ребенка в этот непростой период.</a:t>
            </a:r>
          </a:p>
          <a:p>
            <a:pPr marL="0" lvl="0" indent="0" algn="just">
              <a:buNone/>
            </a:pPr>
            <a:r>
              <a:rPr lang="ru-RU" sz="17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Задача 3. Поддержка родителей, испытывающих тревогу по поводу сдачи ГИА детьми. 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Как показывает наш опыт, хороший поддерживающий эффект дает легализация, то есть проговаривание родительских страхов и опасений, и прежде всего самого явления «родительского соревно­вания». Понятно, что избавиться от тревоги за один разговор не получится, возможны ряд встреч.</a:t>
            </a:r>
          </a:p>
          <a:p>
            <a:pPr marL="0" indent="0" algn="just">
              <a:buNone/>
            </a:pPr>
            <a:endParaRPr lang="ru-RU" sz="1700" dirty="0">
              <a:latin typeface="Calibri" panose="020F0502020204030204" pitchFamily="34" charset="0"/>
            </a:endParaRPr>
          </a:p>
          <a:p>
            <a:pPr marR="3175" indent="0" algn="just">
              <a:lnSpc>
                <a:spcPts val="1465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sz="17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50405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5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. ВЗАИМОДЕЙСТВИЕ ПСИХОЛОГА С РОДИТЕЛЯМИ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5976664"/>
          </a:xfrm>
        </p:spPr>
        <p:txBody>
          <a:bodyPr/>
          <a:lstStyle/>
          <a:p>
            <a:pPr marL="0" indent="357188" algn="just">
              <a:buNone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Какие формы работы психолога позволяют решать постав­ленные задачи?</a:t>
            </a:r>
            <a:endParaRPr lang="ru-RU" sz="1600" b="1" u="sng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357188" algn="just">
              <a:buNone/>
            </a:pP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Прежде всего это проведение тематического родительского собрания</a:t>
            </a:r>
            <a:r>
              <a:rPr lang="ru-RU" sz="1600" b="1" u="sng" dirty="0" smtClean="0">
                <a:latin typeface="Calibri" panose="020F0502020204030204" pitchFamily="34" charset="0"/>
              </a:rPr>
              <a:t>. </a:t>
            </a:r>
            <a:r>
              <a:rPr lang="ru-RU" sz="1600" b="1" dirty="0" smtClean="0">
                <a:latin typeface="Calibri" panose="020F0502020204030204" pitchFamily="34" charset="0"/>
              </a:rPr>
              <a:t>Необходимо, чтобы данное собрание, с одной стороны, позволило родителям получить информацию о содержании и структуре подготовки к экзамену, реализуемой в школе, а с другой — осмыслить свою долю ответственности в этом сложном процессе.</a:t>
            </a:r>
          </a:p>
          <a:p>
            <a:pPr marL="0" indent="357188" algn="just">
              <a:buNone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Кроме того, собрание дает психологу ряд дополнительных возможностей:</a:t>
            </a:r>
          </a:p>
          <a:p>
            <a:pPr marL="0" indent="0" algn="just">
              <a:buNone/>
            </a:pP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1. Предоставить родителям необходимую информацию по следующим темам: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психологические особенности возраста;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оптимальные условия подготовки к экзамену;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способы работы с учебным материалом;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организация режима дня.</a:t>
            </a:r>
          </a:p>
          <a:p>
            <a:pPr marL="0" lvl="0" indent="0" algn="just">
              <a:buNone/>
            </a:pP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2. Провести анкетирование родителей с целью выявления: 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отношения родителей к ГИА;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родительской оценки способностей своих детей;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родительских установок относительно экзамена.</a:t>
            </a:r>
          </a:p>
          <a:p>
            <a:pPr marL="0" lvl="0" indent="0" algn="just">
              <a:buNone/>
            </a:pP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3. Обсудить результаты проведенного анкетирования.</a:t>
            </a:r>
          </a:p>
          <a:p>
            <a:pPr marL="0" lvl="0" indent="357188" algn="just">
              <a:buNone/>
            </a:pPr>
            <a:r>
              <a:rPr lang="ru-RU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Важно к проведению собраний по проблеме ГИА привлекать различных специалистов, занятых подготовкой выпускников: завуча, учителей-предметников и т.д.</a:t>
            </a:r>
          </a:p>
          <a:p>
            <a:pPr marL="0" lvl="0" indent="357188"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Оптимально включать в такое собрание два компонента: </a:t>
            </a: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информационный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— </a:t>
            </a:r>
            <a:r>
              <a:rPr lang="ru-RU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предоставление сотрудниками школы данных о сути экзамена и организации подготовки к нему, и </a:t>
            </a: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интерактивный</a:t>
            </a:r>
            <a:r>
              <a:rPr lang="ru-RU" sz="1600" b="1" u="sng" dirty="0" smtClean="0">
                <a:solidFill>
                  <a:srgbClr val="FFFFFF"/>
                </a:solidFill>
                <a:latin typeface="Calibri" panose="020F0502020204030204" pitchFamily="34" charset="0"/>
              </a:rPr>
              <a:t>, </a:t>
            </a:r>
            <a:r>
              <a:rPr lang="ru-RU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обеспечивающий родителям возможность в </a:t>
            </a:r>
            <a:r>
              <a:rPr lang="ru-RU" sz="1600" b="1" dirty="0" err="1" smtClean="0">
                <a:solidFill>
                  <a:srgbClr val="FFFFFF"/>
                </a:solidFill>
                <a:latin typeface="Calibri" panose="020F0502020204030204" pitchFamily="34" charset="0"/>
              </a:rPr>
              <a:t>дискусионном</a:t>
            </a:r>
            <a:r>
              <a:rPr lang="ru-RU" sz="16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 формате обсудить собственный вклад в процесс подготовки ребенка к экзамену.</a:t>
            </a:r>
          </a:p>
          <a:p>
            <a:pPr marL="0" indent="0" algn="just">
              <a:buNone/>
            </a:pPr>
            <a:endParaRPr lang="ru-RU" sz="1700" b="1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7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1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19075"/>
            <a:ext cx="8724900" cy="545629"/>
          </a:xfrm>
        </p:spPr>
        <p:txBody>
          <a:bodyPr/>
          <a:lstStyle/>
          <a:p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одержание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275312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Психолого-педагогический анализ государственной итоговой аттестации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Психологическая готовность выпускника к ГИА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Задачи и стратегии психологической подготовки выпускников к ГИА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Взаимодействие психолога с педагогами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Взаимодействие психолога с родителями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Программа групповых занятий по подготовке выпускников к ГИА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Примеры сценарий родительских собраний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Занятия для педагогов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200" b="1" dirty="0" smtClean="0">
              <a:latin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2200" b="1" dirty="0" smtClean="0">
              <a:latin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2200" b="1" dirty="0" smtClean="0">
              <a:latin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2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5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648072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5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 ВЗАИМОДЕЙСТВИЕ ПСИХОЛОГА С РОДИТЕЛЯМИ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616624"/>
          </a:xfrm>
        </p:spPr>
        <p:txBody>
          <a:bodyPr/>
          <a:lstStyle/>
          <a:p>
            <a:pPr marL="0" indent="357188" algn="just">
              <a:buNone/>
            </a:pPr>
            <a:r>
              <a:rPr lang="ru-RU" sz="2000" b="1" dirty="0">
                <a:latin typeface="Calibri" panose="020F0502020204030204" pitchFamily="34" charset="0"/>
              </a:rPr>
              <a:t>О</a:t>
            </a:r>
            <a:r>
              <a:rPr lang="ru-RU" sz="2000" b="1" dirty="0" smtClean="0">
                <a:latin typeface="Calibri" panose="020F0502020204030204" pitchFamily="34" charset="0"/>
              </a:rPr>
              <a:t>птимальным </a:t>
            </a:r>
            <a:r>
              <a:rPr lang="ru-RU" sz="2000" b="1" dirty="0">
                <a:latin typeface="Calibri" panose="020F0502020204030204" pitchFamily="34" charset="0"/>
              </a:rPr>
              <a:t>временем проведения такого собрания будет </a:t>
            </a:r>
            <a:r>
              <a:rPr lang="ru-RU" sz="2000" b="1" dirty="0" smtClean="0">
                <a:latin typeface="Calibri" panose="020F0502020204030204" pitchFamily="34" charset="0"/>
              </a:rPr>
              <a:t>октябрь-ноябрь</a:t>
            </a:r>
            <a:r>
              <a:rPr lang="ru-RU" sz="2000" b="1" dirty="0">
                <a:latin typeface="Calibri" panose="020F0502020204030204" pitchFamily="34" charset="0"/>
              </a:rPr>
              <a:t>. Но даже если уже наступил апрель, такое </a:t>
            </a:r>
            <a:r>
              <a:rPr lang="ru-RU" sz="2000" b="1" dirty="0" smtClean="0">
                <a:latin typeface="Calibri" panose="020F0502020204030204" pitchFamily="34" charset="0"/>
              </a:rPr>
              <a:t>собрание </a:t>
            </a:r>
            <a:r>
              <a:rPr lang="ru-RU" sz="2000" b="1" dirty="0">
                <a:latin typeface="Calibri" panose="020F0502020204030204" pitchFamily="34" charset="0"/>
              </a:rPr>
              <a:t>не будет лишним, а, напротив, поддержит родителей </a:t>
            </a:r>
            <a:r>
              <a:rPr lang="ru-RU" sz="2000" b="1" dirty="0" smtClean="0">
                <a:latin typeface="Calibri" panose="020F0502020204030204" pitchFamily="34" charset="0"/>
              </a:rPr>
              <a:t>на </a:t>
            </a:r>
            <a:r>
              <a:rPr lang="ru-RU" sz="2000" b="1" dirty="0">
                <a:latin typeface="Calibri" panose="020F0502020204030204" pitchFamily="34" charset="0"/>
              </a:rPr>
              <a:t>финишной прямой. </a:t>
            </a:r>
            <a:endParaRPr lang="ru-RU" sz="2000" b="1" dirty="0" smtClean="0">
              <a:latin typeface="Calibri" panose="020F0502020204030204" pitchFamily="34" charset="0"/>
            </a:endParaRPr>
          </a:p>
          <a:p>
            <a:pPr marL="0" indent="357188" algn="just">
              <a:buNone/>
            </a:pPr>
            <a:r>
              <a:rPr lang="ru-RU" sz="2000" b="1" i="1" dirty="0" smtClean="0">
                <a:latin typeface="Calibri" panose="020F0502020204030204" pitchFamily="34" charset="0"/>
              </a:rPr>
              <a:t>После </a:t>
            </a:r>
            <a:r>
              <a:rPr lang="ru-RU" sz="2000" b="1" i="1" dirty="0">
                <a:latin typeface="Calibri" panose="020F0502020204030204" pitchFamily="34" charset="0"/>
              </a:rPr>
              <a:t>собрания родители самостоятельно реализуют </a:t>
            </a:r>
            <a:r>
              <a:rPr lang="ru-RU" sz="2000" b="1" i="1" dirty="0" smtClean="0">
                <a:latin typeface="Calibri" panose="020F0502020204030204" pitchFamily="34" charset="0"/>
              </a:rPr>
              <a:t>стратегии </a:t>
            </a:r>
            <a:r>
              <a:rPr lang="ru-RU" sz="2000" b="1" i="1" dirty="0">
                <a:latin typeface="Calibri" panose="020F0502020204030204" pitchFamily="34" charset="0"/>
              </a:rPr>
              <a:t>психологической помощи, намеченные в ходе </a:t>
            </a:r>
            <a:r>
              <a:rPr lang="ru-RU" sz="2000" b="1" i="1" dirty="0" smtClean="0">
                <a:latin typeface="Calibri" panose="020F0502020204030204" pitchFamily="34" charset="0"/>
              </a:rPr>
              <a:t>подготовительного </a:t>
            </a:r>
            <a:r>
              <a:rPr lang="ru-RU" sz="2000" b="1" i="1" dirty="0">
                <a:latin typeface="Calibri" panose="020F0502020204030204" pitchFamily="34" charset="0"/>
              </a:rPr>
              <a:t>этапа и непосредственно на собрании. Возможно, потребуется индивидуальная работа с ребенком или </a:t>
            </a:r>
            <a:r>
              <a:rPr lang="ru-RU" sz="2000" b="1" i="1" dirty="0" smtClean="0">
                <a:latin typeface="Calibri" panose="020F0502020204030204" pitchFamily="34" charset="0"/>
              </a:rPr>
              <a:t>консультации </a:t>
            </a:r>
            <a:r>
              <a:rPr lang="ru-RU" sz="2000" b="1" i="1" dirty="0">
                <a:latin typeface="Calibri" panose="020F0502020204030204" pitchFamily="34" charset="0"/>
              </a:rPr>
              <a:t>родителей. </a:t>
            </a:r>
            <a:endParaRPr lang="ru-RU" sz="2000" b="1" i="1" dirty="0" smtClean="0"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r>
              <a:rPr lang="ru-RU" sz="2000" b="1" i="1" dirty="0">
                <a:solidFill>
                  <a:srgbClr val="FFFFFF"/>
                </a:solidFill>
                <a:latin typeface="Calibri" panose="020F0502020204030204" pitchFamily="34" charset="0"/>
              </a:rPr>
              <a:t>На завершающем этапе собрания можно переходить к индивидуальным особенностям учеников.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Можно 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заранее подготовить индивидуальные характеристики на детей в письменной форме, воспользовавшись схемой, на основе которой строится описание возможных трудностей (психологические особенности, причины возможных трудностей, стратегии поддержки на этапе подготовки к экзамену). </a:t>
            </a:r>
          </a:p>
          <a:p>
            <a:pPr marL="0" lvl="0" indent="357188" algn="just">
              <a:buNone/>
            </a:pPr>
            <a:endParaRPr lang="ru-RU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indent="357188" algn="just">
              <a:buNone/>
            </a:pPr>
            <a:endParaRPr lang="ru-RU" sz="2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19075"/>
            <a:ext cx="8724900" cy="473621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5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 ВЗАИМОДЕЙСТВИЕ ПСИХОЛОГА С РОДИТЕЛЯМИ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/>
          <a:lstStyle/>
          <a:p>
            <a:pPr marL="0" lvl="0" indent="357188" algn="just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Другая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возможная форма работы психолога —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организация консультационного часа.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Это значит, что в течение определенного времени (например, в течение часа после собрания) педагоги, психолог, классные руководители будут находиться в своих кабинетах и консультировать родителей, которые к ним обратятся. Каждый родитель может подойти к любому педагогу и побеседовать с ним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357188" algn="just">
              <a:buNone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Наконец,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можно просто договориться с заинтересованны­ми родителями о времени индивидуальных консультаций.</a:t>
            </a:r>
          </a:p>
          <a:p>
            <a:pPr marL="0" lvl="0" indent="357188" algn="just">
              <a:buNone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Особое место в работе психолога с родителями по проблеме подготовки к ГИА занимают рекомендации.</a:t>
            </a:r>
          </a:p>
          <a:p>
            <a:pPr marL="0" lvl="0" indent="357188" algn="just">
              <a:buNone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Рекомендации могут быть предоставлены родителям в сле­дующих формах: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в устной форме на родительских собраниях;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в письменной форме в виде памяток;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в письменной форме на стенде или в Интернете. У мно­гих школ есть свой сайт в Интернете, и родители, не вы­ходя из дома, могут получить ответы на волнующие их вопросы.</a:t>
            </a:r>
          </a:p>
          <a:p>
            <a:pPr marL="0" lvl="0" indent="357188" algn="just">
              <a:buNone/>
            </a:pPr>
            <a:endParaRPr lang="ru-RU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endParaRPr lang="ru-RU" sz="2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50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1"/>
            <a:ext cx="8855521" cy="648073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6.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ПРОГРАММА ГРУППОВЫХ ЗАНЯТИЙ ПО ПОДГОТОВКЕ ВЫПУСКНИКОВ К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 (собственный опыт ведущего)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Теоретическое и методическое обоснование программы</a:t>
            </a:r>
          </a:p>
          <a:p>
            <a:pPr marL="0" indent="358775" algn="just">
              <a:buNone/>
            </a:pP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Программа строится на принципах гуманистической психологии, в работе опираюсь на методы </a:t>
            </a:r>
            <a:r>
              <a:rPr lang="ru-RU" sz="2000" b="1" dirty="0" err="1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когнитивно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-поведенческой психологии.  </a:t>
            </a:r>
          </a:p>
          <a:p>
            <a:pPr marL="0" indent="357188" algn="just">
              <a:buNone/>
            </a:pPr>
            <a:r>
              <a:rPr lang="ru-RU" sz="2000" b="1" dirty="0" smtClean="0">
                <a:latin typeface="Calibri" panose="020F0502020204030204" pitchFamily="34" charset="0"/>
              </a:rPr>
              <a:t>Считаю важным быть информированной по процедуре проведения ГИА (процессуальные аспекты). С целью формирования собственных представлений о процедуре проведения ГИА. </a:t>
            </a:r>
          </a:p>
          <a:p>
            <a:pPr marL="0" indent="357188" algn="just">
              <a:buNone/>
            </a:pPr>
            <a:r>
              <a:rPr lang="ru-RU" sz="2000" b="1" dirty="0" smtClean="0">
                <a:latin typeface="Calibri" panose="020F0502020204030204" pitchFamily="34" charset="0"/>
              </a:rPr>
              <a:t>Программа занятий опирается на понятия </a:t>
            </a:r>
            <a:r>
              <a:rPr lang="ru-RU" sz="2000" b="1" i="1" dirty="0" smtClean="0">
                <a:latin typeface="Calibri" panose="020F0502020204030204" pitchFamily="34" charset="0"/>
              </a:rPr>
              <a:t>психологической готовности выпускника</a:t>
            </a:r>
            <a:r>
              <a:rPr lang="ru-RU" sz="2000" b="1" dirty="0" smtClean="0">
                <a:latin typeface="Calibri" panose="020F0502020204030204" pitchFamily="34" charset="0"/>
              </a:rPr>
              <a:t>, которая включает в себя анализ трудностей (когнитивные, личностные, процессуальные), с которыми сталкиваются выпускники при сдаче экзаменов. </a:t>
            </a:r>
          </a:p>
          <a:p>
            <a:pPr marL="0" lvl="0" indent="357188" algn="just">
              <a:buNone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В своей программе делаю упор на преодоление этих трудностей: когнитивные (а именно, формирование стратегии деятельности), личностные трудности (а именно, формирование  адекватное мнения, личностно-смысловой позиции, работа 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с уровнем тревоги с помощью методов </a:t>
            </a:r>
            <a:r>
              <a:rPr lang="ru-RU" sz="2000" b="1" dirty="0" err="1" smtClean="0">
                <a:solidFill>
                  <a:srgbClr val="FFFFFF"/>
                </a:solidFill>
                <a:latin typeface="Calibri" panose="020F0502020204030204" pitchFamily="34" charset="0"/>
              </a:rPr>
              <a:t>саморегуляции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).   </a:t>
            </a:r>
            <a:endParaRPr lang="ru-RU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Цель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занятий 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– 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формирование каждым обучающимся индивидуальной стратегии поведения  в ситуации подготовки и сдачи экзамена. </a:t>
            </a:r>
          </a:p>
          <a:p>
            <a:pPr marL="0" indent="357188" algn="just">
              <a:buNone/>
            </a:pPr>
            <a:endParaRPr lang="ru-RU" sz="2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7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68916" cy="545629"/>
          </a:xfrm>
        </p:spPr>
        <p:txBody>
          <a:bodyPr/>
          <a:lstStyle/>
          <a:p>
            <a:pPr algn="ctr"/>
            <a:r>
              <a:rPr lang="ru-RU" sz="2200" b="1" dirty="0" smtClean="0"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latin typeface="Calibri" panose="020F0502020204030204" pitchFamily="34" charset="0"/>
              </a:rPr>
            </a:br>
            <a:r>
              <a:rPr lang="ru-RU" sz="2200" b="1" dirty="0">
                <a:latin typeface="Calibri" panose="020F0502020204030204" pitchFamily="34" charset="0"/>
              </a:rPr>
              <a:t/>
            </a:r>
            <a:br>
              <a:rPr lang="ru-RU" sz="2200" b="1" dirty="0">
                <a:latin typeface="Calibri" panose="020F0502020204030204" pitchFamily="34" charset="0"/>
              </a:rPr>
            </a:br>
            <a:r>
              <a:rPr lang="ru-RU" sz="2200" b="1" dirty="0" smtClean="0"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latin typeface="Calibri" panose="020F0502020204030204" pitchFamily="34" charset="0"/>
              </a:rPr>
            </a:br>
            <a:r>
              <a:rPr lang="ru-RU" sz="2200" b="1" dirty="0">
                <a:latin typeface="Calibri" panose="020F0502020204030204" pitchFamily="34" charset="0"/>
              </a:rPr>
              <a:t/>
            </a:r>
            <a:br>
              <a:rPr lang="ru-RU" sz="2200" b="1" dirty="0">
                <a:latin typeface="Calibri" panose="020F0502020204030204" pitchFamily="34" charset="0"/>
              </a:rPr>
            </a:br>
            <a:r>
              <a:rPr lang="ru-RU" sz="2200" b="1" dirty="0" smtClean="0"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latin typeface="Calibri" panose="020F0502020204030204" pitchFamily="34" charset="0"/>
              </a:rPr>
            </a:br>
            <a:r>
              <a:rPr lang="ru-RU" sz="2200" b="1" dirty="0">
                <a:latin typeface="Calibri" panose="020F0502020204030204" pitchFamily="34" charset="0"/>
              </a:rPr>
              <a:t/>
            </a:r>
            <a:br>
              <a:rPr lang="ru-RU" sz="2200" b="1" dirty="0">
                <a:latin typeface="Calibri" panose="020F0502020204030204" pitchFamily="34" charset="0"/>
              </a:rPr>
            </a:br>
            <a:r>
              <a:rPr lang="ru-RU" sz="2200" b="1" dirty="0" smtClean="0"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latin typeface="Calibri" panose="020F0502020204030204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6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 ПРОГРАММА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ГРУППОВЫХ ЗАНЯТИЙ ПО ПОДГОТОВКЕ ВЫПУСКНИКОВ К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 План занятий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sz="2400" b="1" dirty="0">
                <a:latin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</a:rPr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837394"/>
              </p:ext>
            </p:extLst>
          </p:nvPr>
        </p:nvGraphicFramePr>
        <p:xfrm>
          <a:off x="107504" y="884530"/>
          <a:ext cx="8928992" cy="566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40629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1. Формирование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адекватного мнения о ОГЭ/ЕГЭ</a:t>
                      </a:r>
                    </a:p>
                  </a:txBody>
                  <a:tcPr/>
                </a:tc>
              </a:tr>
              <a:tr h="293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Тема занятия «Что такое ЕГЭ/ОГЭ: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работа с представлениями, мыслями»</a:t>
                      </a:r>
                      <a:endParaRPr lang="ru-RU" sz="2000" b="1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Упражнение «Ассоциации»  (работа с мыслями, представлениями)</a:t>
                      </a: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Дискуссия</a:t>
                      </a:r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«Шкала согласия» (работа с мыслями, представлениями)</a:t>
                      </a:r>
                    </a:p>
                    <a:p>
                      <a:pPr algn="just"/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Упражнение «Расшифровка О.Г.Э./Е.Г.Э.» (работа с мыслями, представлениями)</a:t>
                      </a:r>
                    </a:p>
                    <a:p>
                      <a:pPr algn="just"/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Упражнение «Откровенно говоря…» (работа с мыслями, представлениями)</a:t>
                      </a: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Упражнение «Дом знаний»</a:t>
                      </a:r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(личностно-смысловое</a:t>
                      </a:r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отношение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Упражнение «Мое будущее» (личностно-смысловое</a:t>
                      </a:r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отношение) 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(арт-техника)</a:t>
                      </a:r>
                    </a:p>
                    <a:p>
                      <a:pPr algn="just"/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Упражнения «Нарисуй образ ЕГЭ/ОГЭ», «Нарисуй образ подготовки к ЕГЭ/ОГЭ», «Нарисуй образ сдачи ЕГЭ/ОГЭ» (арт-техники)</a:t>
                      </a:r>
                      <a:endParaRPr lang="ru-RU" sz="20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0629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2. Формирование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конструктивной деятельности на экзамене</a:t>
                      </a:r>
                      <a:endParaRPr lang="ru-RU" sz="20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8960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Тема занятия «Учебный стиль деятельности. Индивидуальный способ деятельности»</a:t>
                      </a: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Информирование «Учебный стиль деятельности»</a:t>
                      </a: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Обсуждение «Мои особенности учебной деятельности:</a:t>
                      </a:r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сильные и слабые стороны»</a:t>
                      </a:r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just"/>
                      <a:endParaRPr lang="ru-RU" sz="2000" b="1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81840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6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ПРОГРАММА ГРУППОВЫХ ЗАНЯТИЙ ПО ПОДГОТОВКЕ ВЫПУСКНИКОВ К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</a:t>
            </a:r>
            <a:r>
              <a:rPr lang="ru-RU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237605"/>
              </p:ext>
            </p:extLst>
          </p:nvPr>
        </p:nvGraphicFramePr>
        <p:xfrm>
          <a:off x="107505" y="981075"/>
          <a:ext cx="8856984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 Формирование конструктивной деятельности на экзамене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Информирование «Каналы восприятия: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визуалы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аудиалы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кинестетики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» (плакаты)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Информирование «Когнитивные стили: синтетики, аналитики» (плакаты)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Анкетирование обучающихся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Упражнение «Рекомендации…»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Индивидуальный способ деятельности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Информирование «Индивидуальный способ деятельности»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Информирование «Варианты заданий «А», «В», «С»»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Упражнение «Пути к оценкам (3, 4, 5)»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 Осознание своих ресурсов в процессе подготовки и сдачи экзамена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Тема занятия «Уверенность на экзамене. Моя ответственность на экзамене»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Информирование «Уверенность. Составляющие уверенности»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Упражнение «Статуя уверенности и неуверенности (работа с телом)»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Упражнение «Мои ресурсы»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Упражнение «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Суперученик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Рисунок «Образ уверенности»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5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60648"/>
            <a:ext cx="8724900" cy="5760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6.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ПРОГРАММА ГРУППОВЫХ ЗАНЯТИЙ ПО ПОДГОТОВКЕ ВЫПУСКНИКОВ К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411026"/>
              </p:ext>
            </p:extLst>
          </p:nvPr>
        </p:nvGraphicFramePr>
        <p:xfrm>
          <a:off x="107504" y="1124744"/>
          <a:ext cx="885698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 Осознание своих ресурсов в процессе подготовки и сдачи экзамена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Ответственность на экзамене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Упражнение «Успех на экзамене: от кого зависит? (распределение ответственности, работа с собственной ответственностью)»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 Волевая и эмоциональная </a:t>
                      </a:r>
                      <a:r>
                        <a:rPr kumimoji="0" lang="ru-RU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саморегуляция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Тем занятия «Как справиться со стрессом на экзамене?»</a:t>
                      </a: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Упражнение</a:t>
                      </a:r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«Самое трудное на экзамене – это…»</a:t>
                      </a:r>
                    </a:p>
                    <a:p>
                      <a:pPr algn="just"/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Информирование «Способы </a:t>
                      </a:r>
                      <a:r>
                        <a:rPr lang="ru-RU" sz="2000" b="0" baseline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саморегуляции</a:t>
                      </a:r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»</a:t>
                      </a:r>
                    </a:p>
                    <a:p>
                      <a:pPr algn="just"/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Аутотренинг (информирование, упражнение)</a:t>
                      </a:r>
                    </a:p>
                    <a:p>
                      <a:pPr algn="just"/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«Мышечная </a:t>
                      </a:r>
                      <a:r>
                        <a:rPr lang="ru-RU" sz="2000" b="0" baseline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саморегуляция</a:t>
                      </a:r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» (информирование, упражнение)</a:t>
                      </a:r>
                    </a:p>
                    <a:p>
                      <a:pPr algn="just"/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«Дыхательная </a:t>
                      </a:r>
                      <a:r>
                        <a:rPr lang="ru-RU" sz="2000" b="0" baseline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саморегуляция</a:t>
                      </a:r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» (информирование, упражнение)</a:t>
                      </a:r>
                    </a:p>
                    <a:p>
                      <a:pPr algn="just"/>
                      <a:r>
                        <a:rPr lang="ru-RU" sz="20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Техника визуализации (информирование, упражнение)</a:t>
                      </a:r>
                      <a:endParaRPr lang="ru-RU" sz="20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 Подведение итогов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Тема занятия «Сдаем экзамен»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Сдаем ОГЭ/ЕГЭ (игра-драматизация)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6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6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 ОСОБЕННОСТИ ИНДИВИДУАЛЬНОГО КОНСУЛЬТИРОВАНИЯ ПО ПСИХОЛОГИЧЕСКОЙ ПОДГОТОВКЕ ВЫПУСКНИКОВ К ГИА 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472608"/>
          </a:xfrm>
        </p:spPr>
        <p:txBody>
          <a:bodyPr/>
          <a:lstStyle/>
          <a:p>
            <a:pPr marL="0" indent="358775" algn="just">
              <a:buNone/>
            </a:pPr>
            <a:r>
              <a:rPr lang="ru-RU" sz="2000" b="1" dirty="0" smtClean="0">
                <a:latin typeface="Calibri" panose="020F0502020204030204" pitchFamily="34" charset="0"/>
              </a:rPr>
              <a:t>Индивидуальное консультирование по психологической подготовке выпускников к ГИА опирается на понятие «психологическая готовность» выпускника,  в основе которого лежит анализ трудностей, о которых было написано ранее. </a:t>
            </a:r>
          </a:p>
          <a:p>
            <a:pPr marL="0" indent="358775" algn="just">
              <a:buNone/>
            </a:pPr>
            <a:r>
              <a:rPr lang="ru-RU" sz="2000" b="1" dirty="0" smtClean="0">
                <a:latin typeface="Calibri" panose="020F0502020204030204" pitchFamily="34" charset="0"/>
              </a:rPr>
              <a:t>Упор в консультации делается на преодоление когнитивных трудностей (выработка индивидуальной стратегии деятельности на экзамене) и личностных трудностей (снятие тревоги, формирование личностно-смысловой позиции).  При случае используются упражнения описанные выше.</a:t>
            </a:r>
          </a:p>
          <a:p>
            <a:pPr marL="0" indent="358775" algn="just">
              <a:buNone/>
            </a:pPr>
            <a:r>
              <a:rPr lang="ru-RU" sz="2000" b="1" dirty="0" smtClean="0">
                <a:latin typeface="Calibri" panose="020F0502020204030204" pitchFamily="34" charset="0"/>
              </a:rPr>
              <a:t>Очень часто в консультации выпускниками проговариваются трудности процессуального характера (в информационном плане), в данном случае есть смысл проговорить о существующих порталах, сайтах и о возможности узнать информацию про процесс подготовки к ГИА у представителей школы (директор, зам. </a:t>
            </a:r>
            <a:r>
              <a:rPr lang="ru-RU" sz="2000" b="1" dirty="0">
                <a:latin typeface="Calibri" panose="020F0502020204030204" pitchFamily="34" charset="0"/>
              </a:rPr>
              <a:t>д</a:t>
            </a:r>
            <a:r>
              <a:rPr lang="ru-RU" sz="2000" b="1" dirty="0" smtClean="0">
                <a:latin typeface="Calibri" panose="020F0502020204030204" pitchFamily="34" charset="0"/>
              </a:rPr>
              <a:t>иректора, классного руководителя и т.д.).       </a:t>
            </a:r>
            <a:endParaRPr lang="ru-RU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68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19075"/>
            <a:ext cx="8724900" cy="617637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7.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ПРИМЕРНЫЕ СЦЕНАРИИ РОДИТЕЛЬСКИХ СОБРАНИЙ</a:t>
            </a:r>
            <a:r>
              <a:rPr lang="ru-RU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dirty="0">
                <a:solidFill>
                  <a:srgbClr val="FFFFFF"/>
                </a:solidFill>
              </a:rPr>
              <a:t/>
            </a:r>
            <a:br>
              <a:rPr lang="ru-RU" dirty="0">
                <a:solidFill>
                  <a:srgbClr val="FFFFFF"/>
                </a:solidFill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659882"/>
              </p:ext>
            </p:extLst>
          </p:nvPr>
        </p:nvGraphicFramePr>
        <p:xfrm>
          <a:off x="251520" y="1196752"/>
          <a:ext cx="8569325" cy="4868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9325"/>
              </a:tblGrid>
              <a:tr h="45097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0" lang="ru-RU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j-ea"/>
                          <a:cs typeface="Times New Roman"/>
                        </a:rPr>
                        <a:t>Собрание 1. Подготовка к ГИА: общая задача семьи и школы</a:t>
                      </a:r>
                      <a:endParaRPr lang="ru-RU" sz="2000" b="1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491669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Цель: 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обозначение</a:t>
                      </a:r>
                      <a:r>
                        <a:rPr lang="ru-RU" sz="2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распределения ответственности между родителями  и школой за процесс подготовки к экзамену.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формирование у родителей реалистической картины ОГЭ/ЕГЭ.</a:t>
                      </a:r>
                    </a:p>
                  </a:txBody>
                  <a:tcPr/>
                </a:tc>
              </a:tr>
              <a:tr h="28098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Организация ГИА  (выступление представителей администрации школы)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Обсуждение проблемы «Ресурсы и трудности выпускников» (проводит психолог) на основе демонстрационных экзаменационных вариантов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Система подготовки к ГИА в классе (проводит классный руководитель)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Мозговой штурм «Как помочь детям подготовиться к экзаменам?» (проводит психолог)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Завершение собрания. «Я могу помочь в подготовке к ОГЭ/ЕГЭ…»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*Использованы материалы Чибисовой М.Ю. </a:t>
                      </a: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Психологическая подготовка к ЕГЭ. Работа с учащимися, родителями, педагогами. – М.: Генезис, 2009. (основной источник).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7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504055"/>
          </a:xfrm>
        </p:spPr>
        <p:txBody>
          <a:bodyPr/>
          <a:lstStyle/>
          <a:p>
            <a:pPr lvl="0" algn="ctr">
              <a:spcBef>
                <a:spcPct val="20000"/>
              </a:spcBef>
            </a:pPr>
            <a: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7. </a:t>
            </a:r>
            <a:r>
              <a:rPr lang="ru-RU" sz="23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ПРИМЕРНЫЕ СЦЕНАРИИ РОДИТЕЛЬСКИХ 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СОБРАНИЙ</a:t>
            </a:r>
            <a:b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470256"/>
              </p:ext>
            </p:extLst>
          </p:nvPr>
        </p:nvGraphicFramePr>
        <p:xfrm>
          <a:off x="197006" y="692696"/>
          <a:ext cx="8928992" cy="593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50405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Собрание 2. Государственная итоговая аттестация: что это такое? 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64169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Цель:</a:t>
                      </a:r>
                      <a:r>
                        <a:rPr lang="ru-RU" sz="18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формирование у родителей адекватной картины ОГЭ/ЕГЭ и коррекция нереалистических ожиданий. </a:t>
                      </a:r>
                      <a:endParaRPr lang="ru-RU" sz="18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поддержка родителей, испытывающих тревогу  в ситуации подготовки и сдачи ОГЭ/ЕГЭ детьми.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589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Упражнение «Ассоциации» (работа с мыслями, представлениями)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Дискуссия «Шкала согласия» (работа с мыслями, представлениями)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Ролевая игра «Сдаем ОГЭ/ЕГЭ»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Обсуждение подготовки к ОГЭ/ЕГЭ в школе.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Какие трудности испытываете вы?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Какие трудности испытывает ребенок?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Какой поддержки вы ждете от школы?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Что готовы сделать вы?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Что ребенок может сделать только самостоятельно?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Завершение собрания: «Образ ОГЭ/ЕГЭ» (арт-техника).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*Использованы материалы Чибисовой М.Ю. </a:t>
                      </a: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Психологическая подготовка к ЕГЭ. Работа с учащимися, родителями, педагогами. – М.: Генезис, 2009. (основной источник).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88640"/>
            <a:ext cx="8724900" cy="648072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7.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ПРИМЕРНЫЕ СЦЕНАРИИ РОДИТЕЛЬСКИХ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СОБРАНИЙ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431292"/>
              </p:ext>
            </p:extLst>
          </p:nvPr>
        </p:nvGraphicFramePr>
        <p:xfrm>
          <a:off x="179512" y="908720"/>
          <a:ext cx="8784976" cy="569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4372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Собрание 3.  ПОМОЖЕМ ДЕТЯМ СДАТЬ ГИА 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0987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Цель: 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поддержка родителей, испытывающих тревогу  в ситуации подготовки и сдачи ОГЭ/ЕГЭ детьми.</a:t>
                      </a:r>
                    </a:p>
                  </a:txBody>
                  <a:tcPr/>
                </a:tc>
              </a:tr>
              <a:tr h="4069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Анкетирование «Готовность к ОГЭ/ЕГЭ».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Результаты анкетирования родителей и детей.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Роль родителей в подготовке выпускников к ОГЭ/ЕГЭ (рекомендации психолога)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Упражнение «Солнце»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Волевая и эмоциональная </a:t>
                      </a:r>
                      <a:r>
                        <a:rPr kumimoji="0" lang="ru-RU" sz="20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саморегуляция</a:t>
                      </a: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Информирование «Способы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саморегуляции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Аутотренинг (информирование, упражнение)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«Мышечная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саморегуляция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» (информирование, упражнение)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«Дыхательная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саморегуляция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» (информирование, упражнение)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Техника визуализации (информирование, упражнение)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*Использованы материалы Чибисовой М.Ю. </a:t>
                      </a: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Психологическая подготовка к ЕГЭ. Работа с учащимися, родителями, педагогами. – М.: Генезис, 2009. (основной источник).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01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88640"/>
            <a:ext cx="8724900" cy="72008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1. ПСИХОЛОГО-ПЕДАГОГИЧЕСКИЙ АНАЛИЗ ГОСУДАРСТВЕННОЙ ИТГОВОЙ АТТЕСТАЦИИ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400600"/>
          </a:xfrm>
        </p:spPr>
        <p:txBody>
          <a:bodyPr/>
          <a:lstStyle/>
          <a:p>
            <a:pPr marL="0" indent="357188" algn="just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Обратимся к словарям. </a:t>
            </a:r>
          </a:p>
          <a:p>
            <a:pPr marL="0" indent="357188" algn="just">
              <a:buNone/>
            </a:pPr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Экзамен</a:t>
            </a:r>
            <a:r>
              <a:rPr lang="ru-RU" sz="2000" b="1" i="1" dirty="0" smtClean="0">
                <a:latin typeface="Calibri" panose="020F0502020204030204" pitchFamily="34" charset="0"/>
              </a:rPr>
              <a:t> </a:t>
            </a:r>
            <a:r>
              <a:rPr lang="ru-RU" sz="2000" b="1" dirty="0" smtClean="0">
                <a:latin typeface="Calibri" panose="020F0502020204030204" pitchFamily="34" charset="0"/>
              </a:rPr>
              <a:t>(Даль В.И.) - лат. испытанье; предложенье вопросов, для </a:t>
            </a:r>
            <a:r>
              <a:rPr lang="ru-RU" sz="2000" b="1" dirty="0" err="1" smtClean="0">
                <a:latin typeface="Calibri" panose="020F0502020204030204" pitchFamily="34" charset="0"/>
              </a:rPr>
              <a:t>узнания</a:t>
            </a:r>
            <a:r>
              <a:rPr lang="ru-RU" sz="2000" b="1" dirty="0" smtClean="0">
                <a:latin typeface="Calibri" panose="020F0502020204030204" pitchFamily="34" charset="0"/>
              </a:rPr>
              <a:t> степени чьих-либо сведений. Не для знания, для экзамена учимся. Экзаменовать кого-то, пытать, испытывать, расспрашивая узнавать степень сведений его. </a:t>
            </a:r>
          </a:p>
          <a:p>
            <a:pPr marL="0" indent="357188" algn="just">
              <a:buNone/>
            </a:pPr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Экзамен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 smtClean="0">
                <a:latin typeface="Calibri" panose="020F0502020204030204" pitchFamily="34" charset="0"/>
              </a:rPr>
              <a:t>(Ожегов С.И.) - проверочное испытание по какому-нибудь учебному предмету.</a:t>
            </a:r>
          </a:p>
          <a:p>
            <a:pPr marL="0" lvl="0" indent="357188" algn="just">
              <a:buNone/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В современной школьной реальности экзамен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— это оценка конечного результата, анализ соответствия уровня развития выпускников образовательному стандарту. Он показывает, насколько выпускник обладает теми компетенциями (и не только образовательными), которые обеспечат его успешность на следующем возрастном этапе. </a:t>
            </a:r>
          </a:p>
          <a:p>
            <a:pPr marL="0" lvl="0" indent="357188" algn="just">
              <a:buNone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И в современном российском образовательном пространстве для этой цели начали применять новую форму испытаний – </a:t>
            </a: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Государственная итоговая аттестация (ГИА).</a:t>
            </a:r>
          </a:p>
          <a:p>
            <a:pPr marL="0" indent="357188" algn="just">
              <a:buNone/>
            </a:pPr>
            <a:endParaRPr lang="ru-RU" sz="2400" b="1" dirty="0" smtClean="0">
              <a:latin typeface="Calibri" panose="020F0502020204030204" pitchFamily="34" charset="0"/>
            </a:endParaRPr>
          </a:p>
          <a:p>
            <a:pPr marL="0" indent="357188" algn="just">
              <a:buNone/>
            </a:pPr>
            <a:endParaRPr lang="ru-RU" sz="1600" b="1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2"/>
            <a:ext cx="8724900" cy="720080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8. ЗАНЯТИЯ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ДЛЯ ПЕДАГОГОВ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Тема занятий «ПСИХОЛОГИЧЕСКАЯ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ПОДГОТОВКА К ГИА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»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786864"/>
              </p:ext>
            </p:extLst>
          </p:nvPr>
        </p:nvGraphicFramePr>
        <p:xfrm>
          <a:off x="179512" y="1052736"/>
          <a:ext cx="8856984" cy="5259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/>
              </a:tblGrid>
              <a:tr h="230425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Цели: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формирование у педагогов реалистической картины ГИА (ОГЭ/ЕГЭ).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обозначение распределения ответственности между триадой ребенок-родитель-педагог за процесс подготовки к экзамену.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поддержка педагогов  по поводу сдачи ГИА (ОГЭ/ЕГЭ).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формирование</a:t>
                      </a:r>
                      <a:r>
                        <a:rPr lang="ru-RU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навыков </a:t>
                      </a:r>
                      <a:r>
                        <a:rPr lang="ru-RU" sz="20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саморегуляции</a:t>
                      </a:r>
                      <a:r>
                        <a:rPr lang="ru-RU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педагогов в период сдачи ГИА (ОГЭ/ЕГЭ).</a:t>
                      </a:r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562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Тема 1. Формирование адекватного мнения о ГИА (ОГЭ/ЕГЭ)</a:t>
                      </a:r>
                    </a:p>
                  </a:txBody>
                  <a:tcPr/>
                </a:tc>
              </a:tr>
              <a:tr h="231016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Упражнение «Ассоциации» (важно подчеркнуть эмоционально негативные высказывания, и объяснить, какой отклик подобный настрой будет находить у детей и родителей. Поработать с негативными представлениями, мыслями).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Дискуссия «Шкала согласия» (работа с мыслями, представлениями).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Мозговой штурм «Отличие ОГЭ/ЕГЭ от традиционного экзамена» (работа с мыслями, представлениями).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*В занятиях использованы материалы Чибисовой М.Ю. </a:t>
                      </a: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Психологическая подготовка к ЕГЭ. Работа с учащимися, родителями, педагогами. – М.: Генезис, 2009. (основной источник).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4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818406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ru-RU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8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ЗАНЯТИЯ ДЛЯ ПЕДАГОГОВ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«ПСИХОЛОГИЧЕСКАЯ ПОДГОТОВКА К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ГИА»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833937"/>
              </p:ext>
            </p:extLst>
          </p:nvPr>
        </p:nvGraphicFramePr>
        <p:xfrm>
          <a:off x="188041" y="1009662"/>
          <a:ext cx="8848455" cy="551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8455"/>
              </a:tblGrid>
              <a:tr h="8397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Тема 2. Формирование адекватных представлений о распределении ответственности между триадой: ребенок-родитель-педагог.</a:t>
                      </a:r>
                    </a:p>
                  </a:txBody>
                  <a:tcPr/>
                </a:tc>
              </a:tr>
              <a:tr h="22697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Информирование «Трудности при подготовке к ОГЭ/ЕГЭ: когнитивные, процессуальные, личностные»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Упражнение «Готовность к ОГЭ/ЕГЭ (компоненты готовности, от кого зависит </a:t>
                      </a:r>
                      <a:r>
                        <a:rPr kumimoji="0" lang="ru-RU" sz="1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компонентов)»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Дискуссия «Критерии выставления оценок на ОГЭ/ЕГЭ (снятие повышенной ответственности с педагога за оценку результатов экзаменов)»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Упражнение «Дети группы риска. Стратегии поддержки каждой группы»</a:t>
                      </a:r>
                    </a:p>
                  </a:txBody>
                  <a:tcPr/>
                </a:tc>
              </a:tr>
              <a:tr h="432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Тема 3. Волевая и эмоциональная </a:t>
                      </a:r>
                      <a:r>
                        <a:rPr kumimoji="0" lang="ru-RU" sz="1800" b="1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саморегуляция</a:t>
                      </a:r>
                      <a:endParaRPr kumimoji="0" lang="ru-RU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7421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Информирование «Способы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саморегуляции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Аутотренинг (информирование, упражнение)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«Мышечная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саморегуляция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» (информирование, упражнение)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«Дыхательная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саморегуляция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» (информирование, упражнение)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Техника визуализации (информирование, упражнение)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*В занятиях использованы материалы Чибисовой М.Ю. </a:t>
                      </a: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Психологическая подготовка к ЕГЭ. Работа с учащимися, родителями, педагогами. – М.: Генезис, 2009. (основной источник).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0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50405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Используемые материалы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688632"/>
          </a:xfrm>
        </p:spPr>
        <p:txBody>
          <a:bodyPr/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Чибисова М.Ю. Психологическая подготовка к ЕГЭ. Работа с учащимися, родителями, педагогами. – М.: Генезис, 2009. (основной источник).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Психолого-педагогическое сопровождение подготовки к Единому государственному экзамену: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Методические рекомендации / авт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.-сост. Т.В. Загоскина.-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Вологда: издательский центр ВИРО,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2008 г.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Барышев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 А.Ю. Программа психологической подготовки к ЕГЭ, педагог-психолог ГОУ ЦО № 1881, г. Москва. Опубликовано в журнале "Справочник заместителя директора", №4, 2009 г.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http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://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www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.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ege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.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edu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.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ru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 – официальный информационный портал единого государственного экзамена.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http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://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www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.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gia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.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edu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.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ru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 – официальный информационный портал государственной итоговой аттестации. </a:t>
            </a:r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Минобрнауки.рф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 – министерство образования и науки РФ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.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sz="1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9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Спасибо за внимание!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88640"/>
            <a:ext cx="8724900" cy="648072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1. ПСИХОЛОГО-ПЕДАГОГИЧЕСКИЙ АНАЛИЗ ГОСУДАРСТВЕННОЙ ИТГОВОЙ АТТЕСТАЦИИ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/>
          <a:lstStyle/>
          <a:p>
            <a:pPr marL="0" lvl="0" indent="357188" algn="just">
              <a:buNone/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Государственная итоговая </a:t>
            </a:r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аттестация</a:t>
            </a: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представляет собой форму оценки степени и уровня освоения обучающимися образовательной программы (ФЗ РФ «Об образовании в РФ», ред. от 30.12.2015 г.).</a:t>
            </a:r>
            <a:endParaRPr lang="ru-RU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indent="357188" algn="just">
              <a:buNone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ГИА проходит в форме основного государственного экзамена (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ОГЭ) и единого государственного экзамена (ЕГЭ).</a:t>
            </a:r>
          </a:p>
          <a:p>
            <a:pPr marL="0" indent="357188" algn="just">
              <a:buNone/>
            </a:pPr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Основной государственный экзамен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 – это форма ГИА по образовательным программам основного общего образования (в 9 классе). Служит для контроля знаний, полученных обучающимися за 9 лет, а также для приема в средние профессиональные образовательные организации. </a:t>
            </a:r>
          </a:p>
          <a:p>
            <a:pPr marL="0" lvl="0" indent="357188" algn="just">
              <a:buNone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Формат экзамена близок к ЕГЭ. После экзаменов ученикам выдают аттестаты особого образца. На данный момент обязательными экзаменами в форме ОГЭ являются только русский язык и математика, а также с 2016 года два экзамена по выбору обучающихся. </a:t>
            </a:r>
          </a:p>
          <a:p>
            <a:pPr marL="0" lvl="0" indent="357188" algn="just">
              <a:buNone/>
            </a:pPr>
            <a:endParaRPr lang="ru-RU" sz="24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3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1. ПСИХОЛОГО-ПЕДАГОГИЧЕСКИЙ АНАЛИЗ ГОСУДАРСТВЕННОЙ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ИТОГОВОЙ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АТТЕСТАЦИИ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6"/>
          </a:xfrm>
        </p:spPr>
        <p:txBody>
          <a:bodyPr/>
          <a:lstStyle/>
          <a:p>
            <a:pPr marL="0" lvl="0" indent="357188" algn="just">
              <a:buNone/>
            </a:pPr>
            <a:r>
              <a:rPr lang="ru-RU" sz="17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Единый государственный экзамен</a:t>
            </a: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- это форма ГИА  по образовательным программам среднего общего образования (в 11 классе). Начиная с 2009 </a:t>
            </a:r>
            <a:r>
              <a:rPr lang="ru-RU" sz="17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г. 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выпускники школ сдают два обязательных выпускных экзамена: по русскому языку и математике</a:t>
            </a:r>
            <a:r>
              <a:rPr lang="ru-RU" sz="17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.</a:t>
            </a:r>
            <a:endParaRPr lang="ru-RU" sz="17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Выпускники допускаются до экзаменов, если они не имеют неудовлетворительных годовых оценок ни по одному из изучаемых ими предметов. Допуск к ЕГЭ по русскому языку осуществляется также при условии сдачи итогового </a:t>
            </a:r>
            <a:r>
              <a:rPr lang="ru-RU" sz="17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сочинения.</a:t>
            </a:r>
            <a:r>
              <a:rPr lang="ru-RU" sz="1700" dirty="0" smtClean="0">
                <a:solidFill>
                  <a:srgbClr val="FFFFFF"/>
                </a:solidFill>
              </a:rPr>
              <a:t> </a:t>
            </a:r>
          </a:p>
          <a:p>
            <a:pPr marL="0" lvl="0" indent="357188" algn="just">
              <a:buNone/>
            </a:pP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Также выпускники могут сдавать любое количество дополнительных экзаменов в форме ЕГЭ (14), их результаты не влияют на получение аттестата. Для тех, кто хочет продолжить образование в вузе, выбор экзаменов должен зависеть от планируемой специальности (направлению подготовки). </a:t>
            </a:r>
          </a:p>
          <a:p>
            <a:pPr marL="0" lvl="0" indent="357188" algn="just">
              <a:buNone/>
            </a:pP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Единство данных экзаменов обеспечивается тем, что: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их результаты одновременно учитываются в школьном аттестате и при поступлении в вузы,</a:t>
            </a:r>
          </a:p>
          <a:p>
            <a:pPr lvl="0" algn="just"/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при проведении этих экзаменов на всей территории России применяются однотипные задания и единая шкала оценки, позволяющая сравнивать всех обучающихся по уровню подготовки.</a:t>
            </a:r>
          </a:p>
          <a:p>
            <a:pPr marL="0" lvl="0" indent="357188" algn="just">
              <a:buNone/>
            </a:pP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По результатам ЕГЭ школьники получают два документа: обычный школьный аттестат с оценками по пятибалльной системе и свидетельство о сдаче ЕГЭ, где указан балл по </a:t>
            </a:r>
            <a:r>
              <a:rPr lang="ru-RU" sz="17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стобалльной</a:t>
            </a:r>
            <a:r>
              <a:rPr lang="ru-RU" sz="1700" b="1" dirty="0">
                <a:solidFill>
                  <a:srgbClr val="FFFFFF"/>
                </a:solidFill>
                <a:latin typeface="Calibri" panose="020F0502020204030204" pitchFamily="34" charset="0"/>
              </a:rPr>
              <a:t> системе.</a:t>
            </a:r>
          </a:p>
          <a:p>
            <a:pPr marL="0" lvl="0" indent="357188" algn="just">
              <a:buNone/>
            </a:pPr>
            <a:endParaRPr lang="ru-RU" sz="2400" dirty="0">
              <a:solidFill>
                <a:srgbClr val="FFFFFF"/>
              </a:solidFill>
            </a:endParaRPr>
          </a:p>
          <a:p>
            <a:pPr lvl="0" algn="just">
              <a:buFont typeface="Arial" panose="020B0604020202020204" pitchFamily="34" charset="0"/>
              <a:buChar char="•"/>
            </a:pPr>
            <a:endParaRPr lang="ru-RU" sz="2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lvl="0"/>
            <a:endParaRPr lang="ru-RU" dirty="0">
              <a:solidFill>
                <a:srgbClr val="FFFFFF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9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19075"/>
            <a:ext cx="8724900" cy="617637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1. ПСИХОЛОГО-ПЕДАГОГИЧЕСКИЙ АНАЛИЗ  ГОСУДАРСТВЕННОЙ ИТОГОВОЙ АТТЕСТАЦИИ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/>
          <a:lstStyle/>
          <a:p>
            <a:pPr marL="0" lvl="0" indent="357188" algn="just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Проведение ЕГЭ обусловлено различными причинами и имеет сразу несколько целей. </a:t>
            </a:r>
            <a:endParaRPr lang="ru-RU" sz="18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r>
              <a:rPr lang="ru-RU" sz="18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Во-первых</a:t>
            </a:r>
            <a:r>
              <a:rPr lang="ru-RU" sz="18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, по мнению его создателей, он поможет обеспечить равные условия при поступлении в вуз и сдаче выпускных экзаменов в школе,</a:t>
            </a:r>
            <a:r>
              <a:rPr lang="ru-RU" sz="1800" b="1" i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поскольку при проведении этих экзаменов на всей территории России применяются однотипные задания и единая шкала оценки, позволяющая сравнивать всех обучающихся по уровню подготовки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357188" algn="just">
              <a:buNone/>
            </a:pPr>
            <a:r>
              <a:rPr lang="ru-RU" sz="18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Кроме этого, проводится ГИА в условиях, максимально обеспечивающих достоверность </a:t>
            </a:r>
            <a:r>
              <a:rPr lang="ru-RU" sz="18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результатов. 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Проверяются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результаты на компьютерах или независимыми экспертами. </a:t>
            </a:r>
            <a:endParaRPr lang="ru-RU" sz="18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r>
              <a:rPr lang="ru-RU" sz="1800" b="1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Еще </a:t>
            </a:r>
            <a:r>
              <a:rPr lang="ru-RU" sz="18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одна цель — попытка улучшения качества образования в России за счет более объективного контроля и более высокой мотивации на успешное его прохождение.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Детей нужно хорошо готовить к экзаменам, чтобы они сдавали их успешно, чтобы их результаты можно было сравнивать, а учить выполнять такие задания — новая задача для наших учителей</a:t>
            </a:r>
            <a:r>
              <a:rPr lang="ru-RU" sz="1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357188" algn="just">
              <a:buNone/>
            </a:pPr>
            <a:r>
              <a:rPr lang="ru-RU" sz="18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Наконец, еще одно немаловажное соображение — разгрузить выпускников-абитуриентов, сократив число экзаменов. </a:t>
            </a:r>
            <a:r>
              <a:rPr lang="ru-RU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Вместо выпускных и вступительных экзаменов они будут сдавать государственные экзамены, их результаты одновременно будут учитываться и в школьном аттестате, и при поступлении в вузы. </a:t>
            </a:r>
          </a:p>
          <a:p>
            <a:pPr marL="0" lvl="0" indent="357188" algn="just">
              <a:buNone/>
            </a:pPr>
            <a:endParaRPr lang="ru-RU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endParaRPr lang="ru-RU" sz="24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endParaRPr lang="ru-RU" sz="24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endParaRPr lang="ru-RU" sz="28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648071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1. ПСИХОЛОГО-ПЕДАГОГИЧЕСКИЙ АНАЛИЗ  ГОСУДАРСТВЕННОЙ ИТОГОВОЙ АТТЕСТАЦИИ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/>
          <a:lstStyle/>
          <a:p>
            <a:pPr marL="0" lvl="0" indent="357188" algn="just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Для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того чтобы лучше понять, что представляют собой экзамены в форме ОГЭ/ЕГЭ, рассмотрим их с нескольких точек зрения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357188" algn="just">
              <a:buNone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Прежде всего сравним с традиционным экзаменом. </a:t>
            </a:r>
          </a:p>
          <a:p>
            <a:pPr marL="0" lvl="0" indent="357188" algn="just">
              <a:buNone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Даже на первый взгляд очевидно, что устные экзамены отличаются от ОГЭ/ЕГЭ кардинально, а традиционные письменные тоже представляют собой нечто принципиально иное, поскольку не проводятся в форме тестирования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357188" algn="just">
              <a:buNone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В традиционном экзамене гораздо меньшую значимость имеют объективность и равенство всех выпускников, но значительным ресурсом является возможность использовать сложившуюся систему отношений. </a:t>
            </a:r>
          </a:p>
          <a:p>
            <a:pPr marL="0" lvl="0" indent="357188" algn="just">
              <a:buNone/>
            </a:pP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Кроме того, если традиционный экзамен делает акцент на знании, то ОГЭ/ЕГЭ требуют умения оперировать большим объемом информации. Представляется важным отметить, что ни один из данных полюсов не является выигрышным или проигрышным.</a:t>
            </a:r>
          </a:p>
          <a:p>
            <a:pPr marL="0" lvl="0" indent="357188" algn="just">
              <a:buNone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Любой экзамен — это прежде всего измерительный инструмент, показывающий качество усвоения знаний, задающий нормы, которым должен соответствовать уровень подготовки выпускника.</a:t>
            </a:r>
          </a:p>
          <a:p>
            <a:pPr marL="0" lvl="0" indent="357188" algn="just">
              <a:buNone/>
            </a:pPr>
            <a:endParaRPr lang="ru-RU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endParaRPr lang="ru-RU" sz="24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endParaRPr lang="ru-RU" sz="24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endParaRPr lang="ru-RU" sz="2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endParaRPr lang="ru-RU" sz="2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32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116633"/>
            <a:ext cx="8724900" cy="648071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1. ПСИХОЛОГО-ПЕДАГОГИЧЕСКИЙ АНАЛИЗ ГОСУДАРСТВЕННОЙ ИТОГОВОЙ АТТЕСТАЦИИ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88632"/>
          </a:xfrm>
        </p:spPr>
        <p:txBody>
          <a:bodyPr/>
          <a:lstStyle/>
          <a:p>
            <a:pPr marL="0" lvl="0" indent="357188" algn="just">
              <a:buNone/>
            </a:pPr>
            <a:r>
              <a:rPr lang="ru-RU" sz="2000" b="1" u="sng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Ученик будет успешен при сдаче экзамена, если система обучения сформировала у него именно те навыки и функции, которые требуются для данной формы экзамена. </a:t>
            </a:r>
            <a:r>
              <a:rPr lang="ru-RU" sz="20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А эти функции во многом различаются в традиционном экзамене и ОГЭ/ЕГЭ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.</a:t>
            </a:r>
            <a:endParaRPr lang="ru-RU" sz="20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marL="0" lvl="0" indent="357188" algn="just">
              <a:buNone/>
            </a:pPr>
            <a:r>
              <a:rPr lang="ru-RU" sz="2000" b="1" u="sng" dirty="0" smtClean="0">
                <a:solidFill>
                  <a:srgbClr val="FFFFFF"/>
                </a:solidFill>
                <a:latin typeface="Calibri" panose="020F0502020204030204" pitchFamily="34" charset="0"/>
              </a:rPr>
              <a:t>Анализ </a:t>
            </a:r>
            <a:r>
              <a:rPr lang="ru-RU" sz="2000" b="1" u="sng" dirty="0">
                <a:solidFill>
                  <a:srgbClr val="FFFFFF"/>
                </a:solidFill>
                <a:latin typeface="Calibri" panose="020F0502020204030204" pitchFamily="34" charset="0"/>
              </a:rPr>
              <a:t>современной образовательной практики показывает, что в настоящий момент существует своего рода методический разрыв между сложившейся системой обучения и </a:t>
            </a:r>
            <a:r>
              <a:rPr lang="ru-RU" sz="2000" b="1" u="sng" dirty="0" smtClean="0">
                <a:solidFill>
                  <a:srgbClr val="FFFFFF"/>
                </a:solidFill>
                <a:latin typeface="Calibri" panose="020F0502020204030204" pitchFamily="34" charset="0"/>
              </a:rPr>
              <a:t>ОГЭ/ЕГЭ </a:t>
            </a:r>
            <a:r>
              <a:rPr lang="ru-RU" sz="2000" b="1" u="sng" dirty="0">
                <a:solidFill>
                  <a:srgbClr val="FFFFFF"/>
                </a:solidFill>
                <a:latin typeface="Calibri" panose="020F0502020204030204" pitchFamily="34" charset="0"/>
              </a:rPr>
              <a:t>как методом оценки </a:t>
            </a:r>
            <a:r>
              <a:rPr lang="ru-RU" sz="2000" b="1" u="sng" dirty="0" smtClean="0">
                <a:solidFill>
                  <a:srgbClr val="FFFFFF"/>
                </a:solidFill>
                <a:latin typeface="Calibri" panose="020F0502020204030204" pitchFamily="34" charset="0"/>
              </a:rPr>
              <a:t>эффективности</a:t>
            </a:r>
            <a:r>
              <a:rPr lang="ru-RU" sz="2000" b="1" u="sng" dirty="0">
                <a:solidFill>
                  <a:srgbClr val="FFFFFF"/>
                </a:solidFill>
                <a:latin typeface="Calibri" panose="020F0502020204030204" pitchFamily="34" charset="0"/>
              </a:rPr>
              <a:t>. То есть педагог формирует одни знания, умения и навыки, а для </a:t>
            </a:r>
            <a:r>
              <a:rPr lang="ru-RU" sz="2000" b="1" u="sng" dirty="0" smtClean="0">
                <a:solidFill>
                  <a:srgbClr val="FFFFFF"/>
                </a:solidFill>
                <a:latin typeface="Calibri" panose="020F0502020204030204" pitchFamily="34" charset="0"/>
              </a:rPr>
              <a:t>ОГЭ/ЕГЭ </a:t>
            </a:r>
            <a:r>
              <a:rPr lang="ru-RU" sz="2000" b="1" u="sng" dirty="0">
                <a:solidFill>
                  <a:srgbClr val="FFFFFF"/>
                </a:solidFill>
                <a:latin typeface="Calibri" panose="020F0502020204030204" pitchFamily="34" charset="0"/>
              </a:rPr>
              <a:t>требуются </a:t>
            </a:r>
            <a:r>
              <a:rPr lang="ru-RU" sz="2000" b="1" u="sng" dirty="0" smtClean="0">
                <a:solidFill>
                  <a:srgbClr val="FFFFFF"/>
                </a:solidFill>
                <a:latin typeface="Calibri" panose="020F0502020204030204" pitchFamily="34" charset="0"/>
              </a:rPr>
              <a:t>другие.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Следствием этого является восприятие новой формы экзамена как чужеродного феномена, представление о том, что он препятствует развитию ребенка, а также превращение подготовки к </a:t>
            </a:r>
            <a:r>
              <a:rPr lang="ru-RU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ОГЭ/ЕГЭ </a:t>
            </a:r>
            <a:r>
              <a:rPr lang="ru-R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в натаскивание. </a:t>
            </a:r>
          </a:p>
          <a:p>
            <a:pPr marL="0" lvl="0" indent="357188" algn="just">
              <a:buNone/>
            </a:pPr>
            <a:endParaRPr lang="ru-RU" sz="26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88503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2919</TotalTime>
  <Words>5899</Words>
  <Application>Microsoft Office PowerPoint</Application>
  <PresentationFormat>Экран (4:3)</PresentationFormat>
  <Paragraphs>407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powerpoint-template</vt:lpstr>
      <vt:lpstr>ГУ ЯО Центр профессиональной ориентации и психологической поддержки «Ресурс»</vt:lpstr>
      <vt:lpstr>Презентация PowerPoint</vt:lpstr>
      <vt:lpstr>Содержание</vt:lpstr>
      <vt:lpstr>1. ПСИХОЛОГО-ПЕДАГОГИЧЕСКИЙ АНАЛИЗ ГОСУДАРСТВЕННОЙ ИТГОВОЙ АТТЕСТАЦИИ</vt:lpstr>
      <vt:lpstr>1. ПСИХОЛОГО-ПЕДАГОГИЧЕСКИЙ АНАЛИЗ ГОСУДАРСТВЕННОЙ ИТГОВОЙ АТТЕСТАЦИИ</vt:lpstr>
      <vt:lpstr>1. ПСИХОЛОГО-ПЕДАГОГИЧЕСКИЙ АНАЛИЗ ГОСУДАРСТВЕННОЙ ИТОГОВОЙ АТТЕСТАЦИИ</vt:lpstr>
      <vt:lpstr>1. ПСИХОЛОГО-ПЕДАГОГИЧЕСКИЙ АНАЛИЗ  ГОСУДАРСТВЕННОЙ ИТОГОВОЙ АТТЕСТАЦИИ</vt:lpstr>
      <vt:lpstr>1. ПСИХОЛОГО-ПЕДАГОГИЧЕСКИЙ АНАЛИЗ  ГОСУДАРСТВЕННОЙ ИТОГОВОЙ АТТЕСТАЦИИ</vt:lpstr>
      <vt:lpstr>1. ПСИХОЛОГО-ПЕДАГОГИЧЕСКИЙ АНАЛИЗ ГОСУДАРСТВЕННОЙ ИТОГОВОЙ АТТЕСТАЦИИ</vt:lpstr>
      <vt:lpstr>   1. ПСИХОЛОГО-ПЕДАГОГИЧЕСКИЙ АНАЛИЗ ГОСУДАРСТВЕННОЙ ИТОГОВОЙ АТТЕСТАЦИИ  Сравнительный анализ традиционного экзамена и ОГЭ/ЕГЭ </vt:lpstr>
      <vt:lpstr>  1. ПСИХОЛОГО-ПЕДАГОГИЧЕСКИЙ АНАЛИЗ ГОСУДАРСТВЕННОЙ ИТОГОВОЙ АТТЕСТАЦИИ  Сравнительный анализ традиционного экзамена и ОГЭ/ЕГЭ </vt:lpstr>
      <vt:lpstr>   2. ПСИХОЛОГИЧЕСКАЯ ГОТОВНОСТЬ ВЫПУСКНИКА К ГИА  </vt:lpstr>
      <vt:lpstr> 2. ПСИХОЛОГИЧЕСКАЯ ГОТОВНОСТЬ ВЫПУСКНИКА К ГИА </vt:lpstr>
      <vt:lpstr>2. ПСИХОЛОГИЧЕСКАЯ ГОТОВНОСТЬ ВЫПУСКНИКА К ГИА</vt:lpstr>
      <vt:lpstr>2. ПСИХОЛОГИЧЕСКАЯ ГОТОВНОСТЬ ВЫПУСКНИКА К ГИА </vt:lpstr>
      <vt:lpstr>2. ПСИХОЛОГИЧЕСКАЯ ГОТОВНОСТЬ ВЫПУСКНИКА К ГИА </vt:lpstr>
      <vt:lpstr> 3. ЗАДАЧИ И СТРАТЕГИИ ПСИХОЛОГИЧЕСКОЙ ПОДГОТОВКИ ВЫПУСКНИКОВ К ГИА  </vt:lpstr>
      <vt:lpstr>    ЦЕЛЬ 1. ОЗНАКОМЛЕНИЕ С ПРОЦЕДУРОЙ ГИА    </vt:lpstr>
      <vt:lpstr>ЦЕЛЬ 2. ФОРМИРОВАНИЕ АДЕКВАТНОГО МНЕНИЯ О ГИА</vt:lpstr>
      <vt:lpstr>ЦЕЛЬ 2. ФОРМИРОВАНИЕ АДЕКВАТНОГО МНЕНИЯ О ГИА </vt:lpstr>
      <vt:lpstr> ЦЕЛЬ 3. ФОРМИРОВАНИЕ КОНСТРУКТИВНОЙ СТРАТЕГИИ ДЕЯТЕЛЬНОСТИ НА ЭКЗАМЕНЕ </vt:lpstr>
      <vt:lpstr>ЦЕЛЬ 3. ФОРМИРОВАНИЕ КОНСТРУКТИВНОЙ СТРАТЕГИИ ДЕЯТЕЛЬНОСТИ НА ЭКЗАМЕНЕ</vt:lpstr>
      <vt:lpstr>  4. ВЗАИМОДЕЙСТВИЕ ПСИХОЛОГА С ПЕДАГОГАМИ </vt:lpstr>
      <vt:lpstr>  4. ВЗАИМОДЕЙСТВИЕ ПСИХОЛОГА С ПЕДАГОГАМИ </vt:lpstr>
      <vt:lpstr>4. ВЗАИМОДЕЙСТВИЕ ПСИХОЛОГА С ПЕДАГОГАМИ</vt:lpstr>
      <vt:lpstr>4. ВЗАИМОДЕЙСТВИЕ ПСИХОЛОГА С ПЕДАГОГАМИ</vt:lpstr>
      <vt:lpstr>4. ВЗАИМОДЕЙСТВИЕ ПСИХОЛОГА С ПЕДАГОГАМИ</vt:lpstr>
      <vt:lpstr> 5. ВЗАИМОДЕЙСТВИЕ ПСИХОЛОГА С РОДИТЕЛЯМИ </vt:lpstr>
      <vt:lpstr>5. ВЗАИМОДЕЙСТВИЕ ПСИХОЛОГА С РОДИТЕЛЯМИ</vt:lpstr>
      <vt:lpstr>5. ВЗАИМОДЕЙСТВИЕ ПСИХОЛОГА С РОДИТЕЛЯМИ</vt:lpstr>
      <vt:lpstr>5. ВЗАИМОДЕЙСТВИЕ ПСИХОЛОГА С РОДИТЕЛЯМИ</vt:lpstr>
      <vt:lpstr> 6. ПРОГРАММА ГРУППОВЫХ ЗАНЯТИЙ ПО ПОДГОТОВКЕ ВЫПУСКНИКОВ К ГИА (собственный опыт ведущего) </vt:lpstr>
      <vt:lpstr>       6. ПРОГРАММА ГРУППОВЫХ ЗАНЯТИЙ ПО ПОДГОТОВКЕ ВЫПУСКНИКОВ К ГИА План занятий      </vt:lpstr>
      <vt:lpstr>  6. ПРОГРАММА ГРУППОВЫХ ЗАНЯТИЙ ПО ПОДГОТОВКЕ ВЫПУСКНИКОВ К ГИА </vt:lpstr>
      <vt:lpstr>  6. ПРОГРАММА ГРУППОВЫХ ЗАНЯТИЙ ПО ПОДГОТОВКЕ ВЫПУСКНИКОВ К ГИА </vt:lpstr>
      <vt:lpstr>6. ОСОБЕННОСТИ ИНДИВИДУАЛЬНОГО КОНСУЛЬТИРОВАНИЯ ПО ПСИХОЛОГИЧЕСКОЙ ПОДГОТОВКЕ ВЫПУСКНИКОВ К ГИА </vt:lpstr>
      <vt:lpstr>    7. ПРИМЕРНЫЕ СЦЕНАРИИ РОДИТЕЛЬСКИХ СОБРАНИЙ  </vt:lpstr>
      <vt:lpstr>  7. ПРИМЕРНЫЕ СЦЕНАРИИ РОДИТЕЛЬСКИХ СОБРАНИЙ  </vt:lpstr>
      <vt:lpstr>    7. ПРИМЕРНЫЕ СЦЕНАРИИ РОДИТЕЛЬСКИХ СОБРАНИЙ  </vt:lpstr>
      <vt:lpstr>    8. ЗАНЯТИЯ ДЛЯ ПЕДАГОГОВ  Тема занятий «ПСИХОЛОГИЧЕСКАЯ ПОДГОТОВКА К ГИА »   </vt:lpstr>
      <vt:lpstr>   8. ЗАНЯТИЯ ДЛЯ ПЕДАГОГОВ  «ПСИХОЛОГИЧЕСКАЯ ПОДГОТОВКА К ГИА»  </vt:lpstr>
      <vt:lpstr>Используемые материалы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Олег</dc:creator>
  <cp:lastModifiedBy>User</cp:lastModifiedBy>
  <cp:revision>219</cp:revision>
  <dcterms:created xsi:type="dcterms:W3CDTF">2012-08-03T05:35:41Z</dcterms:created>
  <dcterms:modified xsi:type="dcterms:W3CDTF">2016-03-04T07:24:00Z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183641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