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9" r:id="rId4"/>
    <p:sldId id="268" r:id="rId5"/>
    <p:sldId id="270" r:id="rId6"/>
    <p:sldId id="271" r:id="rId7"/>
    <p:sldId id="272" r:id="rId8"/>
    <p:sldId id="273" r:id="rId9"/>
    <p:sldId id="274" r:id="rId10"/>
    <p:sldId id="264" r:id="rId11"/>
    <p:sldId id="257" r:id="rId12"/>
    <p:sldId id="258" r:id="rId13"/>
    <p:sldId id="259" r:id="rId14"/>
    <p:sldId id="260" r:id="rId15"/>
    <p:sldId id="261" r:id="rId16"/>
    <p:sldId id="262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96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B4C71EC6-210F-42DE-9C53-41977AD35B3D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856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13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701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80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298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095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625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004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405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289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2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bg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404664"/>
            <a:ext cx="8856984" cy="309634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2">
                    <a:lumMod val="25000"/>
                  </a:schemeClr>
                </a:solidFill>
              </a:rPr>
              <a:t>СЕМИНАР ДЛЯ ПЕДАГОГОВ-ПСИХОЛОГОВ</a:t>
            </a:r>
            <a:br>
              <a:rPr lang="ru-RU" sz="2400" b="1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ru-RU" sz="3000" b="1" dirty="0" smtClean="0">
                <a:solidFill>
                  <a:schemeClr val="accent2">
                    <a:lumMod val="25000"/>
                  </a:schemeClr>
                </a:solidFill>
              </a:rPr>
              <a:t>Психолого-педагогическое сопровождение ФГОС: Отслеживание личностных результатов образования в основной школе </a:t>
            </a:r>
            <a:endParaRPr lang="ru-RU" sz="3000" b="1" dirty="0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3933056"/>
            <a:ext cx="7200800" cy="2304256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sz="2400" i="1" dirty="0" smtClean="0">
                <a:solidFill>
                  <a:schemeClr val="accent2">
                    <a:lumMod val="25000"/>
                  </a:schemeClr>
                </a:solidFill>
              </a:rPr>
              <a:t>Ведущий семинара:</a:t>
            </a:r>
            <a:r>
              <a:rPr lang="ru-RU" sz="24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</a:p>
          <a:p>
            <a:pPr algn="r"/>
            <a:r>
              <a:rPr lang="ru-RU" sz="3000" b="1" i="1" dirty="0" err="1" smtClean="0">
                <a:solidFill>
                  <a:schemeClr val="accent2">
                    <a:lumMod val="25000"/>
                  </a:schemeClr>
                </a:solidFill>
              </a:rPr>
              <a:t>Ансимова</a:t>
            </a:r>
            <a:r>
              <a:rPr lang="ru-RU" sz="3000" b="1" i="1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ru-RU" sz="3000" b="1" i="1" dirty="0">
                <a:solidFill>
                  <a:schemeClr val="accent2">
                    <a:lumMod val="25000"/>
                  </a:schemeClr>
                </a:solidFill>
              </a:rPr>
              <a:t>Нина Петровна, </a:t>
            </a:r>
            <a:endParaRPr lang="ru-RU" sz="3000" b="1" i="1" dirty="0" smtClean="0">
              <a:solidFill>
                <a:schemeClr val="accent2">
                  <a:lumMod val="25000"/>
                </a:schemeClr>
              </a:solidFill>
            </a:endParaRPr>
          </a:p>
          <a:p>
            <a:pPr algn="r"/>
            <a:r>
              <a:rPr lang="ru-RU" sz="2200" i="1" dirty="0" err="1" smtClean="0">
                <a:solidFill>
                  <a:schemeClr val="accent2">
                    <a:lumMod val="25000"/>
                  </a:schemeClr>
                </a:solidFill>
              </a:rPr>
              <a:t>д.пс.н</a:t>
            </a:r>
            <a:r>
              <a:rPr lang="ru-RU" sz="2200" i="1" dirty="0">
                <a:solidFill>
                  <a:schemeClr val="accent2">
                    <a:lumMod val="25000"/>
                  </a:schemeClr>
                </a:solidFill>
              </a:rPr>
              <a:t>., профессор кафедры общей и социальной психологии ЯГПУ им. К.Д. </a:t>
            </a:r>
            <a:r>
              <a:rPr lang="ru-RU" sz="2200" i="1" dirty="0" smtClean="0">
                <a:solidFill>
                  <a:schemeClr val="accent2">
                    <a:lumMod val="25000"/>
                  </a:schemeClr>
                </a:solidFill>
              </a:rPr>
              <a:t>Ушинского </a:t>
            </a:r>
          </a:p>
          <a:p>
            <a:pPr algn="r"/>
            <a:endParaRPr lang="ru-RU" sz="2400" i="1" dirty="0">
              <a:solidFill>
                <a:schemeClr val="accent2">
                  <a:lumMod val="25000"/>
                </a:schemeClr>
              </a:solidFill>
            </a:endParaRPr>
          </a:p>
          <a:p>
            <a:r>
              <a:rPr lang="ru-RU" sz="2400" i="1" dirty="0" smtClean="0">
                <a:solidFill>
                  <a:schemeClr val="accent2">
                    <a:lumMod val="25000"/>
                  </a:schemeClr>
                </a:solidFill>
              </a:rPr>
              <a:t>25 октября 2016</a:t>
            </a:r>
            <a:endParaRPr lang="ru-RU" sz="2400" dirty="0">
              <a:solidFill>
                <a:schemeClr val="accent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435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36904" cy="619268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25000"/>
                  </a:schemeClr>
                </a:solidFill>
              </a:rPr>
              <a:t>ИТОГИ ИССЛЕДОВАНИЯ ЛИЧНОСТНЫХ РЕЗУЛЬТАТОВ ОБРАЗОВАНИЯ </a:t>
            </a:r>
            <a:br>
              <a:rPr lang="ru-RU" sz="2800" b="1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25000"/>
                  </a:schemeClr>
                </a:solidFill>
              </a:rPr>
              <a:t>В ОСНОВНОЙ ШКОЛЕ </a:t>
            </a:r>
            <a:br>
              <a:rPr lang="ru-RU" sz="2800" b="1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25000"/>
                  </a:schemeClr>
                </a:solidFill>
              </a:rPr>
              <a:t>В ОБРАЗОВАТЕЛЬНЫХ ОРГАНИЗАЦИЯХ </a:t>
            </a:r>
            <a:br>
              <a:rPr lang="ru-RU" sz="2800" b="1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25000"/>
                  </a:schemeClr>
                </a:solidFill>
              </a:rPr>
              <a:t>Г. </a:t>
            </a:r>
            <a:r>
              <a:rPr lang="ru-RU" sz="2800" b="1" dirty="0" smtClean="0">
                <a:solidFill>
                  <a:schemeClr val="accent2">
                    <a:lumMod val="25000"/>
                  </a:schemeClr>
                </a:solidFill>
              </a:rPr>
              <a:t>ЯРОСЛАВЛЯ</a:t>
            </a:r>
            <a:br>
              <a:rPr lang="ru-RU" sz="2800" b="1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br>
              <a:rPr lang="ru-RU" sz="2400" b="1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25000"/>
                  </a:schemeClr>
                </a:solidFill>
              </a:rPr>
              <a:t>Исследование проведено в рамках деятельности муниципального ресурсного центра «Модель и алгоритм деятельности ОУ </a:t>
            </a:r>
            <a:br>
              <a:rPr lang="ru-RU" sz="2400" b="1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25000"/>
                  </a:schemeClr>
                </a:solidFill>
              </a:rPr>
              <a:t>в условиях введения ФГОС ООО»</a:t>
            </a:r>
            <a:endParaRPr lang="ru-RU" sz="2400" b="1" dirty="0">
              <a:solidFill>
                <a:schemeClr val="accent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245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2">
                    <a:lumMod val="25000"/>
                  </a:schemeClr>
                </a:solidFill>
              </a:rPr>
              <a:t>Результаты изучения тревожности </a:t>
            </a:r>
            <a:r>
              <a:rPr lang="ru-RU" sz="2400" b="1" dirty="0" smtClean="0">
                <a:solidFill>
                  <a:schemeClr val="accent2">
                    <a:lumMod val="2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ru-RU" sz="2000" b="1" dirty="0" smtClean="0">
                <a:solidFill>
                  <a:schemeClr val="accent2">
                    <a:lumMod val="25000"/>
                  </a:schemeClr>
                </a:solidFill>
              </a:rPr>
              <a:t>по </a:t>
            </a:r>
            <a:r>
              <a:rPr lang="ru-RU" sz="2000" b="1" dirty="0">
                <a:solidFill>
                  <a:schemeClr val="accent2">
                    <a:lumMod val="25000"/>
                  </a:schemeClr>
                </a:solidFill>
              </a:rPr>
              <a:t>методике </a:t>
            </a:r>
            <a:r>
              <a:rPr lang="ru-RU" sz="2000" b="1" dirty="0" err="1" smtClean="0">
                <a:solidFill>
                  <a:schemeClr val="accent2">
                    <a:lumMod val="25000"/>
                  </a:schemeClr>
                </a:solidFill>
              </a:rPr>
              <a:t>Филлипса</a:t>
            </a:r>
            <a:r>
              <a:rPr lang="ru-RU" sz="2400" b="1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endParaRPr lang="ru-RU" sz="2400" b="1" dirty="0">
              <a:solidFill>
                <a:schemeClr val="accent2">
                  <a:lumMod val="25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82402"/>
            <a:ext cx="7776864" cy="5098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2775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2">
                    <a:lumMod val="25000"/>
                  </a:schemeClr>
                </a:solidFill>
                <a:cs typeface="Times New Roman" pitchFamily="18" charset="0"/>
              </a:rPr>
              <a:t>Результаты изучения мотивации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87624" y="1700808"/>
            <a:ext cx="6630171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6952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ru-RU" sz="2700" b="1" dirty="0">
                <a:solidFill>
                  <a:schemeClr val="accent2">
                    <a:lumMod val="25000"/>
                  </a:schemeClr>
                </a:solidFill>
              </a:rPr>
              <a:t>Уровень </a:t>
            </a:r>
            <a:r>
              <a:rPr lang="ru-RU" sz="2700" b="1" dirty="0" err="1">
                <a:solidFill>
                  <a:schemeClr val="accent2">
                    <a:lumMod val="25000"/>
                  </a:schemeClr>
                </a:solidFill>
              </a:rPr>
              <a:t>сформированности</a:t>
            </a:r>
            <a:r>
              <a:rPr lang="ru-RU" sz="2700" b="1" dirty="0">
                <a:solidFill>
                  <a:schemeClr val="accent2">
                    <a:lumMod val="25000"/>
                  </a:schemeClr>
                </a:solidFill>
              </a:rPr>
              <a:t> компонентов </a:t>
            </a:r>
            <a:r>
              <a:rPr lang="ru-RU" sz="2700" b="1" dirty="0" smtClean="0">
                <a:solidFill>
                  <a:schemeClr val="accent2">
                    <a:lumMod val="25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ru-RU" sz="2700" b="1" dirty="0" smtClean="0">
                <a:solidFill>
                  <a:schemeClr val="accent2">
                    <a:lumMod val="25000"/>
                  </a:schemeClr>
                </a:solidFill>
              </a:rPr>
              <a:t>психологической </a:t>
            </a:r>
            <a:r>
              <a:rPr lang="ru-RU" sz="2700" b="1" dirty="0">
                <a:solidFill>
                  <a:schemeClr val="accent2">
                    <a:lumMod val="25000"/>
                  </a:schemeClr>
                </a:solidFill>
              </a:rPr>
              <a:t>системы учебной деятельности </a:t>
            </a:r>
            <a:r>
              <a:rPr lang="ru-RU" sz="2700" b="1" dirty="0" smtClean="0">
                <a:solidFill>
                  <a:schemeClr val="accent2">
                    <a:lumMod val="25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ru-RU" sz="2200" b="1" dirty="0" smtClean="0">
                <a:solidFill>
                  <a:schemeClr val="accent2">
                    <a:lumMod val="25000"/>
                  </a:schemeClr>
                </a:solidFill>
              </a:rPr>
              <a:t>( </a:t>
            </a:r>
            <a:r>
              <a:rPr lang="ru-RU" sz="2200" b="1" dirty="0">
                <a:solidFill>
                  <a:schemeClr val="accent2">
                    <a:lumMod val="25000"/>
                  </a:schemeClr>
                </a:solidFill>
              </a:rPr>
              <a:t>по методике  Г.В. </a:t>
            </a:r>
            <a:r>
              <a:rPr lang="ru-RU" sz="2200" b="1" dirty="0" err="1">
                <a:solidFill>
                  <a:schemeClr val="accent2">
                    <a:lumMod val="25000"/>
                  </a:schemeClr>
                </a:solidFill>
              </a:rPr>
              <a:t>Репкиной</a:t>
            </a:r>
            <a:r>
              <a:rPr lang="ru-RU" sz="2200" b="1" dirty="0">
                <a:solidFill>
                  <a:schemeClr val="accent2">
                    <a:lumMod val="25000"/>
                  </a:schemeClr>
                </a:solidFill>
              </a:rPr>
              <a:t> и </a:t>
            </a:r>
            <a:r>
              <a:rPr lang="ru-RU" sz="2200" b="1" dirty="0" err="1">
                <a:solidFill>
                  <a:schemeClr val="accent2">
                    <a:lumMod val="25000"/>
                  </a:schemeClr>
                </a:solidFill>
              </a:rPr>
              <a:t>Е.В.Заики</a:t>
            </a:r>
            <a:r>
              <a:rPr lang="ru-RU" sz="2200" b="1" dirty="0">
                <a:solidFill>
                  <a:schemeClr val="accent2">
                    <a:lumMod val="25000"/>
                  </a:schemeClr>
                </a:solidFill>
              </a:rPr>
              <a:t>)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3608" y="1772816"/>
            <a:ext cx="6839432" cy="4456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1759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2">
                    <a:lumMod val="25000"/>
                  </a:schemeClr>
                </a:solidFill>
              </a:rPr>
              <a:t>Результаты по методике ШТУР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556792"/>
            <a:ext cx="6503498" cy="4237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6236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2">
                    <a:lumMod val="25000"/>
                  </a:schemeClr>
                </a:solidFill>
              </a:rPr>
              <a:t>Уровень развития способности устанавливать связи и закономерности и формировать понятия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76248"/>
            <a:ext cx="7992888" cy="4933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5622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2">
                    <a:lumMod val="25000"/>
                  </a:schemeClr>
                </a:solidFill>
              </a:rPr>
              <a:t>Уровень интеллектуального развития </a:t>
            </a:r>
            <a:r>
              <a:rPr lang="ru-RU" sz="2400" b="1" dirty="0" smtClean="0">
                <a:solidFill>
                  <a:schemeClr val="accent2">
                    <a:lumMod val="2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25000"/>
                  </a:schemeClr>
                </a:solidFill>
              </a:rPr>
              <a:t>по </a:t>
            </a:r>
            <a:r>
              <a:rPr lang="ru-RU" sz="2400" b="1" dirty="0">
                <a:solidFill>
                  <a:schemeClr val="accent2">
                    <a:lumMod val="25000"/>
                  </a:schemeClr>
                </a:solidFill>
              </a:rPr>
              <a:t>методике ГИТ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700808"/>
            <a:ext cx="6728930" cy="4384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97884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2">
                    <a:lumMod val="25000"/>
                  </a:schemeClr>
                </a:solidFill>
              </a:rPr>
              <a:t>СПАСИБО ЗА ВНИМАНИЕ!</a:t>
            </a:r>
            <a:endParaRPr lang="ru-RU" sz="4000" b="1" dirty="0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3491880" y="2060848"/>
            <a:ext cx="5421986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180975"/>
            <a:r>
              <a:rPr lang="ru-RU" sz="2400" b="1" dirty="0">
                <a:solidFill>
                  <a:schemeClr val="accent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ГУ ЯО «Центр профессиональной ориентации </a:t>
            </a:r>
            <a:r>
              <a:rPr lang="ru-RU" sz="2400" b="1" dirty="0" smtClean="0">
                <a:solidFill>
                  <a:schemeClr val="accent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и </a:t>
            </a:r>
            <a:r>
              <a:rPr lang="ru-RU" sz="2400" b="1" dirty="0">
                <a:solidFill>
                  <a:schemeClr val="accent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психологической поддержки «Ресурс»</a:t>
            </a:r>
          </a:p>
          <a:p>
            <a:pPr defTabSz="180975"/>
            <a:endParaRPr lang="ru-RU" sz="2000" b="1" dirty="0">
              <a:solidFill>
                <a:schemeClr val="accent2">
                  <a:lumMod val="25000"/>
                </a:schemeClr>
              </a:solidFill>
              <a:latin typeface="+mj-lt"/>
              <a:ea typeface="+mj-ea"/>
              <a:cs typeface="+mj-cs"/>
            </a:endParaRPr>
          </a:p>
          <a:p>
            <a:pPr defTabSz="180975"/>
            <a:r>
              <a:rPr lang="ru-RU" sz="2000" b="1" dirty="0">
                <a:solidFill>
                  <a:schemeClr val="accent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г. Ярославль, проспект Ленина, 13</a:t>
            </a:r>
            <a:r>
              <a:rPr lang="en-US" sz="2000" b="1" dirty="0">
                <a:solidFill>
                  <a:schemeClr val="accent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/</a:t>
            </a:r>
            <a:r>
              <a:rPr lang="ru-RU" sz="2000" b="1" dirty="0">
                <a:solidFill>
                  <a:schemeClr val="accent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67</a:t>
            </a:r>
          </a:p>
          <a:p>
            <a:pPr defTabSz="180975"/>
            <a:r>
              <a:rPr lang="ru-RU" sz="2000" b="1" dirty="0">
                <a:solidFill>
                  <a:schemeClr val="accent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(4852) 72-74-39, 72-95-00, 72-74-48</a:t>
            </a:r>
          </a:p>
          <a:p>
            <a:pPr defTabSz="180975"/>
            <a:r>
              <a:rPr lang="en-US" sz="2000" b="1" dirty="0">
                <a:solidFill>
                  <a:schemeClr val="accent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root@resurs.edu.yar.ru</a:t>
            </a:r>
            <a:endParaRPr lang="ru-RU" sz="2000" b="1" dirty="0">
              <a:solidFill>
                <a:schemeClr val="accent2">
                  <a:lumMod val="25000"/>
                </a:schemeClr>
              </a:solidFill>
              <a:latin typeface="+mj-lt"/>
              <a:ea typeface="+mj-ea"/>
              <a:cs typeface="+mj-cs"/>
            </a:endParaRPr>
          </a:p>
          <a:p>
            <a:pPr defTabSz="180975"/>
            <a:r>
              <a:rPr lang="en-US" sz="2000" b="1" dirty="0">
                <a:solidFill>
                  <a:schemeClr val="accent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www.resurs-yar.ru</a:t>
            </a:r>
            <a:r>
              <a:rPr lang="ru-RU" sz="2000" b="1" dirty="0">
                <a:solidFill>
                  <a:schemeClr val="accent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US" sz="2000" b="1" dirty="0">
                <a:solidFill>
                  <a:schemeClr val="accent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      </a:t>
            </a:r>
            <a:endParaRPr lang="ru-RU" sz="2000" b="1" dirty="0" smtClean="0">
              <a:solidFill>
                <a:schemeClr val="accent2">
                  <a:lumMod val="25000"/>
                </a:schemeClr>
              </a:solidFill>
              <a:latin typeface="+mj-lt"/>
              <a:ea typeface="+mj-ea"/>
              <a:cs typeface="+mj-cs"/>
            </a:endParaRPr>
          </a:p>
          <a:p>
            <a:pPr defTabSz="180975"/>
            <a:r>
              <a:rPr lang="en-US" sz="2000" b="1" dirty="0" smtClean="0">
                <a:solidFill>
                  <a:schemeClr val="accent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http</a:t>
            </a:r>
            <a:r>
              <a:rPr lang="en-US" sz="2000" b="1" dirty="0">
                <a:solidFill>
                  <a:schemeClr val="accent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://vk.com/prof_resurs</a:t>
            </a:r>
            <a:endParaRPr lang="ru-RU" sz="2000" b="1" dirty="0">
              <a:solidFill>
                <a:schemeClr val="accent2">
                  <a:lumMod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27438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rmAutofit/>
          </a:bodyPr>
          <a:lstStyle/>
          <a:p>
            <a:pPr algn="r"/>
            <a:r>
              <a:rPr lang="ru-RU" sz="4000" dirty="0" smtClean="0">
                <a:solidFill>
                  <a:schemeClr val="accent2">
                    <a:lumMod val="2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25000"/>
                  </a:schemeClr>
                </a:solidFill>
              </a:rPr>
              <a:t>ЛИЧНОСТНЫЕ РЕЗУЛЬТАТЫ ОБРАЗОВАНИЯ </a:t>
            </a:r>
            <a:br>
              <a:rPr lang="ru-RU" b="1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25000"/>
                  </a:schemeClr>
                </a:solidFill>
              </a:rPr>
              <a:t>В ОСНОВНОЙ ШКОЛЕ </a:t>
            </a:r>
            <a:br>
              <a:rPr lang="ru-RU" b="1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2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25000"/>
                  </a:schemeClr>
                </a:solidFill>
              </a:rPr>
              <a:t>					</a:t>
            </a:r>
            <a:r>
              <a:rPr lang="ru-RU" sz="2800" i="1" dirty="0" smtClean="0">
                <a:solidFill>
                  <a:schemeClr val="accent2">
                    <a:lumMod val="25000"/>
                  </a:schemeClr>
                </a:solidFill>
              </a:rPr>
              <a:t>ПРОЕКТ </a:t>
            </a:r>
            <a:r>
              <a:rPr lang="ru-RU" sz="2800" i="1" dirty="0">
                <a:solidFill>
                  <a:schemeClr val="accent2">
                    <a:lumMod val="25000"/>
                  </a:schemeClr>
                </a:solidFill>
              </a:rPr>
              <a:t>КОНСТРУКТА</a:t>
            </a:r>
          </a:p>
        </p:txBody>
      </p:sp>
    </p:spTree>
    <p:extLst>
      <p:ext uri="{BB962C8B-B14F-4D97-AF65-F5344CB8AC3E}">
        <p14:creationId xmlns:p14="http://schemas.microsoft.com/office/powerpoint/2010/main" val="1037223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123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25000"/>
                  </a:schemeClr>
                </a:solidFill>
              </a:rPr>
              <a:t>ГРУППЫ ЛИЧНОСТНЫХ РЕЗУЛЬТАТОВ</a:t>
            </a:r>
            <a:endParaRPr lang="ru-RU" sz="3200" b="1" dirty="0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0" y="1484784"/>
            <a:ext cx="5915000" cy="4525963"/>
          </a:xfrm>
          <a:solidFill>
            <a:schemeClr val="bg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200" b="1" dirty="0">
                <a:solidFill>
                  <a:schemeClr val="accent2">
                    <a:lumMod val="25000"/>
                  </a:schemeClr>
                </a:solidFill>
              </a:rPr>
              <a:t>1</a:t>
            </a:r>
            <a:r>
              <a:rPr lang="ru-RU" sz="2200" b="1" dirty="0" smtClean="0">
                <a:solidFill>
                  <a:schemeClr val="accent2">
                    <a:lumMod val="25000"/>
                  </a:schemeClr>
                </a:solidFill>
              </a:rPr>
              <a:t>. ЛИЧНОСТНЫЕ </a:t>
            </a:r>
            <a:r>
              <a:rPr lang="ru-RU" sz="2200" b="1" dirty="0">
                <a:solidFill>
                  <a:schemeClr val="accent2">
                    <a:lumMod val="25000"/>
                  </a:schemeClr>
                </a:solidFill>
              </a:rPr>
              <a:t>РЕЗУЛЬТАТЫ В ОБЛАСТИ ПОЗНАНИЯ </a:t>
            </a:r>
            <a:r>
              <a:rPr lang="ru-RU" sz="2200" b="1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200" b="1" dirty="0" smtClean="0">
                <a:solidFill>
                  <a:schemeClr val="accent2">
                    <a:lumMod val="25000"/>
                  </a:schemeClr>
                </a:solidFill>
              </a:rPr>
              <a:t>2. ЛИЧНОСТНЫЕ </a:t>
            </a:r>
            <a:r>
              <a:rPr lang="ru-RU" sz="2200" b="1" dirty="0">
                <a:solidFill>
                  <a:schemeClr val="accent2">
                    <a:lumMod val="25000"/>
                  </a:schemeClr>
                </a:solidFill>
              </a:rPr>
              <a:t>РЕЗУЛЬТАТЫ В ОБЛАСТИ ВЗАИМОДЕЙСТВИЯ С ДРУГИМИ ЛЮДЬМИ </a:t>
            </a:r>
            <a:r>
              <a:rPr lang="ru-RU" sz="2200" b="1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200" b="1" dirty="0">
                <a:solidFill>
                  <a:schemeClr val="accent2">
                    <a:lumMod val="25000"/>
                  </a:schemeClr>
                </a:solidFill>
              </a:rPr>
              <a:t>3. ЛИЧНОСТНЫЕ РЕЗУЛЬТАТЫ В ОБЛАСТИ СОЦИАЛЬНОГО ПОВЕДЕНИЯ </a:t>
            </a:r>
            <a:endParaRPr lang="ru-RU" sz="2200" b="1" dirty="0" smtClean="0">
              <a:solidFill>
                <a:schemeClr val="accent2">
                  <a:lumMod val="25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200" b="1" dirty="0">
                <a:solidFill>
                  <a:schemeClr val="accent2">
                    <a:lumMod val="25000"/>
                  </a:schemeClr>
                </a:solidFill>
              </a:rPr>
              <a:t>4. ЛИЧНОСТНЫЕ РЕЗУЛЬТАТЫ В ОБЛАСТИ ЗДОРОВОГО ОБРАЗА ЖИЗНИ И БЕЗОПАСНОСТИ </a:t>
            </a:r>
            <a:r>
              <a:rPr lang="ru-RU" sz="2200" b="1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200" b="1" dirty="0">
                <a:solidFill>
                  <a:schemeClr val="accent2">
                    <a:lumMod val="25000"/>
                  </a:schemeClr>
                </a:solidFill>
              </a:rPr>
              <a:t>5. ЛИЧНОСТНЫЕ РЕЗУЛЬТАТЫ В ДУХОВНО-НРАВСТВЕННОЙ </a:t>
            </a:r>
            <a:r>
              <a:rPr lang="ru-RU" sz="2200" b="1" dirty="0" smtClean="0">
                <a:solidFill>
                  <a:schemeClr val="accent2">
                    <a:lumMod val="25000"/>
                  </a:schemeClr>
                </a:solidFill>
              </a:rPr>
              <a:t>СФЕРЕ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200" b="1" dirty="0">
                <a:solidFill>
                  <a:schemeClr val="accent2">
                    <a:lumMod val="25000"/>
                  </a:schemeClr>
                </a:solidFill>
              </a:rPr>
              <a:t>6. ЛИЧНОСТНЫЕ РЕЗУЛЬТАТЫ В СФЕРЕ САМООПРЕДЕЛЕНИЯ</a:t>
            </a:r>
          </a:p>
        </p:txBody>
      </p:sp>
    </p:spTree>
    <p:extLst>
      <p:ext uri="{BB962C8B-B14F-4D97-AF65-F5344CB8AC3E}">
        <p14:creationId xmlns:p14="http://schemas.microsoft.com/office/powerpoint/2010/main" val="1495833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399593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chemeClr val="accent2">
                    <a:lumMod val="25000"/>
                  </a:schemeClr>
                </a:solidFill>
              </a:rPr>
              <a:t>ЛИЧНОСТНЫЕ РЕЗУЛЬТАТЫ </a:t>
            </a:r>
            <a:r>
              <a:rPr lang="ru-RU" sz="2400" b="1" dirty="0" smtClean="0">
                <a:solidFill>
                  <a:schemeClr val="accent2">
                    <a:lumMod val="2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25000"/>
                  </a:schemeClr>
                </a:solidFill>
              </a:rPr>
              <a:t>В </a:t>
            </a:r>
            <a:r>
              <a:rPr lang="ru-RU" sz="2400" b="1" dirty="0">
                <a:solidFill>
                  <a:schemeClr val="accent2">
                    <a:lumMod val="25000"/>
                  </a:schemeClr>
                </a:solidFill>
              </a:rPr>
              <a:t>ОБЛАСТИ ПОЗНАНИЯ</a:t>
            </a:r>
            <a:endParaRPr lang="ru-RU" sz="2400" dirty="0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1268760"/>
            <a:ext cx="6876256" cy="4824536"/>
          </a:xfrm>
          <a:solidFill>
            <a:schemeClr val="bg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1800" b="1" dirty="0">
                <a:solidFill>
                  <a:schemeClr val="accent2">
                    <a:lumMod val="25000"/>
                  </a:schemeClr>
                </a:solidFill>
              </a:rPr>
              <a:t>1.1. Мотивация к обучению и познанию</a:t>
            </a:r>
            <a:r>
              <a:rPr lang="ru-RU" sz="1400" b="1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accent2">
                    <a:lumMod val="25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ru-RU" sz="1400" dirty="0" smtClean="0">
                <a:solidFill>
                  <a:schemeClr val="accent2">
                    <a:lumMod val="25000"/>
                  </a:schemeClr>
                </a:solidFill>
              </a:rPr>
              <a:t>(</a:t>
            </a:r>
            <a:r>
              <a:rPr lang="ru-RU" sz="1400" dirty="0" err="1" smtClean="0">
                <a:solidFill>
                  <a:schemeClr val="accent2">
                    <a:lumMod val="25000"/>
                  </a:schemeClr>
                </a:solidFill>
              </a:rPr>
              <a:t>Сформированность</a:t>
            </a:r>
            <a:r>
              <a:rPr lang="ru-RU" sz="14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ru-RU" sz="1400" dirty="0">
                <a:solidFill>
                  <a:schemeClr val="accent2">
                    <a:lumMod val="25000"/>
                  </a:schemeClr>
                </a:solidFill>
              </a:rPr>
              <a:t>мотивации к обучению и целенаправленной познавательной </a:t>
            </a:r>
            <a:r>
              <a:rPr lang="ru-RU" sz="1400" dirty="0" smtClean="0">
                <a:solidFill>
                  <a:schemeClr val="accent2">
                    <a:lumMod val="25000"/>
                  </a:schemeClr>
                </a:solidFill>
              </a:rPr>
              <a:t>деятельности, </a:t>
            </a:r>
            <a:r>
              <a:rPr lang="ru-RU" sz="1400" dirty="0">
                <a:solidFill>
                  <a:schemeClr val="accent2">
                    <a:lumMod val="25000"/>
                  </a:schemeClr>
                </a:solidFill>
              </a:rPr>
              <a:t>осознанное и ответственное отношение к учению как виду общественно полезной </a:t>
            </a:r>
            <a:r>
              <a:rPr lang="ru-RU" sz="1400" dirty="0" smtClean="0">
                <a:solidFill>
                  <a:schemeClr val="accent2">
                    <a:lumMod val="25000"/>
                  </a:schemeClr>
                </a:solidFill>
              </a:rPr>
              <a:t>деятельности, осознание </a:t>
            </a:r>
            <a:r>
              <a:rPr lang="ru-RU" sz="1400" dirty="0">
                <a:solidFill>
                  <a:schemeClr val="accent2">
                    <a:lumMod val="25000"/>
                  </a:schemeClr>
                </a:solidFill>
              </a:rPr>
              <a:t>важности образования и самообразования для жизни и деятельности в </a:t>
            </a:r>
            <a:r>
              <a:rPr lang="ru-RU" sz="1400" dirty="0" smtClean="0">
                <a:solidFill>
                  <a:schemeClr val="accent2">
                    <a:lumMod val="25000"/>
                  </a:schemeClr>
                </a:solidFill>
              </a:rPr>
              <a:t>обществе, </a:t>
            </a:r>
            <a:r>
              <a:rPr lang="ru-RU" sz="1400" dirty="0" err="1" smtClean="0">
                <a:solidFill>
                  <a:schemeClr val="accent2">
                    <a:lumMod val="25000"/>
                  </a:schemeClr>
                </a:solidFill>
              </a:rPr>
              <a:t>сформированность</a:t>
            </a:r>
            <a:r>
              <a:rPr lang="ru-RU" sz="14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ru-RU" sz="1400" dirty="0">
                <a:solidFill>
                  <a:schemeClr val="accent2">
                    <a:lumMod val="25000"/>
                  </a:schemeClr>
                </a:solidFill>
              </a:rPr>
              <a:t>готовности и способности обучающихся к саморазвитию и </a:t>
            </a:r>
            <a:r>
              <a:rPr lang="ru-RU" sz="1400" dirty="0" smtClean="0">
                <a:solidFill>
                  <a:schemeClr val="accent2">
                    <a:lumMod val="25000"/>
                  </a:schemeClr>
                </a:solidFill>
              </a:rPr>
              <a:t>самообразованию, </a:t>
            </a:r>
            <a:r>
              <a:rPr lang="ru-RU" sz="1400" dirty="0" err="1" smtClean="0">
                <a:solidFill>
                  <a:schemeClr val="accent2">
                    <a:lumMod val="25000"/>
                  </a:schemeClr>
                </a:solidFill>
              </a:rPr>
              <a:t>дифференцированность</a:t>
            </a:r>
            <a:r>
              <a:rPr lang="ru-RU" sz="14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ru-RU" sz="1400" dirty="0">
                <a:solidFill>
                  <a:schemeClr val="accent2">
                    <a:lumMod val="25000"/>
                  </a:schemeClr>
                </a:solidFill>
              </a:rPr>
              <a:t>отношения к обучению, видение личной учебной перспективы </a:t>
            </a:r>
            <a:endParaRPr lang="ru-RU" sz="1400" dirty="0" smtClean="0">
              <a:solidFill>
                <a:schemeClr val="accent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accent2">
                    <a:lumMod val="25000"/>
                  </a:schemeClr>
                </a:solidFill>
              </a:rPr>
              <a:t>1.2. Познавательная активность</a:t>
            </a:r>
            <a:r>
              <a:rPr lang="ru-RU" sz="1400" b="1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br>
              <a:rPr lang="ru-RU" sz="1400" b="1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ru-RU" sz="1400" dirty="0" smtClean="0">
                <a:solidFill>
                  <a:schemeClr val="accent2">
                    <a:lumMod val="25000"/>
                  </a:schemeClr>
                </a:solidFill>
              </a:rPr>
              <a:t>(Наличие непосредственного интереса </a:t>
            </a:r>
            <a:r>
              <a:rPr lang="ru-RU" sz="1400" dirty="0">
                <a:solidFill>
                  <a:schemeClr val="accent2">
                    <a:lumMod val="25000"/>
                  </a:schemeClr>
                </a:solidFill>
              </a:rPr>
              <a:t>к окружающему миру, активизирующие познавательную деятельность </a:t>
            </a:r>
            <a:r>
              <a:rPr lang="ru-RU" sz="1400" dirty="0" smtClean="0">
                <a:solidFill>
                  <a:schemeClr val="accent2">
                    <a:lumMod val="25000"/>
                  </a:schemeClr>
                </a:solidFill>
              </a:rPr>
              <a:t>субъекта, </a:t>
            </a:r>
            <a:r>
              <a:rPr lang="ru-RU" sz="1400" dirty="0" err="1" smtClean="0">
                <a:solidFill>
                  <a:schemeClr val="accent2">
                    <a:lumMod val="25000"/>
                  </a:schemeClr>
                </a:solidFill>
              </a:rPr>
              <a:t>сформированность</a:t>
            </a:r>
            <a:r>
              <a:rPr lang="ru-RU" sz="1400" dirty="0" smtClean="0">
                <a:solidFill>
                  <a:schemeClr val="accent2">
                    <a:lumMod val="25000"/>
                  </a:schemeClr>
                </a:solidFill>
              </a:rPr>
              <a:t> целенаправленной познавательной деятельности)</a:t>
            </a:r>
          </a:p>
          <a:p>
            <a:endParaRPr lang="ru-RU" sz="1400" b="1" dirty="0" smtClean="0">
              <a:solidFill>
                <a:schemeClr val="accent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accent2">
                    <a:lumMod val="25000"/>
                  </a:schemeClr>
                </a:solidFill>
              </a:rPr>
              <a:t>1.3. Мотивация к </a:t>
            </a:r>
            <a:r>
              <a:rPr lang="ru-RU" sz="1800" b="1" dirty="0">
                <a:solidFill>
                  <a:schemeClr val="accent2">
                    <a:lumMod val="25000"/>
                  </a:schemeClr>
                </a:solidFill>
              </a:rPr>
              <a:t>творчеству </a:t>
            </a:r>
            <a:r>
              <a:rPr lang="ru-RU" sz="1800" b="1" dirty="0" smtClean="0">
                <a:solidFill>
                  <a:schemeClr val="accent2">
                    <a:lumMod val="25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ru-RU" sz="1400" dirty="0" smtClean="0">
                <a:solidFill>
                  <a:schemeClr val="accent2">
                    <a:lumMod val="25000"/>
                  </a:schemeClr>
                </a:solidFill>
              </a:rPr>
              <a:t>(Проявление </a:t>
            </a:r>
            <a:r>
              <a:rPr lang="ru-RU" sz="1400" dirty="0">
                <a:solidFill>
                  <a:schemeClr val="accent2">
                    <a:lumMod val="25000"/>
                  </a:schemeClr>
                </a:solidFill>
              </a:rPr>
              <a:t>интереса к способу получения новых знаний, открытию новых закономерностей в той или иной сфере, т.е. к овладению первичными формами профессионального </a:t>
            </a:r>
            <a:r>
              <a:rPr lang="ru-RU" sz="1400" dirty="0" smtClean="0">
                <a:solidFill>
                  <a:schemeClr val="accent2">
                    <a:lumMod val="25000"/>
                  </a:schemeClr>
                </a:solidFill>
              </a:rPr>
              <a:t>мышления; </a:t>
            </a:r>
            <a:r>
              <a:rPr lang="ru-RU" sz="1400" dirty="0" err="1" smtClean="0">
                <a:solidFill>
                  <a:schemeClr val="accent2">
                    <a:lumMod val="25000"/>
                  </a:schemeClr>
                </a:solidFill>
              </a:rPr>
              <a:t>сформированность</a:t>
            </a:r>
            <a:r>
              <a:rPr lang="ru-RU" sz="14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ru-RU" sz="1400" dirty="0">
                <a:solidFill>
                  <a:schemeClr val="accent2">
                    <a:lumMod val="25000"/>
                  </a:schemeClr>
                </a:solidFill>
              </a:rPr>
              <a:t>сферы интересов, занятия интересующей деятельностью, относительная устойчивость интереса,  </a:t>
            </a:r>
            <a:r>
              <a:rPr lang="ru-RU" sz="1400" dirty="0" smtClean="0">
                <a:solidFill>
                  <a:schemeClr val="accent2">
                    <a:lumMod val="25000"/>
                  </a:schemeClr>
                </a:solidFill>
              </a:rPr>
              <a:t>проявление </a:t>
            </a:r>
            <a:r>
              <a:rPr lang="ru-RU" sz="1400" dirty="0">
                <a:solidFill>
                  <a:schemeClr val="accent2">
                    <a:lumMod val="25000"/>
                  </a:schemeClr>
                </a:solidFill>
              </a:rPr>
              <a:t>интереса связано не только с областью учебных </a:t>
            </a:r>
            <a:r>
              <a:rPr lang="ru-RU" sz="1400" dirty="0" smtClean="0">
                <a:solidFill>
                  <a:schemeClr val="accent2">
                    <a:lumMod val="25000"/>
                  </a:schemeClr>
                </a:solidFill>
              </a:rPr>
              <a:t>дисциплин)</a:t>
            </a:r>
            <a:endParaRPr lang="ru-RU" sz="1400" b="1" dirty="0">
              <a:solidFill>
                <a:schemeClr val="accent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077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482453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chemeClr val="accent2">
                    <a:lumMod val="25000"/>
                  </a:schemeClr>
                </a:solidFill>
              </a:rPr>
              <a:t>ЛИЧНОСТНЫЕ РЕЗУЛЬТАТЫ </a:t>
            </a:r>
            <a:r>
              <a:rPr lang="ru-RU" sz="2400" b="1" dirty="0" smtClean="0">
                <a:solidFill>
                  <a:schemeClr val="accent2">
                    <a:lumMod val="2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25000"/>
                  </a:schemeClr>
                </a:solidFill>
              </a:rPr>
              <a:t>В </a:t>
            </a:r>
            <a:r>
              <a:rPr lang="ru-RU" sz="2400" b="1" dirty="0">
                <a:solidFill>
                  <a:schemeClr val="accent2">
                    <a:lumMod val="25000"/>
                  </a:schemeClr>
                </a:solidFill>
              </a:rPr>
              <a:t>ОБЛАСТИ ВЗАИМОДЕЙСТВИЯ </a:t>
            </a:r>
            <a:r>
              <a:rPr lang="ru-RU" sz="2400" b="1" dirty="0" smtClean="0">
                <a:solidFill>
                  <a:schemeClr val="accent2">
                    <a:lumMod val="2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25000"/>
                  </a:schemeClr>
                </a:solidFill>
              </a:rPr>
              <a:t>С </a:t>
            </a:r>
            <a:r>
              <a:rPr lang="ru-RU" sz="2400" b="1" dirty="0">
                <a:solidFill>
                  <a:schemeClr val="accent2">
                    <a:lumMod val="25000"/>
                  </a:schemeClr>
                </a:solidFill>
              </a:rPr>
              <a:t>ДРУГИМИ ЛЮДЬМИ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532440" cy="5400600"/>
          </a:xfrm>
          <a:solidFill>
            <a:schemeClr val="bg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schemeClr val="accent2">
                    <a:lumMod val="25000"/>
                  </a:schemeClr>
                </a:solidFill>
              </a:rPr>
              <a:t>2.1. </a:t>
            </a:r>
            <a:r>
              <a:rPr lang="ru-RU" sz="1800" b="1" dirty="0" err="1">
                <a:solidFill>
                  <a:schemeClr val="accent2">
                    <a:lumMod val="25000"/>
                  </a:schemeClr>
                </a:solidFill>
              </a:rPr>
              <a:t>Сформированность</a:t>
            </a:r>
            <a:r>
              <a:rPr lang="ru-RU" sz="1800" b="1" dirty="0">
                <a:solidFill>
                  <a:schemeClr val="accent2">
                    <a:lumMod val="25000"/>
                  </a:schemeClr>
                </a:solidFill>
              </a:rPr>
              <a:t> социального (</a:t>
            </a:r>
            <a:r>
              <a:rPr lang="ru-RU" sz="1800" b="1" dirty="0" smtClean="0">
                <a:solidFill>
                  <a:schemeClr val="accent2">
                    <a:lumMod val="25000"/>
                  </a:schemeClr>
                </a:solidFill>
              </a:rPr>
              <a:t>эмоционального?) </a:t>
            </a:r>
            <a:r>
              <a:rPr lang="ru-RU" sz="1800" b="1" dirty="0">
                <a:solidFill>
                  <a:schemeClr val="accent2">
                    <a:lumMod val="25000"/>
                  </a:schemeClr>
                </a:solidFill>
              </a:rPr>
              <a:t>интеллекта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>
                <a:solidFill>
                  <a:schemeClr val="accent2">
                    <a:lumMod val="25000"/>
                  </a:schemeClr>
                </a:solidFill>
              </a:rPr>
              <a:t>Социальный </a:t>
            </a:r>
            <a:r>
              <a:rPr lang="ru-RU" sz="1400" b="1" dirty="0">
                <a:solidFill>
                  <a:schemeClr val="accent2">
                    <a:lumMod val="25000"/>
                  </a:schemeClr>
                </a:solidFill>
              </a:rPr>
              <a:t>интеллект </a:t>
            </a:r>
            <a:r>
              <a:rPr lang="ru-RU" sz="1400" b="1" dirty="0" smtClean="0">
                <a:solidFill>
                  <a:schemeClr val="accent2">
                    <a:lumMod val="25000"/>
                  </a:schemeClr>
                </a:solidFill>
              </a:rPr>
              <a:t>(по </a:t>
            </a:r>
            <a:r>
              <a:rPr lang="ru-RU" sz="1400" b="1" dirty="0" err="1" smtClean="0">
                <a:solidFill>
                  <a:schemeClr val="accent2">
                    <a:lumMod val="25000"/>
                  </a:schemeClr>
                </a:solidFill>
              </a:rPr>
              <a:t>Гилфорду</a:t>
            </a:r>
            <a:r>
              <a:rPr lang="ru-RU" sz="1400" b="1" dirty="0" smtClean="0">
                <a:solidFill>
                  <a:schemeClr val="accent2">
                    <a:lumMod val="25000"/>
                  </a:schemeClr>
                </a:solidFill>
              </a:rPr>
              <a:t>) – система интеллектуальных </a:t>
            </a:r>
            <a:r>
              <a:rPr lang="ru-RU" sz="1400" b="1" dirty="0">
                <a:solidFill>
                  <a:schemeClr val="accent2">
                    <a:lumMod val="25000"/>
                  </a:schemeClr>
                </a:solidFill>
              </a:rPr>
              <a:t>способностей, </a:t>
            </a:r>
            <a:r>
              <a:rPr lang="ru-RU" sz="1400" b="1" dirty="0" smtClean="0">
                <a:solidFill>
                  <a:schemeClr val="accent2">
                    <a:lumMod val="25000"/>
                  </a:schemeClr>
                </a:solidFill>
              </a:rPr>
              <a:t>связанных</a:t>
            </a:r>
            <a:r>
              <a:rPr lang="ru-RU" sz="1400" b="1" dirty="0">
                <a:solidFill>
                  <a:schemeClr val="accent2">
                    <a:lumMod val="25000"/>
                  </a:schemeClr>
                </a:solidFill>
              </a:rPr>
              <a:t>, прежде всего, с познанием поведенческой информации. Эта способность  включает шесть факторов</a:t>
            </a:r>
            <a:r>
              <a:rPr lang="ru-RU" sz="1400" b="1" dirty="0" smtClean="0">
                <a:solidFill>
                  <a:schemeClr val="accent2">
                    <a:lumMod val="25000"/>
                  </a:schemeClr>
                </a:solidFill>
              </a:rPr>
              <a:t>: •</a:t>
            </a:r>
            <a:r>
              <a:rPr lang="ru-RU" sz="1400" b="1" dirty="0">
                <a:solidFill>
                  <a:schemeClr val="accent2">
                    <a:lumMod val="25000"/>
                  </a:schemeClr>
                </a:solidFill>
              </a:rPr>
              <a:t>познание элементов поведения </a:t>
            </a:r>
            <a:r>
              <a:rPr lang="ru-RU" sz="1400" b="1" dirty="0" smtClean="0">
                <a:solidFill>
                  <a:schemeClr val="accent2">
                    <a:lumMod val="25000"/>
                  </a:schemeClr>
                </a:solidFill>
              </a:rPr>
              <a:t>, •</a:t>
            </a:r>
            <a:r>
              <a:rPr lang="ru-RU" sz="1400" b="1" dirty="0">
                <a:solidFill>
                  <a:schemeClr val="accent2">
                    <a:lumMod val="25000"/>
                  </a:schemeClr>
                </a:solidFill>
              </a:rPr>
              <a:t>познание классов </a:t>
            </a:r>
            <a:r>
              <a:rPr lang="ru-RU" sz="1400" b="1" dirty="0" smtClean="0">
                <a:solidFill>
                  <a:schemeClr val="accent2">
                    <a:lumMod val="25000"/>
                  </a:schemeClr>
                </a:solidFill>
              </a:rPr>
              <a:t>поведения, •</a:t>
            </a:r>
            <a:r>
              <a:rPr lang="ru-RU" sz="1400" b="1" dirty="0">
                <a:solidFill>
                  <a:schemeClr val="accent2">
                    <a:lumMod val="25000"/>
                  </a:schemeClr>
                </a:solidFill>
              </a:rPr>
              <a:t>познание отношений поведения </a:t>
            </a:r>
            <a:r>
              <a:rPr lang="ru-RU" sz="1400" b="1" dirty="0" smtClean="0">
                <a:solidFill>
                  <a:schemeClr val="accent2">
                    <a:lumMod val="25000"/>
                  </a:schemeClr>
                </a:solidFill>
              </a:rPr>
              <a:t>, •</a:t>
            </a:r>
            <a:r>
              <a:rPr lang="ru-RU" sz="1400" b="1" dirty="0">
                <a:solidFill>
                  <a:schemeClr val="accent2">
                    <a:lumMod val="25000"/>
                  </a:schemeClr>
                </a:solidFill>
              </a:rPr>
              <a:t>познание систем </a:t>
            </a:r>
            <a:r>
              <a:rPr lang="ru-RU" sz="1400" b="1" dirty="0" smtClean="0">
                <a:solidFill>
                  <a:schemeClr val="accent2">
                    <a:lumMod val="25000"/>
                  </a:schemeClr>
                </a:solidFill>
              </a:rPr>
              <a:t>поведения, •</a:t>
            </a:r>
            <a:r>
              <a:rPr lang="ru-RU" sz="1400" b="1" dirty="0">
                <a:solidFill>
                  <a:schemeClr val="accent2">
                    <a:lumMod val="25000"/>
                  </a:schemeClr>
                </a:solidFill>
              </a:rPr>
              <a:t>познание преобразования </a:t>
            </a:r>
            <a:r>
              <a:rPr lang="ru-RU" sz="1400" b="1" dirty="0" smtClean="0">
                <a:solidFill>
                  <a:schemeClr val="accent2">
                    <a:lumMod val="25000"/>
                  </a:schemeClr>
                </a:solidFill>
              </a:rPr>
              <a:t>поведения, •</a:t>
            </a:r>
            <a:r>
              <a:rPr lang="ru-RU" sz="1400" b="1" dirty="0">
                <a:solidFill>
                  <a:schemeClr val="accent2">
                    <a:lumMod val="25000"/>
                  </a:schemeClr>
                </a:solidFill>
              </a:rPr>
              <a:t>познание результатов </a:t>
            </a:r>
            <a:r>
              <a:rPr lang="ru-RU" sz="1400" b="1" dirty="0" smtClean="0">
                <a:solidFill>
                  <a:schemeClr val="accent2">
                    <a:lumMod val="25000"/>
                  </a:schemeClr>
                </a:solidFill>
              </a:rPr>
              <a:t>поведения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>
                <a:solidFill>
                  <a:schemeClr val="accent2">
                    <a:lumMod val="25000"/>
                  </a:schemeClr>
                </a:solidFill>
              </a:rPr>
              <a:t>Эмоциональный интеллект – →Проявление </a:t>
            </a:r>
            <a:r>
              <a:rPr lang="ru-RU" sz="1400" b="1" dirty="0">
                <a:solidFill>
                  <a:schemeClr val="accent2">
                    <a:lumMod val="25000"/>
                  </a:schemeClr>
                </a:solidFill>
              </a:rPr>
              <a:t>способности к «эмоциональной </a:t>
            </a:r>
            <a:r>
              <a:rPr lang="ru-RU" sz="1400" b="1" dirty="0" err="1">
                <a:solidFill>
                  <a:schemeClr val="accent2">
                    <a:lumMod val="25000"/>
                  </a:schemeClr>
                </a:solidFill>
              </a:rPr>
              <a:t>саморегуляции</a:t>
            </a:r>
            <a:r>
              <a:rPr lang="ru-RU" sz="1400" b="1" dirty="0" smtClean="0">
                <a:solidFill>
                  <a:schemeClr val="accent2">
                    <a:lumMod val="25000"/>
                  </a:schemeClr>
                </a:solidFill>
              </a:rPr>
              <a:t>»: </a:t>
            </a:r>
            <a:r>
              <a:rPr lang="ru-RU" sz="1400" b="1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endParaRPr lang="ru-RU" sz="1400" b="1" dirty="0" smtClean="0">
              <a:solidFill>
                <a:schemeClr val="accent2">
                  <a:lumMod val="25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>
                <a:solidFill>
                  <a:schemeClr val="accent2">
                    <a:lumMod val="25000"/>
                  </a:schemeClr>
                </a:solidFill>
              </a:rPr>
              <a:t>• </a:t>
            </a:r>
            <a:r>
              <a:rPr lang="ru-RU" sz="1400" b="1" dirty="0">
                <a:solidFill>
                  <a:schemeClr val="accent2">
                    <a:lumMod val="25000"/>
                  </a:schemeClr>
                </a:solidFill>
              </a:rPr>
              <a:t>умение распознавать свои чувства (проявление эмоционального </a:t>
            </a:r>
            <a:r>
              <a:rPr lang="ru-RU" sz="1400" b="1" dirty="0" smtClean="0">
                <a:solidFill>
                  <a:schemeClr val="accent2">
                    <a:lumMod val="25000"/>
                  </a:schemeClr>
                </a:solidFill>
              </a:rPr>
              <a:t>самосознания), • </a:t>
            </a:r>
            <a:r>
              <a:rPr lang="ru-RU" sz="1400" b="1" dirty="0">
                <a:solidFill>
                  <a:schemeClr val="accent2">
                    <a:lumMod val="25000"/>
                  </a:schemeClr>
                </a:solidFill>
              </a:rPr>
              <a:t>умение управлять своими эмоциями и поведением в зависимости от обстоятельств, </a:t>
            </a:r>
            <a:r>
              <a:rPr lang="ru-RU" sz="1400" b="1" dirty="0" smtClean="0">
                <a:solidFill>
                  <a:schemeClr val="accent2">
                    <a:lumMod val="25000"/>
                  </a:schemeClr>
                </a:solidFill>
              </a:rPr>
              <a:t>•способность </a:t>
            </a:r>
            <a:r>
              <a:rPr lang="ru-RU" sz="1400" b="1" dirty="0">
                <a:solidFill>
                  <a:schemeClr val="accent2">
                    <a:lumMod val="25000"/>
                  </a:schemeClr>
                </a:solidFill>
              </a:rPr>
              <a:t>действовать в сложных ситуациях, избегая «эмоционального взрыва</a:t>
            </a:r>
            <a:r>
              <a:rPr lang="ru-RU" sz="1400" b="1" dirty="0" smtClean="0">
                <a:solidFill>
                  <a:schemeClr val="accent2">
                    <a:lumMod val="25000"/>
                  </a:schemeClr>
                </a:solidFill>
              </a:rPr>
              <a:t>»;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>
                <a:solidFill>
                  <a:schemeClr val="accent2">
                    <a:lumMod val="25000"/>
                  </a:schemeClr>
                </a:solidFill>
              </a:rPr>
              <a:t>→Демонстрация </a:t>
            </a:r>
            <a:r>
              <a:rPr lang="ru-RU" sz="1400" b="1" dirty="0">
                <a:solidFill>
                  <a:schemeClr val="accent2">
                    <a:lumMod val="25000"/>
                  </a:schemeClr>
                </a:solidFill>
              </a:rPr>
              <a:t>способности распознавать эмоции других людей и проявлять </a:t>
            </a:r>
            <a:r>
              <a:rPr lang="ru-RU" sz="1400" b="1" dirty="0" err="1" smtClean="0">
                <a:solidFill>
                  <a:schemeClr val="accent2">
                    <a:lumMod val="25000"/>
                  </a:schemeClr>
                </a:solidFill>
              </a:rPr>
              <a:t>эмпатию</a:t>
            </a:r>
            <a:r>
              <a:rPr lang="ru-RU" sz="1400" b="1" dirty="0" smtClean="0">
                <a:solidFill>
                  <a:schemeClr val="accent2">
                    <a:lumMod val="25000"/>
                  </a:schemeClr>
                </a:solidFill>
              </a:rPr>
              <a:t>, эмоциональная </a:t>
            </a:r>
            <a:r>
              <a:rPr lang="ru-RU" sz="1400" b="1" dirty="0">
                <a:solidFill>
                  <a:schemeClr val="accent2">
                    <a:lumMod val="25000"/>
                  </a:schemeClr>
                </a:solidFill>
              </a:rPr>
              <a:t>осведомлённость (знание проявлений различных эмоций в мимике, жестах, словах), </a:t>
            </a:r>
            <a:r>
              <a:rPr lang="ru-RU" sz="1400" b="1" dirty="0" smtClean="0">
                <a:solidFill>
                  <a:schemeClr val="accent2">
                    <a:lumMod val="25000"/>
                  </a:schemeClr>
                </a:solidFill>
              </a:rPr>
              <a:t>адекватная </a:t>
            </a:r>
            <a:r>
              <a:rPr lang="ru-RU" sz="1400" b="1" dirty="0">
                <a:solidFill>
                  <a:schemeClr val="accent2">
                    <a:lumMod val="25000"/>
                  </a:schemeClr>
                </a:solidFill>
              </a:rPr>
              <a:t>реакция на изменения в эмоциональном состоянии другого человека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schemeClr val="accent2">
                    <a:lumMod val="25000"/>
                  </a:schemeClr>
                </a:solidFill>
              </a:rPr>
              <a:t>2.2. Конструктивное взаимодействие с другими людьми  </a:t>
            </a:r>
            <a:r>
              <a:rPr lang="ru-RU" sz="1800" b="1" dirty="0" smtClean="0">
                <a:solidFill>
                  <a:schemeClr val="accent2">
                    <a:lumMod val="25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ru-RU" sz="1400" b="1" dirty="0" smtClean="0">
                <a:solidFill>
                  <a:schemeClr val="accent2">
                    <a:lumMod val="25000"/>
                  </a:schemeClr>
                </a:solidFill>
              </a:rPr>
              <a:t>(Конструктивное </a:t>
            </a:r>
            <a:r>
              <a:rPr lang="ru-RU" sz="1400" b="1" dirty="0">
                <a:solidFill>
                  <a:schemeClr val="accent2">
                    <a:lumMod val="25000"/>
                  </a:schemeClr>
                </a:solidFill>
              </a:rPr>
              <a:t>взаимодействие со </a:t>
            </a:r>
            <a:r>
              <a:rPr lang="ru-RU" sz="1400" b="1" dirty="0" smtClean="0">
                <a:solidFill>
                  <a:schemeClr val="accent2">
                    <a:lumMod val="25000"/>
                  </a:schemeClr>
                </a:solidFill>
              </a:rPr>
              <a:t>взрослыми, со сверстниками, наличие потребности в признании, одобрении)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schemeClr val="accent2">
                    <a:lumMod val="25000"/>
                  </a:schemeClr>
                </a:solidFill>
              </a:rPr>
              <a:t>2.3. Участие в совместной деятельности </a:t>
            </a:r>
            <a:r>
              <a:rPr lang="ru-RU" sz="1800" b="1" dirty="0" smtClean="0">
                <a:solidFill>
                  <a:schemeClr val="accent2">
                    <a:lumMod val="25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ru-RU" sz="1400" dirty="0" smtClean="0">
                <a:solidFill>
                  <a:schemeClr val="accent2">
                    <a:lumMod val="25000"/>
                  </a:schemeClr>
                </a:solidFill>
              </a:rPr>
              <a:t>(Н</a:t>
            </a:r>
            <a:r>
              <a:rPr lang="ru-RU" sz="1400" b="1" dirty="0" smtClean="0">
                <a:solidFill>
                  <a:schemeClr val="accent2">
                    <a:lumMod val="25000"/>
                  </a:schemeClr>
                </a:solidFill>
              </a:rPr>
              <a:t>аличие </a:t>
            </a:r>
            <a:r>
              <a:rPr lang="ru-RU" sz="1400" b="1" dirty="0">
                <a:solidFill>
                  <a:schemeClr val="accent2">
                    <a:lumMod val="25000"/>
                  </a:schemeClr>
                </a:solidFill>
              </a:rPr>
              <a:t>стратегии сотрудничества, </a:t>
            </a:r>
            <a:r>
              <a:rPr lang="ru-RU" sz="1400" b="1" dirty="0" smtClean="0">
                <a:solidFill>
                  <a:schemeClr val="accent2">
                    <a:lumMod val="25000"/>
                  </a:schemeClr>
                </a:solidFill>
              </a:rPr>
              <a:t> умение </a:t>
            </a:r>
            <a:r>
              <a:rPr lang="ru-RU" sz="1400" b="1" dirty="0">
                <a:solidFill>
                  <a:schemeClr val="accent2">
                    <a:lumMod val="25000"/>
                  </a:schemeClr>
                </a:solidFill>
              </a:rPr>
              <a:t>работать в команде (умение находиться в ситуации взаимопомощи и </a:t>
            </a:r>
            <a:r>
              <a:rPr lang="ru-RU" sz="1400" b="1" dirty="0" smtClean="0">
                <a:solidFill>
                  <a:schemeClr val="accent2">
                    <a:lumMod val="25000"/>
                  </a:schemeClr>
                </a:solidFill>
              </a:rPr>
              <a:t>сотрудничества, умение </a:t>
            </a:r>
            <a:r>
              <a:rPr lang="ru-RU" sz="1400" b="1" dirty="0">
                <a:solidFill>
                  <a:schemeClr val="accent2">
                    <a:lumMod val="25000"/>
                  </a:schemeClr>
                </a:solidFill>
              </a:rPr>
              <a:t>обращаться за помощью, принимать и оказывать помощь</a:t>
            </a:r>
            <a:r>
              <a:rPr lang="ru-RU" sz="1400" b="1" dirty="0" smtClean="0">
                <a:solidFill>
                  <a:schemeClr val="accent2">
                    <a:lumMod val="25000"/>
                  </a:schemeClr>
                </a:solidFill>
              </a:rPr>
              <a:t>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schemeClr val="accent2">
                    <a:lumMod val="25000"/>
                  </a:schemeClr>
                </a:solidFill>
              </a:rPr>
              <a:t>2.4. Конструктивное взаимодействие в конфликтных ситуациях </a:t>
            </a:r>
            <a:r>
              <a:rPr lang="ru-RU" sz="1400" b="1" dirty="0" smtClean="0">
                <a:solidFill>
                  <a:schemeClr val="accent2">
                    <a:lumMod val="25000"/>
                  </a:schemeClr>
                </a:solidFill>
              </a:rPr>
              <a:t>(Представление </a:t>
            </a:r>
            <a:r>
              <a:rPr lang="ru-RU" sz="1400" b="1" dirty="0">
                <a:solidFill>
                  <a:schemeClr val="accent2">
                    <a:lumMod val="25000"/>
                  </a:schemeClr>
                </a:solidFill>
              </a:rPr>
              <a:t>о конфликтном </a:t>
            </a:r>
            <a:r>
              <a:rPr lang="ru-RU" sz="1400" b="1" dirty="0" smtClean="0">
                <a:solidFill>
                  <a:schemeClr val="accent2">
                    <a:lumMod val="25000"/>
                  </a:schemeClr>
                </a:solidFill>
              </a:rPr>
              <a:t>взаимодействии, представление </a:t>
            </a:r>
            <a:r>
              <a:rPr lang="ru-RU" sz="1400" b="1" dirty="0">
                <a:solidFill>
                  <a:schemeClr val="accent2">
                    <a:lumMod val="25000"/>
                  </a:schemeClr>
                </a:solidFill>
              </a:rPr>
              <a:t>о стратегиях выхода из конфликтных </a:t>
            </a:r>
            <a:r>
              <a:rPr lang="ru-RU" sz="1400" b="1" dirty="0" smtClean="0">
                <a:solidFill>
                  <a:schemeClr val="accent2">
                    <a:lumMod val="25000"/>
                  </a:schemeClr>
                </a:solidFill>
              </a:rPr>
              <a:t>ситуаций,  представление </a:t>
            </a:r>
            <a:r>
              <a:rPr lang="ru-RU" sz="1400" b="1" dirty="0">
                <a:solidFill>
                  <a:schemeClr val="accent2">
                    <a:lumMod val="25000"/>
                  </a:schemeClr>
                </a:solidFill>
              </a:rPr>
              <a:t>о различных вариантах завершения конфликтных </a:t>
            </a:r>
            <a:r>
              <a:rPr lang="ru-RU" sz="1400" b="1" dirty="0" smtClean="0">
                <a:solidFill>
                  <a:schemeClr val="accent2">
                    <a:lumMod val="25000"/>
                  </a:schemeClr>
                </a:solidFill>
              </a:rPr>
              <a:t>ситуаций)</a:t>
            </a:r>
            <a:endParaRPr lang="ru-RU" sz="1400" b="1" dirty="0">
              <a:solidFill>
                <a:schemeClr val="accent2">
                  <a:lumMod val="25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1400" b="1" dirty="0">
              <a:solidFill>
                <a:schemeClr val="accent2">
                  <a:lumMod val="25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1400" dirty="0">
              <a:solidFill>
                <a:schemeClr val="accent2">
                  <a:lumMod val="25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endParaRPr lang="ru-RU" sz="1400" b="1" dirty="0">
              <a:solidFill>
                <a:schemeClr val="accent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368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116632"/>
            <a:ext cx="497889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chemeClr val="accent2">
                    <a:lumMod val="25000"/>
                  </a:schemeClr>
                </a:solidFill>
              </a:rPr>
              <a:t>ЛИЧНОСТНЫЕ РЕЗУЛЬТАТЫ </a:t>
            </a:r>
            <a:r>
              <a:rPr lang="ru-RU" sz="2400" b="1" dirty="0" smtClean="0">
                <a:solidFill>
                  <a:schemeClr val="accent2">
                    <a:lumMod val="2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25000"/>
                  </a:schemeClr>
                </a:solidFill>
              </a:rPr>
              <a:t>В </a:t>
            </a:r>
            <a:r>
              <a:rPr lang="ru-RU" sz="2400" b="1" dirty="0">
                <a:solidFill>
                  <a:schemeClr val="accent2">
                    <a:lumMod val="25000"/>
                  </a:schemeClr>
                </a:solidFill>
              </a:rPr>
              <a:t>ОБЛАСТИ СОЦИАЛЬНОГО ПОВЕДЕНИЯ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720" y="1412776"/>
            <a:ext cx="6635080" cy="3960439"/>
          </a:xfrm>
          <a:solidFill>
            <a:schemeClr val="bg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>
                <a:solidFill>
                  <a:schemeClr val="accent2">
                    <a:lumMod val="25000"/>
                  </a:schemeClr>
                </a:solidFill>
              </a:rPr>
              <a:t>3.1  </a:t>
            </a:r>
            <a:r>
              <a:rPr lang="ru-RU" sz="1800" b="1" dirty="0">
                <a:solidFill>
                  <a:schemeClr val="accent2">
                    <a:lumMod val="25000"/>
                  </a:schemeClr>
                </a:solidFill>
              </a:rPr>
              <a:t>Ценность - Нормативность (по Шварцу</a:t>
            </a:r>
            <a:r>
              <a:rPr lang="ru-RU" sz="1600" b="1" dirty="0">
                <a:solidFill>
                  <a:schemeClr val="accent2">
                    <a:lumMod val="25000"/>
                  </a:schemeClr>
                </a:solidFill>
              </a:rPr>
              <a:t>) </a:t>
            </a:r>
            <a:r>
              <a:rPr lang="ru-RU" sz="1600" b="1" dirty="0" smtClean="0">
                <a:solidFill>
                  <a:schemeClr val="accent2">
                    <a:lumMod val="25000"/>
                  </a:schemeClr>
                </a:solidFill>
              </a:rPr>
              <a:t/>
            </a:r>
            <a:br>
              <a:rPr lang="ru-RU" sz="1600" b="1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Данная </a:t>
            </a:r>
            <a:r>
              <a:rPr lang="ru-RU" sz="1600" dirty="0">
                <a:solidFill>
                  <a:schemeClr val="accent2">
                    <a:lumMod val="25000"/>
                  </a:schemeClr>
                </a:solidFill>
              </a:rPr>
              <a:t>ценность является производной от требования сдерживать </a:t>
            </a: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склонности</a:t>
            </a:r>
            <a:r>
              <a:rPr lang="ru-RU" sz="1600" dirty="0">
                <a:solidFill>
                  <a:schemeClr val="accent2">
                    <a:lumMod val="25000"/>
                  </a:schemeClr>
                </a:solidFill>
              </a:rPr>
              <a:t>, имеющие негативные социальные последствия</a:t>
            </a:r>
            <a:endParaRPr lang="ru-RU" sz="1600" dirty="0" smtClean="0">
              <a:solidFill>
                <a:schemeClr val="accent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accent2">
                    <a:lumMod val="25000"/>
                  </a:schemeClr>
                </a:solidFill>
              </a:rPr>
              <a:t>3.2</a:t>
            </a:r>
            <a:r>
              <a:rPr lang="ru-RU" sz="1800" b="1" dirty="0">
                <a:solidFill>
                  <a:schemeClr val="accent2">
                    <a:lumMod val="25000"/>
                  </a:schemeClr>
                </a:solidFill>
              </a:rPr>
              <a:t>. </a:t>
            </a:r>
            <a:r>
              <a:rPr lang="ru-RU" sz="1800" b="1" dirty="0" err="1">
                <a:solidFill>
                  <a:schemeClr val="accent2">
                    <a:lumMod val="25000"/>
                  </a:schemeClr>
                </a:solidFill>
              </a:rPr>
              <a:t>Сформированность</a:t>
            </a:r>
            <a:r>
              <a:rPr lang="ru-RU" sz="1800" b="1" dirty="0">
                <a:solidFill>
                  <a:schemeClr val="accent2">
                    <a:lumMod val="25000"/>
                  </a:schemeClr>
                </a:solidFill>
              </a:rPr>
              <a:t> социально-бытовых навыков </a:t>
            </a:r>
            <a:r>
              <a:rPr lang="ru-RU" sz="1600" dirty="0">
                <a:solidFill>
                  <a:schemeClr val="accent2">
                    <a:lumMod val="25000"/>
                  </a:schemeClr>
                </a:solidFill>
              </a:rPr>
              <a:t>Самостоятельное выполнение дел, поручений, обязательств; умение решать бытовые проблемы (проблемные ситуации</a:t>
            </a: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), умение </a:t>
            </a:r>
            <a:r>
              <a:rPr lang="ru-RU" sz="1600" dirty="0">
                <a:solidFill>
                  <a:schemeClr val="accent2">
                    <a:lumMod val="25000"/>
                  </a:schemeClr>
                </a:solidFill>
              </a:rPr>
              <a:t>планировать в повседневной жизни свои действия с </a:t>
            </a: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 применением </a:t>
            </a:r>
            <a:r>
              <a:rPr lang="ru-RU" sz="1600" dirty="0">
                <a:solidFill>
                  <a:schemeClr val="accent2">
                    <a:lumMod val="25000"/>
                  </a:schemeClr>
                </a:solidFill>
              </a:rPr>
              <a:t>полученных знаний в различных областях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accent2">
                    <a:lumMod val="25000"/>
                  </a:schemeClr>
                </a:solidFill>
              </a:rPr>
              <a:t>3.3.Ответственность </a:t>
            </a:r>
            <a:r>
              <a:rPr lang="ru-RU" sz="1800" b="1" dirty="0">
                <a:solidFill>
                  <a:schemeClr val="accent2">
                    <a:lumMod val="25000"/>
                  </a:schemeClr>
                </a:solidFill>
              </a:rPr>
              <a:t>(ответственное поведение) </a:t>
            </a:r>
            <a:r>
              <a:rPr lang="ru-RU" sz="1800" b="1" dirty="0" smtClean="0">
                <a:solidFill>
                  <a:schemeClr val="accent2">
                    <a:lumMod val="25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Адекватная </a:t>
            </a:r>
            <a:r>
              <a:rPr lang="ru-RU" sz="1600" dirty="0">
                <a:solidFill>
                  <a:schemeClr val="accent2">
                    <a:lumMod val="25000"/>
                  </a:schemeClr>
                </a:solidFill>
              </a:rPr>
              <a:t>оценка своих возможностей при взятии на себя обязательств, </a:t>
            </a: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 умение </a:t>
            </a:r>
            <a:r>
              <a:rPr lang="ru-RU" sz="1600" dirty="0">
                <a:solidFill>
                  <a:schemeClr val="accent2">
                    <a:lumMod val="25000"/>
                  </a:schemeClr>
                </a:solidFill>
              </a:rPr>
              <a:t>принимать на себя ответственность за последствия своих решений и поступков (для себя и для окружающих людей)</a:t>
            </a:r>
          </a:p>
        </p:txBody>
      </p:sp>
    </p:spTree>
    <p:extLst>
      <p:ext uri="{BB962C8B-B14F-4D97-AF65-F5344CB8AC3E}">
        <p14:creationId xmlns:p14="http://schemas.microsoft.com/office/powerpoint/2010/main" val="839713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425881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chemeClr val="accent2">
                    <a:lumMod val="25000"/>
                  </a:schemeClr>
                </a:solidFill>
              </a:rPr>
              <a:t>ЛИЧНОСТНЫЕ РЕЗУЛЬТАТЫ </a:t>
            </a:r>
            <a:r>
              <a:rPr lang="ru-RU" sz="2400" b="1" dirty="0" smtClean="0">
                <a:solidFill>
                  <a:schemeClr val="accent2">
                    <a:lumMod val="2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25000"/>
                  </a:schemeClr>
                </a:solidFill>
              </a:rPr>
              <a:t>В </a:t>
            </a:r>
            <a:r>
              <a:rPr lang="ru-RU" sz="2400" b="1" dirty="0">
                <a:solidFill>
                  <a:schemeClr val="accent2">
                    <a:lumMod val="25000"/>
                  </a:schemeClr>
                </a:solidFill>
              </a:rPr>
              <a:t>ОБЛАСТИ ЗДОРОВОГО ОБРАЗА ЖИЗНИ И БЕЗОПАСНОСТИ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1556792"/>
            <a:ext cx="6707088" cy="4896544"/>
          </a:xfrm>
          <a:solidFill>
            <a:schemeClr val="bg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900" b="1" dirty="0" smtClean="0">
                <a:solidFill>
                  <a:schemeClr val="accent2">
                    <a:lumMod val="25000"/>
                  </a:schemeClr>
                </a:solidFill>
              </a:rPr>
              <a:t>Ценность безопасности??? </a:t>
            </a:r>
            <a:r>
              <a:rPr lang="ru-RU" sz="1600" b="1" dirty="0" smtClean="0">
                <a:solidFill>
                  <a:schemeClr val="accent2">
                    <a:lumMod val="25000"/>
                  </a:schemeClr>
                </a:solidFill>
              </a:rPr>
              <a:t/>
            </a:r>
            <a:br>
              <a:rPr lang="ru-RU" sz="1600" b="1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(по Шварцу: </a:t>
            </a:r>
            <a:r>
              <a:rPr lang="ru-RU" sz="1600" dirty="0">
                <a:solidFill>
                  <a:schemeClr val="accent2">
                    <a:lumMod val="25000"/>
                  </a:schemeClr>
                </a:solidFill>
              </a:rPr>
              <a:t>Ценность </a:t>
            </a: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безопасности  - безопасность </a:t>
            </a:r>
            <a:r>
              <a:rPr lang="ru-RU" sz="1600" dirty="0">
                <a:solidFill>
                  <a:schemeClr val="accent2">
                    <a:lumMod val="25000"/>
                  </a:schemeClr>
                </a:solidFill>
              </a:rPr>
              <a:t>для других людей и себя, гармония</a:t>
            </a: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, стабильность </a:t>
            </a:r>
            <a:r>
              <a:rPr lang="ru-RU" sz="1600" dirty="0">
                <a:solidFill>
                  <a:schemeClr val="accent2">
                    <a:lumMod val="25000"/>
                  </a:schemeClr>
                </a:solidFill>
              </a:rPr>
              <a:t>общества и </a:t>
            </a: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взаимоотношений)</a:t>
            </a:r>
          </a:p>
          <a:p>
            <a:pPr marL="0" indent="0">
              <a:buNone/>
            </a:pPr>
            <a:r>
              <a:rPr lang="ru-RU" sz="1900" b="1" dirty="0">
                <a:solidFill>
                  <a:schemeClr val="accent2">
                    <a:lumMod val="25000"/>
                  </a:schemeClr>
                </a:solidFill>
              </a:rPr>
              <a:t>4.1. Безопасность поведения  вне дома </a:t>
            </a:r>
            <a:r>
              <a:rPr lang="ru-RU" sz="1600" b="1" dirty="0" smtClean="0">
                <a:solidFill>
                  <a:schemeClr val="accent2">
                    <a:lumMod val="25000"/>
                  </a:schemeClr>
                </a:solidFill>
              </a:rPr>
              <a:t/>
            </a:r>
            <a:br>
              <a:rPr lang="ru-RU" sz="1600" b="1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(▪знание </a:t>
            </a:r>
            <a:r>
              <a:rPr lang="ru-RU" sz="1600" dirty="0">
                <a:solidFill>
                  <a:schemeClr val="accent2">
                    <a:lumMod val="25000"/>
                  </a:schemeClr>
                </a:solidFill>
              </a:rPr>
              <a:t>правил безопасного поведения и понимание необходимости их </a:t>
            </a: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соблюдения, </a:t>
            </a:r>
            <a:r>
              <a:rPr lang="ru-RU" sz="1600" dirty="0">
                <a:solidFill>
                  <a:schemeClr val="accent2">
                    <a:lumMod val="25000"/>
                  </a:schemeClr>
                </a:solidFill>
              </a:rPr>
              <a:t>▪ </a:t>
            </a: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готовность </a:t>
            </a:r>
            <a:r>
              <a:rPr lang="ru-RU" sz="1600" dirty="0">
                <a:solidFill>
                  <a:schemeClr val="accent2">
                    <a:lumMod val="25000"/>
                  </a:schemeClr>
                </a:solidFill>
              </a:rPr>
              <a:t>(умение) самостоятельно оценить уровень безопасности окружающей </a:t>
            </a: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среды, </a:t>
            </a:r>
            <a:r>
              <a:rPr lang="ru-RU" sz="1600" dirty="0">
                <a:solidFill>
                  <a:schemeClr val="accent2">
                    <a:lumMod val="25000"/>
                  </a:schemeClr>
                </a:solidFill>
              </a:rPr>
              <a:t>▪ </a:t>
            </a: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умение </a:t>
            </a:r>
            <a:r>
              <a:rPr lang="ru-RU" sz="1600" dirty="0">
                <a:solidFill>
                  <a:schemeClr val="accent2">
                    <a:lumMod val="25000"/>
                  </a:schemeClr>
                </a:solidFill>
              </a:rPr>
              <a:t>гибко противостоять негативному влиянию </a:t>
            </a:r>
            <a:r>
              <a:rPr lang="ru-RU" sz="1600" dirty="0" err="1">
                <a:solidFill>
                  <a:schemeClr val="accent2">
                    <a:lumMod val="25000"/>
                  </a:schemeClr>
                </a:solidFill>
              </a:rPr>
              <a:t>референтной</a:t>
            </a:r>
            <a:r>
              <a:rPr lang="ru-RU" sz="1600" dirty="0">
                <a:solidFill>
                  <a:schemeClr val="accent2">
                    <a:lumMod val="25000"/>
                  </a:schemeClr>
                </a:solidFill>
              </a:rPr>
              <a:t> группы, </a:t>
            </a: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нарушающей </a:t>
            </a:r>
            <a:r>
              <a:rPr lang="ru-RU" sz="1600" dirty="0">
                <a:solidFill>
                  <a:schemeClr val="accent2">
                    <a:lumMod val="25000"/>
                  </a:schemeClr>
                </a:solidFill>
              </a:rPr>
              <a:t>правила </a:t>
            </a: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поведения, формирование </a:t>
            </a:r>
            <a:r>
              <a:rPr lang="ru-RU" sz="1600" dirty="0">
                <a:solidFill>
                  <a:schemeClr val="accent2">
                    <a:lumMod val="25000"/>
                  </a:schemeClr>
                </a:solidFill>
              </a:rPr>
              <a:t>самоконтроля за </a:t>
            </a: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поведением, ▪ понимание </a:t>
            </a:r>
            <a:r>
              <a:rPr lang="ru-RU" sz="1600" dirty="0">
                <a:solidFill>
                  <a:schemeClr val="accent2">
                    <a:lumMod val="25000"/>
                  </a:schemeClr>
                </a:solidFill>
              </a:rPr>
              <a:t>и осмысление значимости бережного отношения к окружающей </a:t>
            </a: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среде)</a:t>
            </a:r>
          </a:p>
          <a:p>
            <a:pPr marL="0" indent="0">
              <a:buNone/>
            </a:pPr>
            <a:r>
              <a:rPr lang="ru-RU" sz="1900" b="1" dirty="0">
                <a:solidFill>
                  <a:schemeClr val="accent2">
                    <a:lumMod val="25000"/>
                  </a:schemeClr>
                </a:solidFill>
              </a:rPr>
              <a:t>4.2. Безопасность поведения с незнакомыми </a:t>
            </a:r>
            <a:r>
              <a:rPr lang="ru-RU" sz="1900" b="1" dirty="0" smtClean="0">
                <a:solidFill>
                  <a:schemeClr val="accent2">
                    <a:lumMod val="25000"/>
                  </a:schemeClr>
                </a:solidFill>
              </a:rPr>
              <a:t>людьми </a:t>
            </a:r>
            <a:r>
              <a:rPr lang="ru-RU" sz="1600" b="1" dirty="0" smtClean="0">
                <a:solidFill>
                  <a:schemeClr val="accent2">
                    <a:lumMod val="25000"/>
                  </a:schemeClr>
                </a:solidFill>
              </a:rPr>
              <a:t/>
            </a:r>
            <a:br>
              <a:rPr lang="ru-RU" sz="1600" b="1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(</a:t>
            </a:r>
            <a:r>
              <a:rPr lang="ru-RU" sz="1600" dirty="0">
                <a:solidFill>
                  <a:schemeClr val="accent2">
                    <a:lumMod val="25000"/>
                  </a:schemeClr>
                </a:solidFill>
              </a:rPr>
              <a:t>включая различные формы Интернет-общения</a:t>
            </a: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ru-RU" sz="1900" b="1" dirty="0" smtClean="0">
                <a:solidFill>
                  <a:schemeClr val="accent2">
                    <a:lumMod val="25000"/>
                  </a:schemeClr>
                </a:solidFill>
              </a:rPr>
              <a:t>4.3. Здоровый </a:t>
            </a:r>
            <a:r>
              <a:rPr lang="ru-RU" sz="1900" b="1" dirty="0">
                <a:solidFill>
                  <a:schemeClr val="accent2">
                    <a:lumMod val="25000"/>
                  </a:schemeClr>
                </a:solidFill>
              </a:rPr>
              <a:t>образ жизни </a:t>
            </a:r>
            <a:r>
              <a:rPr lang="ru-RU" sz="1600" b="1" dirty="0" smtClean="0">
                <a:solidFill>
                  <a:schemeClr val="accent2">
                    <a:lumMod val="25000"/>
                  </a:schemeClr>
                </a:solidFill>
              </a:rPr>
              <a:t/>
            </a:r>
            <a:br>
              <a:rPr lang="ru-RU" sz="1600" b="1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(</a:t>
            </a:r>
            <a:r>
              <a:rPr lang="ru-RU" sz="1600" b="1" dirty="0">
                <a:solidFill>
                  <a:schemeClr val="accent2">
                    <a:lumMod val="25000"/>
                  </a:schemeClr>
                </a:solidFill>
              </a:rPr>
              <a:t>▪</a:t>
            </a:r>
            <a:r>
              <a:rPr lang="ru-RU" sz="160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знание </a:t>
            </a:r>
            <a:r>
              <a:rPr lang="ru-RU" sz="1600" dirty="0">
                <a:solidFill>
                  <a:schemeClr val="accent2">
                    <a:lumMod val="25000"/>
                  </a:schemeClr>
                </a:solidFill>
              </a:rPr>
              <a:t>и понимание здоровья как многоаспектного </a:t>
            </a: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явления, 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chemeClr val="accent2">
                    <a:lumMod val="25000"/>
                  </a:schemeClr>
                </a:solidFill>
              </a:rPr>
              <a:t>▪ </a:t>
            </a: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возникновение </a:t>
            </a:r>
            <a:r>
              <a:rPr lang="ru-RU" sz="1600" dirty="0">
                <a:solidFill>
                  <a:schemeClr val="accent2">
                    <a:lumMod val="25000"/>
                  </a:schemeClr>
                </a:solidFill>
              </a:rPr>
              <a:t>ценности здорового и безопасного образа жизни, </a:t>
            </a:r>
            <a:r>
              <a:rPr lang="ru-RU" sz="1600" b="1" dirty="0">
                <a:solidFill>
                  <a:schemeClr val="accent2">
                    <a:lumMod val="25000"/>
                  </a:schemeClr>
                </a:solidFill>
              </a:rPr>
              <a:t>▪</a:t>
            </a:r>
            <a:r>
              <a:rPr lang="ru-RU" sz="1600" dirty="0">
                <a:solidFill>
                  <a:schemeClr val="accent2">
                    <a:lumMod val="25000"/>
                  </a:schemeClr>
                </a:solidFill>
              </a:rPr>
              <a:t>осознание необходимости здорового образа жизни, </a:t>
            </a: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формирование </a:t>
            </a:r>
            <a:r>
              <a:rPr lang="ru-RU" sz="1600" dirty="0">
                <a:solidFill>
                  <a:schemeClr val="accent2">
                    <a:lumMod val="25000"/>
                  </a:schemeClr>
                </a:solidFill>
              </a:rPr>
              <a:t>установки на активный, экологически целесообразный, здоровый и безопасный образ </a:t>
            </a: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жизни, </a:t>
            </a:r>
            <a:r>
              <a:rPr lang="ru-RU" sz="1600" b="1" dirty="0" smtClean="0">
                <a:solidFill>
                  <a:schemeClr val="accent2">
                    <a:lumMod val="25000"/>
                  </a:schemeClr>
                </a:solidFill>
              </a:rPr>
              <a:t>▪</a:t>
            </a: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знание и </a:t>
            </a:r>
            <a:r>
              <a:rPr lang="ru-RU" sz="1600" dirty="0">
                <a:solidFill>
                  <a:schemeClr val="accent2">
                    <a:lumMod val="25000"/>
                  </a:schemeClr>
                </a:solidFill>
              </a:rPr>
              <a:t>самостоятельный анализ существенных последствий ведения нездорового образа </a:t>
            </a: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жизни, 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chemeClr val="accent2">
                    <a:lumMod val="25000"/>
                  </a:schemeClr>
                </a:solidFill>
              </a:rPr>
              <a:t>▪ </a:t>
            </a: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знание </a:t>
            </a:r>
            <a:r>
              <a:rPr lang="ru-RU" sz="1600" dirty="0">
                <a:solidFill>
                  <a:schemeClr val="accent2">
                    <a:lumMod val="25000"/>
                  </a:schemeClr>
                </a:solidFill>
              </a:rPr>
              <a:t>основных критериев психологического и социального здоровья</a:t>
            </a: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endParaRPr lang="ru-RU" sz="1600" dirty="0">
              <a:solidFill>
                <a:schemeClr val="accent2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ru-RU" sz="1600" b="1" dirty="0">
              <a:solidFill>
                <a:schemeClr val="accent2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ru-RU" sz="1600" dirty="0">
              <a:solidFill>
                <a:schemeClr val="accent2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ru-RU" sz="1600" b="1" dirty="0">
              <a:solidFill>
                <a:schemeClr val="accent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287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440283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chemeClr val="accent2">
                    <a:lumMod val="25000"/>
                  </a:schemeClr>
                </a:solidFill>
              </a:rPr>
              <a:t>ЛИЧНОСТНЫЕ РЕЗУЛЬТАТЫ </a:t>
            </a:r>
            <a:r>
              <a:rPr lang="ru-RU" sz="2400" b="1" dirty="0" smtClean="0">
                <a:solidFill>
                  <a:schemeClr val="accent2">
                    <a:lumMod val="2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25000"/>
                  </a:schemeClr>
                </a:solidFill>
              </a:rPr>
              <a:t>В </a:t>
            </a:r>
            <a:r>
              <a:rPr lang="ru-RU" sz="2400" b="1" dirty="0">
                <a:solidFill>
                  <a:schemeClr val="accent2">
                    <a:lumMod val="25000"/>
                  </a:schemeClr>
                </a:solidFill>
              </a:rPr>
              <a:t>ДУХОВНО-НРАВСТВЕННОЙ СФЕРЕ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9752" y="1600201"/>
            <a:ext cx="6347048" cy="3845024"/>
          </a:xfrm>
          <a:solidFill>
            <a:schemeClr val="bg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chemeClr val="accent2">
                    <a:lumMod val="25000"/>
                  </a:schemeClr>
                </a:solidFill>
              </a:rPr>
              <a:t>5.1. Морально-этическая ориентация </a:t>
            </a:r>
            <a:r>
              <a:rPr lang="ru-RU" sz="1800" b="1" dirty="0" smtClean="0">
                <a:solidFill>
                  <a:schemeClr val="accent2">
                    <a:lumMod val="25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(</a:t>
            </a:r>
            <a:r>
              <a:rPr lang="ru-RU" sz="1600" dirty="0">
                <a:solidFill>
                  <a:schemeClr val="accent2">
                    <a:lumMod val="25000"/>
                  </a:schemeClr>
                </a:solidFill>
              </a:rPr>
              <a:t>Ф</a:t>
            </a: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ормирование </a:t>
            </a:r>
            <a:r>
              <a:rPr lang="ru-RU" sz="1600" dirty="0">
                <a:solidFill>
                  <a:schemeClr val="accent2">
                    <a:lumMod val="25000"/>
                  </a:schemeClr>
                </a:solidFill>
              </a:rPr>
              <a:t>мировоззрения, соответствующего современному уровню развития науки и общественной </a:t>
            </a: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практики, толерантность </a:t>
            </a:r>
            <a:r>
              <a:rPr lang="ru-RU" sz="1600" dirty="0">
                <a:solidFill>
                  <a:schemeClr val="accent2">
                    <a:lumMod val="25000"/>
                  </a:schemeClr>
                </a:solidFill>
              </a:rPr>
              <a:t>по отношению к взглядам и чувствам других </a:t>
            </a: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людей, способность </a:t>
            </a:r>
            <a:r>
              <a:rPr lang="ru-RU" sz="1600" dirty="0">
                <a:solidFill>
                  <a:schemeClr val="accent2">
                    <a:lumMod val="25000"/>
                  </a:schemeClr>
                </a:solidFill>
              </a:rPr>
              <a:t>к нравственной рефлексии, </a:t>
            </a: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нравственное </a:t>
            </a:r>
            <a:r>
              <a:rPr lang="ru-RU" sz="1600" dirty="0">
                <a:solidFill>
                  <a:schemeClr val="accent2">
                    <a:lumMod val="25000"/>
                  </a:schemeClr>
                </a:solidFill>
              </a:rPr>
              <a:t>отношение к самому себе, уважение к своим человеческим достоинствам, осознание себя равным </a:t>
            </a: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другим)</a:t>
            </a:r>
          </a:p>
          <a:p>
            <a:pPr marL="0" indent="0">
              <a:buNone/>
            </a:pPr>
            <a:r>
              <a:rPr lang="ru-RU" sz="1800" b="1" dirty="0">
                <a:solidFill>
                  <a:schemeClr val="accent2">
                    <a:lumMod val="25000"/>
                  </a:schemeClr>
                </a:solidFill>
              </a:rPr>
              <a:t>5.2. Семейные ценности </a:t>
            </a:r>
            <a:r>
              <a:rPr lang="ru-RU" sz="1800" b="1" dirty="0" smtClean="0">
                <a:solidFill>
                  <a:schemeClr val="accent2">
                    <a:lumMod val="25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(</a:t>
            </a:r>
            <a:r>
              <a:rPr lang="ru-RU" sz="1600" dirty="0">
                <a:solidFill>
                  <a:schemeClr val="accent2">
                    <a:lumMod val="25000"/>
                  </a:schemeClr>
                </a:solidFill>
              </a:rPr>
              <a:t>По Шварцу: -  доброта, традиции и безопасность)</a:t>
            </a:r>
          </a:p>
          <a:p>
            <a:pPr marL="0" indent="0">
              <a:buNone/>
            </a:pPr>
            <a:r>
              <a:rPr lang="ru-RU" sz="1800" b="1" dirty="0">
                <a:solidFill>
                  <a:schemeClr val="accent2">
                    <a:lumMod val="25000"/>
                  </a:schemeClr>
                </a:solidFill>
              </a:rPr>
              <a:t>5.3. Гражданская позиция как социальная установка </a:t>
            </a: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(Активная </a:t>
            </a:r>
            <a:r>
              <a:rPr lang="ru-RU" sz="1600" dirty="0">
                <a:solidFill>
                  <a:schemeClr val="accent2">
                    <a:lumMod val="25000"/>
                  </a:schemeClr>
                </a:solidFill>
              </a:rPr>
              <a:t>гражданская позиция </a:t>
            </a: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: социальная активность, гражданское самосознание, гражданские </a:t>
            </a:r>
            <a:r>
              <a:rPr lang="ru-RU" sz="1600" dirty="0">
                <a:solidFill>
                  <a:schemeClr val="accent2">
                    <a:lumMod val="25000"/>
                  </a:schemeClr>
                </a:solidFill>
              </a:rPr>
              <a:t>качества </a:t>
            </a: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)</a:t>
            </a:r>
            <a:endParaRPr lang="ru-RU" sz="1600" dirty="0">
              <a:solidFill>
                <a:schemeClr val="accent2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ru-RU" sz="1800" dirty="0">
              <a:solidFill>
                <a:schemeClr val="accent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750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447484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chemeClr val="accent2">
                    <a:lumMod val="25000"/>
                  </a:schemeClr>
                </a:solidFill>
              </a:rPr>
              <a:t>ЛИЧНОСТНЫЕ РЕЗУЛЬТАТЫ </a:t>
            </a:r>
            <a:r>
              <a:rPr lang="ru-RU" sz="2400" b="1" dirty="0" smtClean="0">
                <a:solidFill>
                  <a:schemeClr val="accent2">
                    <a:lumMod val="2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25000"/>
                  </a:schemeClr>
                </a:solidFill>
              </a:rPr>
              <a:t>В </a:t>
            </a:r>
            <a:r>
              <a:rPr lang="ru-RU" sz="2400" b="1" dirty="0">
                <a:solidFill>
                  <a:schemeClr val="accent2">
                    <a:lumMod val="25000"/>
                  </a:schemeClr>
                </a:solidFill>
              </a:rPr>
              <a:t>СФЕРЕ САМООПРЕДЕЛЕНИЯ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9752" y="1484784"/>
            <a:ext cx="6347048" cy="4680520"/>
          </a:xfrm>
          <a:solidFill>
            <a:schemeClr val="bg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chemeClr val="accent2">
                    <a:lumMod val="25000"/>
                  </a:schemeClr>
                </a:solidFill>
              </a:rPr>
              <a:t>6.1. </a:t>
            </a:r>
            <a:r>
              <a:rPr lang="ru-RU" sz="1800" b="1" dirty="0" err="1">
                <a:solidFill>
                  <a:schemeClr val="accent2">
                    <a:lumMod val="25000"/>
                  </a:schemeClr>
                </a:solidFill>
              </a:rPr>
              <a:t>Сформированность</a:t>
            </a:r>
            <a:r>
              <a:rPr lang="ru-RU" sz="1800" b="1" dirty="0">
                <a:solidFill>
                  <a:schemeClr val="accent2">
                    <a:lumMod val="25000"/>
                  </a:schemeClr>
                </a:solidFill>
              </a:rPr>
              <a:t> Я-концепции </a:t>
            </a:r>
            <a:r>
              <a:rPr lang="ru-RU" sz="1800" b="1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br>
              <a:rPr lang="ru-RU" sz="1800" b="1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(Я-концепция</a:t>
            </a:r>
            <a:r>
              <a:rPr lang="ru-RU" sz="1600" dirty="0">
                <a:solidFill>
                  <a:schemeClr val="accent2">
                    <a:lumMod val="25000"/>
                  </a:schemeClr>
                </a:solidFill>
              </a:rPr>
              <a:t>, целостный образ «Я</a:t>
            </a: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»: общий </a:t>
            </a:r>
            <a:r>
              <a:rPr lang="ru-RU" sz="1600" dirty="0">
                <a:solidFill>
                  <a:schemeClr val="accent2">
                    <a:lumMod val="25000"/>
                  </a:schemeClr>
                </a:solidFill>
              </a:rPr>
              <a:t>уровень </a:t>
            </a:r>
            <a:r>
              <a:rPr lang="ru-RU" sz="1600" dirty="0" err="1">
                <a:solidFill>
                  <a:schemeClr val="accent2">
                    <a:lumMod val="25000"/>
                  </a:schemeClr>
                </a:solidFill>
              </a:rPr>
              <a:t>самоотношения</a:t>
            </a:r>
            <a:r>
              <a:rPr lang="ru-RU" sz="1600" dirty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подростка, удовлетворённость </a:t>
            </a:r>
            <a:r>
              <a:rPr lang="ru-RU" sz="1600" dirty="0">
                <a:solidFill>
                  <a:schemeClr val="accent2">
                    <a:lumMod val="25000"/>
                  </a:schemeClr>
                </a:solidFill>
              </a:rPr>
              <a:t>жизненной </a:t>
            </a: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ситуацией, уверенность </a:t>
            </a:r>
            <a:r>
              <a:rPr lang="ru-RU" sz="1600" dirty="0">
                <a:solidFill>
                  <a:schemeClr val="accent2">
                    <a:lumMod val="25000"/>
                  </a:schemeClr>
                </a:solidFill>
              </a:rPr>
              <a:t>в </a:t>
            </a: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себе, уровень самооценки, уровень притязаний)</a:t>
            </a:r>
            <a:endParaRPr lang="ru-RU" sz="1600" dirty="0">
              <a:solidFill>
                <a:schemeClr val="accent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accent2">
                    <a:lumMod val="25000"/>
                  </a:schemeClr>
                </a:solidFill>
              </a:rPr>
              <a:t>6.2</a:t>
            </a:r>
            <a:r>
              <a:rPr lang="ru-RU" sz="1800" b="1" dirty="0">
                <a:solidFill>
                  <a:schemeClr val="accent2">
                    <a:lumMod val="25000"/>
                  </a:schemeClr>
                </a:solidFill>
              </a:rPr>
              <a:t>. Сформированный (позитивный) образ будущего  </a:t>
            </a: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(Ориентация </a:t>
            </a:r>
            <a:r>
              <a:rPr lang="ru-RU" sz="1600" dirty="0">
                <a:solidFill>
                  <a:schemeClr val="accent2">
                    <a:lumMod val="25000"/>
                  </a:schemeClr>
                </a:solidFill>
              </a:rPr>
              <a:t>в мире профессий</a:t>
            </a: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, умение </a:t>
            </a:r>
            <a:r>
              <a:rPr lang="ru-RU" sz="1600" dirty="0">
                <a:solidFill>
                  <a:schemeClr val="accent2">
                    <a:lumMod val="25000"/>
                  </a:schemeClr>
                </a:solidFill>
              </a:rPr>
              <a:t>строить профессиональные планы (образовательные</a:t>
            </a: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), осознание </a:t>
            </a:r>
            <a:r>
              <a:rPr lang="ru-RU" sz="1600" dirty="0">
                <a:solidFill>
                  <a:schemeClr val="accent2">
                    <a:lumMod val="25000"/>
                  </a:schemeClr>
                </a:solidFill>
              </a:rPr>
              <a:t>своих проф.  интересов и </a:t>
            </a: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склонностей, способность </a:t>
            </a:r>
            <a:r>
              <a:rPr lang="ru-RU" sz="1600" dirty="0">
                <a:solidFill>
                  <a:schemeClr val="accent2">
                    <a:lumMod val="25000"/>
                  </a:schemeClr>
                </a:solidFill>
              </a:rPr>
              <a:t>ставить цели и строить жизненные </a:t>
            </a: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планы)</a:t>
            </a:r>
            <a:endParaRPr lang="ru-RU" sz="1600" dirty="0">
              <a:solidFill>
                <a:schemeClr val="accent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accent2">
                    <a:lumMod val="25000"/>
                  </a:schemeClr>
                </a:solidFill>
              </a:rPr>
              <a:t>6.3</a:t>
            </a:r>
            <a:r>
              <a:rPr lang="ru-RU" sz="1800" b="1" dirty="0">
                <a:solidFill>
                  <a:schemeClr val="accent2">
                    <a:lumMod val="25000"/>
                  </a:schemeClr>
                </a:solidFill>
              </a:rPr>
              <a:t>. Умение делать выбор  </a:t>
            </a:r>
            <a:r>
              <a:rPr lang="ru-RU" sz="1800" b="1" dirty="0" smtClean="0">
                <a:solidFill>
                  <a:schemeClr val="accent2">
                    <a:lumMod val="25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(Умение </a:t>
            </a:r>
            <a:r>
              <a:rPr lang="ru-RU" sz="1600" dirty="0">
                <a:solidFill>
                  <a:schemeClr val="accent2">
                    <a:lumMod val="25000"/>
                  </a:schemeClr>
                </a:solidFill>
              </a:rPr>
              <a:t>принимать самостоятельные решения, </a:t>
            </a: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 планирование </a:t>
            </a:r>
            <a:r>
              <a:rPr lang="ru-RU" sz="1600" dirty="0">
                <a:solidFill>
                  <a:schemeClr val="accent2">
                    <a:lumMod val="25000"/>
                  </a:schemeClr>
                </a:solidFill>
              </a:rPr>
              <a:t>достижения цели, </a:t>
            </a: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 эмоционально </a:t>
            </a:r>
            <a:r>
              <a:rPr lang="ru-RU" sz="1600" dirty="0">
                <a:solidFill>
                  <a:schemeClr val="accent2">
                    <a:lumMod val="25000"/>
                  </a:schemeClr>
                </a:solidFill>
              </a:rPr>
              <a:t>включённое отношение к построению профессионального будущего, способность соотносить свои интересы и возможности с профессиональной </a:t>
            </a:r>
            <a:r>
              <a:rPr lang="ru-RU" sz="1600" dirty="0" smtClean="0">
                <a:solidFill>
                  <a:schemeClr val="accent2">
                    <a:lumMod val="25000"/>
                  </a:schemeClr>
                </a:solidFill>
              </a:rPr>
              <a:t>перспективой)</a:t>
            </a:r>
            <a:endParaRPr lang="ru-RU" sz="1600" dirty="0">
              <a:solidFill>
                <a:schemeClr val="accent2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ru-RU" sz="1800" dirty="0" smtClean="0">
              <a:solidFill>
                <a:schemeClr val="accent2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ru-RU" sz="1800" b="1" dirty="0">
              <a:solidFill>
                <a:schemeClr val="accent2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ru-RU" sz="1800" b="1" dirty="0">
              <a:solidFill>
                <a:schemeClr val="accent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9023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 Theme 13">
      <a:dk1>
        <a:srgbClr val="000000"/>
      </a:dk1>
      <a:lt1>
        <a:srgbClr val="CBF0FF"/>
      </a:lt1>
      <a:dk2>
        <a:srgbClr val="00295B"/>
      </a:dk2>
      <a:lt2>
        <a:srgbClr val="808080"/>
      </a:lt2>
      <a:accent1>
        <a:srgbClr val="6DC9EE"/>
      </a:accent1>
      <a:accent2>
        <a:srgbClr val="CCCCFF"/>
      </a:accent2>
      <a:accent3>
        <a:srgbClr val="E2F6FF"/>
      </a:accent3>
      <a:accent4>
        <a:srgbClr val="000000"/>
      </a:accent4>
      <a:accent5>
        <a:srgbClr val="BAE1F5"/>
      </a:accent5>
      <a:accent6>
        <a:srgbClr val="B9B9E7"/>
      </a:accent6>
      <a:hlink>
        <a:srgbClr val="3333CC"/>
      </a:hlink>
      <a:folHlink>
        <a:srgbClr val="AF67FF"/>
      </a:folHlink>
    </a:clrScheme>
    <a:fontScheme name="Тема Offi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CBF0FF"/>
        </a:lt1>
        <a:dk2>
          <a:srgbClr val="00295B"/>
        </a:dk2>
        <a:lt2>
          <a:srgbClr val="808080"/>
        </a:lt2>
        <a:accent1>
          <a:srgbClr val="6DC9EE"/>
        </a:accent1>
        <a:accent2>
          <a:srgbClr val="CCCCFF"/>
        </a:accent2>
        <a:accent3>
          <a:srgbClr val="E2F6FF"/>
        </a:accent3>
        <a:accent4>
          <a:srgbClr val="000000"/>
        </a:accent4>
        <a:accent5>
          <a:srgbClr val="BAE1F5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'Оптический'</Template>
  <TotalTime>239</TotalTime>
  <Words>338</Words>
  <Application>Microsoft Office PowerPoint</Application>
  <PresentationFormat>Экран (4:3)</PresentationFormat>
  <Paragraphs>67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СЕМИНАР ДЛЯ ПЕДАГОГОВ-ПСИХОЛОГОВ Психолого-педагогическое сопровождение ФГОС: Отслеживание личностных результатов образования в основной школе </vt:lpstr>
      <vt:lpstr> ЛИЧНОСТНЫЕ РЕЗУЛЬТАТЫ ОБРАЗОВАНИЯ  В ОСНОВНОЙ ШКОЛЕ        ПРОЕКТ КОНСТРУКТА</vt:lpstr>
      <vt:lpstr>ГРУППЫ ЛИЧНОСТНЫХ РЕЗУЛЬТАТОВ</vt:lpstr>
      <vt:lpstr>ЛИЧНОСТНЫЕ РЕЗУЛЬТАТЫ  В ОБЛАСТИ ПОЗНАНИЯ</vt:lpstr>
      <vt:lpstr>ЛИЧНОСТНЫЕ РЕЗУЛЬТАТЫ  В ОБЛАСТИ ВЗАИМОДЕЙСТВИЯ  С ДРУГИМИ ЛЮДЬМИ </vt:lpstr>
      <vt:lpstr>ЛИЧНОСТНЫЕ РЕЗУЛЬТАТЫ  В ОБЛАСТИ СОЦИАЛЬНОГО ПОВЕДЕНИЯ </vt:lpstr>
      <vt:lpstr>ЛИЧНОСТНЫЕ РЕЗУЛЬТАТЫ  В ОБЛАСТИ ЗДОРОВОГО ОБРАЗА ЖИЗНИ И БЕЗОПАСНОСТИ </vt:lpstr>
      <vt:lpstr>ЛИЧНОСТНЫЕ РЕЗУЛЬТАТЫ  В ДУХОВНО-НРАВСТВЕННОЙ СФЕРЕ</vt:lpstr>
      <vt:lpstr>ЛИЧНОСТНЫЕ РЕЗУЛЬТАТЫ  В СФЕРЕ САМООПРЕДЕЛЕНИЯ </vt:lpstr>
      <vt:lpstr>ИТОГИ ИССЛЕДОВАНИЯ ЛИЧНОСТНЫХ РЕЗУЛЬТАТОВ ОБРАЗОВАНИЯ  В ОСНОВНОЙ ШКОЛЕ  В ОБРАЗОВАТЕЛЬНЫХ ОРГАНИЗАЦИЯХ  Г. ЯРОСЛАВЛЯ   Исследование проведено в рамках деятельности муниципального ресурсного центра «Модель и алгоритм деятельности ОУ  в условиях введения ФГОС ООО»</vt:lpstr>
      <vt:lpstr>Результаты изучения тревожности  по методике Филлипса </vt:lpstr>
      <vt:lpstr>Результаты изучения мотивации</vt:lpstr>
      <vt:lpstr>Уровень сформированности компонентов  психологической системы учебной деятельности  ( по методике  Г.В. Репкиной и Е.В.Заики)</vt:lpstr>
      <vt:lpstr>Результаты по методике ШТУР</vt:lpstr>
      <vt:lpstr>Уровень развития способности устанавливать связи и закономерности и формировать понятия</vt:lpstr>
      <vt:lpstr>Уровень интеллектуального развития  по методике ГИТ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Кащеева О.Н.</cp:lastModifiedBy>
  <cp:revision>26</cp:revision>
  <dcterms:modified xsi:type="dcterms:W3CDTF">2016-10-28T13:39:40Z</dcterms:modified>
</cp:coreProperties>
</file>