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398" r:id="rId2"/>
    <p:sldId id="336" r:id="rId3"/>
    <p:sldId id="335" r:id="rId4"/>
    <p:sldId id="359" r:id="rId5"/>
    <p:sldId id="369" r:id="rId6"/>
    <p:sldId id="396" r:id="rId7"/>
    <p:sldId id="39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990099"/>
    <a:srgbClr val="DDAFEF"/>
    <a:srgbClr val="660066"/>
    <a:srgbClr val="D60093"/>
    <a:srgbClr val="FBA3F5"/>
    <a:srgbClr val="F864CE"/>
    <a:srgbClr val="F977F0"/>
    <a:srgbClr val="C92DC2"/>
    <a:srgbClr val="BC0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9394" autoAdjust="0"/>
  </p:normalViewPr>
  <p:slideViewPr>
    <p:cSldViewPr>
      <p:cViewPr>
        <p:scale>
          <a:sx n="100" d="100"/>
          <a:sy n="100" d="100"/>
        </p:scale>
        <p:origin x="-18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3E91E-54F0-4F58-B99E-CFD67B3629E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0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02560-96F2-40FE-9E61-75CD59A913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6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935D8-A2B5-4718-A7BF-1521402B124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0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07D4-A972-4313-BA22-36398396BF6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061BC-1673-4622-A8C5-D3FB08EC6C1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1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0E102-5B85-403C-92A8-7A44C89A506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8A9CE-678F-4140-BDE8-59E527F3704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6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0630B-1BD8-475D-A723-B75ECFED20A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FAFC-54D6-481B-885D-D2641F95155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8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9AF0C-2AD1-496B-8930-918CAB8CD3B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0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4069-9873-469A-B501-C86FF0740D9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2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76C044-6F26-4B28-B275-A74DC2C75FCC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07504" y="4941168"/>
            <a:ext cx="9036496" cy="1584028"/>
          </a:xfrm>
        </p:spPr>
        <p:txBody>
          <a:bodyPr/>
          <a:lstStyle/>
          <a:p>
            <a:pPr algn="r"/>
            <a:r>
              <a:rPr lang="ru-RU" sz="2400" b="1" spc="350" dirty="0" smtClean="0">
                <a:solidFill>
                  <a:srgbClr val="FFFF00"/>
                </a:solidFill>
                <a:cs typeface="Times New Roman" pitchFamily="18" charset="0"/>
              </a:rPr>
              <a:t>Категории  работников  предприятия.</a:t>
            </a:r>
            <a:br>
              <a:rPr lang="ru-RU" sz="2400" b="1" spc="350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sz="2400" b="1" spc="350" dirty="0" smtClean="0">
                <a:solidFill>
                  <a:srgbClr val="FFFF00"/>
                </a:solidFill>
                <a:cs typeface="Times New Roman" pitchFamily="18" charset="0"/>
              </a:rPr>
              <a:t>Профессиональные  группы</a:t>
            </a:r>
            <a:endParaRPr lang="es-ES" sz="2400" b="1" spc="350" dirty="0">
              <a:solidFill>
                <a:srgbClr val="FFFF00"/>
              </a:solidFill>
            </a:endParaRPr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2051050" y="5805488"/>
            <a:ext cx="48974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s-ES" sz="2000" b="1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47667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Тема 1.6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5870848" cy="738336"/>
          </a:xfrm>
        </p:spPr>
        <p:txBody>
          <a:bodyPr>
            <a:normAutofit/>
          </a:bodyPr>
          <a:lstStyle/>
          <a:p>
            <a:pPr algn="r"/>
            <a:r>
              <a:rPr lang="ru-RU" sz="3200" b="1" kern="1200" spc="300" dirty="0" smtClean="0">
                <a:solidFill>
                  <a:srgbClr val="FFFF00"/>
                </a:solidFill>
              </a:rPr>
              <a:t>Категории работников</a:t>
            </a:r>
            <a:endParaRPr lang="ru-RU" sz="3200" b="1" cap="none" spc="300" dirty="0" smtClean="0">
              <a:solidFill>
                <a:srgbClr val="80008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564904"/>
            <a:ext cx="2304256" cy="86409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Директор - работодатель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0077" y="2564904"/>
            <a:ext cx="1768227" cy="864096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Наемный работник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Выноска 3 2"/>
          <p:cNvSpPr/>
          <p:nvPr/>
        </p:nvSpPr>
        <p:spPr>
          <a:xfrm>
            <a:off x="1043608" y="1543407"/>
            <a:ext cx="2016224" cy="805473"/>
          </a:xfrm>
          <a:prstGeom prst="borderCallout3">
            <a:avLst>
              <a:gd name="adj1" fmla="val 17143"/>
              <a:gd name="adj2" fmla="val -2617"/>
              <a:gd name="adj3" fmla="val 18750"/>
              <a:gd name="adj4" fmla="val -16667"/>
              <a:gd name="adj5" fmla="val 100000"/>
              <a:gd name="adj6" fmla="val -16667"/>
              <a:gd name="adj7" fmla="val 151490"/>
              <a:gd name="adj8" fmla="val -686"/>
            </a:avLst>
          </a:prstGeom>
          <a:solidFill>
            <a:schemeClr val="accent5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1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Собственник средств производства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" name="Выноска 3 6"/>
          <p:cNvSpPr/>
          <p:nvPr/>
        </p:nvSpPr>
        <p:spPr>
          <a:xfrm>
            <a:off x="1043608" y="3626655"/>
            <a:ext cx="1512168" cy="648072"/>
          </a:xfrm>
          <a:prstGeom prst="borderCallout3">
            <a:avLst>
              <a:gd name="adj1" fmla="val 43852"/>
              <a:gd name="adj2" fmla="val -1302"/>
              <a:gd name="adj3" fmla="val 43852"/>
              <a:gd name="adj4" fmla="val -21589"/>
              <a:gd name="adj5" fmla="val -31415"/>
              <a:gd name="adj6" fmla="val -20887"/>
              <a:gd name="adj7" fmla="val -91133"/>
              <a:gd name="adj8" fmla="val -510"/>
            </a:avLst>
          </a:prstGeom>
          <a:solidFill>
            <a:schemeClr val="accent5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Наемный работник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8" name="Выноска 3 7"/>
          <p:cNvSpPr/>
          <p:nvPr/>
        </p:nvSpPr>
        <p:spPr>
          <a:xfrm flipH="1">
            <a:off x="6084168" y="1844824"/>
            <a:ext cx="1368152" cy="504056"/>
          </a:xfrm>
          <a:prstGeom prst="borderCallout3">
            <a:avLst>
              <a:gd name="adj1" fmla="val 44063"/>
              <a:gd name="adj2" fmla="val -2116"/>
              <a:gd name="adj3" fmla="val 46172"/>
              <a:gd name="adj4" fmla="val -18221"/>
              <a:gd name="adj5" fmla="val 116875"/>
              <a:gd name="adj6" fmla="val -17444"/>
              <a:gd name="adj7" fmla="val 209997"/>
              <a:gd name="adj8" fmla="val 7891"/>
            </a:avLst>
          </a:prstGeom>
          <a:solidFill>
            <a:schemeClr val="accent5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Акционер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Выноска 3 8"/>
          <p:cNvSpPr/>
          <p:nvPr/>
        </p:nvSpPr>
        <p:spPr>
          <a:xfrm flipH="1">
            <a:off x="5940152" y="3645024"/>
            <a:ext cx="1800200" cy="648072"/>
          </a:xfrm>
          <a:prstGeom prst="borderCallout3">
            <a:avLst>
              <a:gd name="adj1" fmla="val 53204"/>
              <a:gd name="adj2" fmla="val -64"/>
              <a:gd name="adj3" fmla="val 51563"/>
              <a:gd name="adj4" fmla="val -13714"/>
              <a:gd name="adj5" fmla="val -60783"/>
              <a:gd name="adj6" fmla="val -13124"/>
              <a:gd name="adj7" fmla="val -87194"/>
              <a:gd name="adj8" fmla="val 22159"/>
            </a:avLst>
          </a:prstGeom>
          <a:solidFill>
            <a:schemeClr val="accent5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Собственник рабочей силы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5499628"/>
            <a:ext cx="1512168" cy="648072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Специалист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5492481"/>
            <a:ext cx="1368152" cy="648072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Служащий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0132" y="5085184"/>
            <a:ext cx="1188132" cy="648072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Рабочий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491880" y="2744924"/>
            <a:ext cx="1944216" cy="396044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4968044" y="3429000"/>
            <a:ext cx="684076" cy="2063481"/>
          </a:xfrm>
          <a:prstGeom prst="straightConnector1">
            <a:avLst/>
          </a:prstGeom>
          <a:ln w="190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699792" y="3429000"/>
            <a:ext cx="2952329" cy="1260140"/>
          </a:xfrm>
          <a:prstGeom prst="straightConnector1">
            <a:avLst/>
          </a:prstGeom>
          <a:ln w="190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554338" y="3429000"/>
            <a:ext cx="2097784" cy="2063481"/>
          </a:xfrm>
          <a:prstGeom prst="straightConnector1">
            <a:avLst/>
          </a:prstGeom>
          <a:ln w="190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52120" y="3429000"/>
            <a:ext cx="216024" cy="1637890"/>
          </a:xfrm>
          <a:prstGeom prst="straightConnector1">
            <a:avLst/>
          </a:prstGeom>
          <a:ln w="1905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 txBox="1">
            <a:spLocks/>
          </p:cNvSpPr>
          <p:nvPr/>
        </p:nvSpPr>
        <p:spPr>
          <a:xfrm>
            <a:off x="3554338" y="2109390"/>
            <a:ext cx="1809750" cy="553445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400" i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Трудовые </a:t>
            </a:r>
          </a:p>
          <a:p>
            <a:pPr algn="ctr"/>
            <a:r>
              <a:rPr lang="ru-RU" sz="1400" i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отношения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39652" y="4720925"/>
            <a:ext cx="1620180" cy="648072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Руководитель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0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1"/>
          <p:cNvSpPr>
            <a:spLocks noChangeArrowheads="1"/>
          </p:cNvSpPr>
          <p:nvPr/>
        </p:nvSpPr>
        <p:spPr bwMode="auto">
          <a:xfrm>
            <a:off x="36612" y="949822"/>
            <a:ext cx="9107388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2600325" indent="-2244725"/>
            <a:r>
              <a:rPr lang="ru-RU" sz="2000" b="1" dirty="0">
                <a:solidFill>
                  <a:srgbClr val="FFFF00"/>
                </a:solidFill>
              </a:rPr>
              <a:t>Управленческие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marL="2600325" indent="-2244725"/>
            <a:r>
              <a:rPr lang="ru-RU" sz="2000" b="1" dirty="0" smtClean="0">
                <a:solidFill>
                  <a:srgbClr val="FFFF00"/>
                </a:solidFill>
              </a:rPr>
              <a:t>              функции  </a:t>
            </a:r>
            <a:r>
              <a:rPr lang="ru-RU" sz="1600" b="1" dirty="0" smtClean="0">
                <a:solidFill>
                  <a:schemeClr val="bg1"/>
                </a:solidFill>
              </a:rPr>
              <a:t>на предприятии </a:t>
            </a:r>
            <a:r>
              <a:rPr lang="ru-RU" sz="1600" b="1" dirty="0">
                <a:solidFill>
                  <a:schemeClr val="bg1"/>
                </a:solidFill>
              </a:rPr>
              <a:t>осуществляются тремя категориями </a:t>
            </a:r>
            <a:r>
              <a:rPr lang="ru-RU" sz="1600" b="1" dirty="0" smtClean="0">
                <a:solidFill>
                  <a:schemeClr val="bg1"/>
                </a:solidFill>
              </a:rPr>
              <a:t>                      служащих</a:t>
            </a:r>
            <a:r>
              <a:rPr lang="ru-RU" sz="1600" b="1" dirty="0">
                <a:solidFill>
                  <a:schemeClr val="bg1"/>
                </a:solidFill>
              </a:rPr>
              <a:t>:</a:t>
            </a:r>
          </a:p>
          <a:p>
            <a:pPr marL="2600325" indent="-2600325"/>
            <a:r>
              <a:rPr lang="ru-RU" sz="1600" b="1" dirty="0" smtClean="0">
                <a:solidFill>
                  <a:srgbClr val="800080"/>
                </a:solidFill>
              </a:rPr>
              <a:t>               </a:t>
            </a:r>
            <a:r>
              <a:rPr lang="ru-RU" b="1" dirty="0" smtClean="0">
                <a:solidFill>
                  <a:srgbClr val="FFFF00"/>
                </a:solidFill>
              </a:rPr>
              <a:t>руководители</a:t>
            </a:r>
            <a:r>
              <a:rPr lang="ru-RU" sz="1600" dirty="0" smtClean="0">
                <a:solidFill>
                  <a:schemeClr val="bg1"/>
                </a:solidFill>
              </a:rPr>
              <a:t>  </a:t>
            </a:r>
            <a:r>
              <a:rPr lang="ru-RU" sz="1400" b="1" dirty="0">
                <a:solidFill>
                  <a:schemeClr val="bg1"/>
                </a:solidFill>
              </a:rPr>
              <a:t>осуществляют  общее  и  функциональное  руководство,  принимают </a:t>
            </a:r>
            <a:r>
              <a:rPr lang="ru-RU" sz="1400" b="1" dirty="0" smtClean="0">
                <a:solidFill>
                  <a:schemeClr val="bg1"/>
                </a:solidFill>
              </a:rPr>
              <a:t>   управленческие  </a:t>
            </a:r>
            <a:r>
              <a:rPr lang="ru-RU" sz="1400" b="1" dirty="0">
                <a:solidFill>
                  <a:schemeClr val="bg1"/>
                </a:solidFill>
              </a:rPr>
              <a:t>решения  и  организуют  их  выполнение, координируют  деятельность структурных  подразделений  и  исполнителей</a:t>
            </a:r>
            <a:r>
              <a:rPr lang="ru-RU" sz="1600" b="1" dirty="0">
                <a:solidFill>
                  <a:schemeClr val="bg1"/>
                </a:solidFill>
              </a:rPr>
              <a:t>;</a:t>
            </a:r>
          </a:p>
          <a:p>
            <a:pPr marL="2600325" indent="-1697038"/>
            <a:r>
              <a:rPr lang="ru-RU" b="1" dirty="0">
                <a:solidFill>
                  <a:srgbClr val="FFFF00"/>
                </a:solidFill>
              </a:rPr>
              <a:t>специалисты</a:t>
            </a:r>
            <a:r>
              <a:rPr lang="ru-RU" sz="1600" dirty="0">
                <a:solidFill>
                  <a:schemeClr val="bg1"/>
                </a:solidFill>
              </a:rPr>
              <a:t>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/>
              <a:t>заняты  </a:t>
            </a:r>
            <a:r>
              <a:rPr lang="ru-RU" sz="1400" b="1" dirty="0"/>
              <a:t>решением  инженерно-технических,  конструкторских, </a:t>
            </a:r>
            <a:r>
              <a:rPr lang="ru-RU" sz="1400" b="1" dirty="0" smtClean="0"/>
              <a:t> экономических</a:t>
            </a:r>
            <a:r>
              <a:rPr lang="ru-RU" sz="1400" b="1" dirty="0"/>
              <a:t>,  информационных,  плановых,  снабженческих  и  других  задач;</a:t>
            </a:r>
          </a:p>
          <a:p>
            <a:pPr marL="2600325" indent="-1436688"/>
            <a:r>
              <a:rPr lang="ru-RU" b="1" dirty="0" smtClean="0">
                <a:solidFill>
                  <a:srgbClr val="800080"/>
                </a:solidFill>
              </a:rPr>
              <a:t>  </a:t>
            </a:r>
            <a:r>
              <a:rPr lang="ru-RU" b="1" dirty="0" smtClean="0">
                <a:solidFill>
                  <a:srgbClr val="FFFF00"/>
                </a:solidFill>
              </a:rPr>
              <a:t>служащие</a:t>
            </a:r>
            <a:r>
              <a:rPr lang="ru-RU" b="1" dirty="0" smtClean="0">
                <a:solidFill>
                  <a:srgbClr val="800080"/>
                </a:solidFill>
              </a:rPr>
              <a:t>  </a:t>
            </a:r>
            <a:r>
              <a:rPr lang="ru-RU" sz="1400" b="1" dirty="0" smtClean="0"/>
              <a:t>(</a:t>
            </a:r>
            <a:r>
              <a:rPr lang="ru-RU" sz="1400" b="1" dirty="0"/>
              <a:t>технические исполнители)  выполняют  учетные, копировально-множительные  работы,  ведут  первичную  обработку  и  передачу  информации, осуществляют  табельный  учет  и  т.д.</a:t>
            </a:r>
            <a:endParaRPr lang="ru-RU" sz="1600" b="1" dirty="0"/>
          </a:p>
        </p:txBody>
      </p:sp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700088" y="1785938"/>
            <a:ext cx="55149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699792" y="260648"/>
            <a:ext cx="594015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3200" b="1" spc="300" dirty="0" smtClean="0">
                <a:solidFill>
                  <a:srgbClr val="FFFF00"/>
                </a:solidFill>
                <a:latin typeface="Arial"/>
                <a:ea typeface="+mj-ea"/>
              </a:rPr>
              <a:t>Категории работников предприятия</a:t>
            </a:r>
            <a:endParaRPr lang="ru-RU" sz="3200" b="1" spc="3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7" name="Rectangle 21"/>
          <p:cNvSpPr>
            <a:spLocks noChangeArrowheads="1"/>
          </p:cNvSpPr>
          <p:nvPr/>
        </p:nvSpPr>
        <p:spPr bwMode="auto">
          <a:xfrm>
            <a:off x="325910" y="4165105"/>
            <a:ext cx="856657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436688" indent="-1436688"/>
            <a:r>
              <a:rPr lang="ru-RU" sz="2000" b="1" dirty="0" smtClean="0">
                <a:solidFill>
                  <a:srgbClr val="800080"/>
                </a:solidFill>
              </a:rPr>
              <a:t>   Рабочие</a:t>
            </a:r>
            <a:r>
              <a:rPr lang="ru-RU" sz="1600" b="1" dirty="0" smtClean="0">
                <a:solidFill>
                  <a:srgbClr val="F3FB8D"/>
                </a:solidFill>
              </a:rPr>
              <a:t>   </a:t>
            </a:r>
            <a:r>
              <a:rPr lang="ru-RU" sz="1600" b="1" dirty="0" smtClean="0"/>
              <a:t>подразделяются </a:t>
            </a:r>
            <a:r>
              <a:rPr lang="ru-RU" sz="1600" b="1" dirty="0"/>
              <a:t>на категории в зависимости от их роли в процессе производства продукции:</a:t>
            </a:r>
          </a:p>
          <a:p>
            <a:pPr marL="1436688"/>
            <a:r>
              <a:rPr lang="ru-RU" sz="1600" b="1" dirty="0">
                <a:solidFill>
                  <a:srgbClr val="CC00CC"/>
                </a:solidFill>
              </a:rPr>
              <a:t>рабочие основного производства </a:t>
            </a:r>
            <a:r>
              <a:rPr lang="ru-RU" sz="1400" b="1" dirty="0"/>
              <a:t>непосредственно  выпускают продукцию, осуществляют  управление  машинами,  механизмами, агрегатами,  ведут  наблюдение, управление  и  регулирование  автоматов  и автоматических  линий;</a:t>
            </a:r>
          </a:p>
          <a:p>
            <a:pPr marL="1436688"/>
            <a:r>
              <a:rPr lang="ru-RU" sz="1600" b="1" dirty="0">
                <a:solidFill>
                  <a:srgbClr val="CC00CC"/>
                </a:solidFill>
              </a:rPr>
              <a:t>рабочие вспомогательного производства</a:t>
            </a:r>
            <a:r>
              <a:rPr lang="ru-RU" sz="1600" dirty="0">
                <a:solidFill>
                  <a:srgbClr val="CC00CC"/>
                </a:solidFill>
              </a:rPr>
              <a:t> </a:t>
            </a:r>
            <a:r>
              <a:rPr lang="ru-RU" sz="1400" b="1" dirty="0"/>
              <a:t>обеспечивают предприятие  энергией, технологической  оснасткой, осуществляют  ремонт основных  фондов, ведут  погрузочно-разгрузочные работы, обслуживают складское  хозяйство.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10682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38336"/>
          </a:xfrm>
        </p:spPr>
        <p:txBody>
          <a:bodyPr>
            <a:normAutofit/>
          </a:bodyPr>
          <a:lstStyle/>
          <a:p>
            <a:r>
              <a:rPr lang="ru-RU" sz="3200" b="1" kern="1200" spc="300" dirty="0" smtClean="0">
                <a:solidFill>
                  <a:srgbClr val="FFFF00"/>
                </a:solidFill>
              </a:rPr>
              <a:t>Классификация занятий</a:t>
            </a:r>
            <a:endParaRPr lang="ru-RU" sz="3200" b="1" cap="none" spc="300" dirty="0" smtClean="0">
              <a:solidFill>
                <a:srgbClr val="80008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873324"/>
            <a:ext cx="83521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q"/>
              <a:defRPr/>
            </a:pPr>
            <a:endParaRPr lang="ru-RU" sz="1600" dirty="0">
              <a:solidFill>
                <a:schemeClr val="bg1"/>
              </a:solidFill>
            </a:endParaRP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>
                <a:solidFill>
                  <a:schemeClr val="bg1"/>
                </a:solidFill>
              </a:rPr>
              <a:t>Руководители (представители) органов власти всех уровней,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450850" lvl="1">
              <a:defRPr/>
            </a:pPr>
            <a:r>
              <a:rPr lang="ru-RU" b="1" dirty="0" smtClean="0">
                <a:solidFill>
                  <a:schemeClr val="bg1"/>
                </a:solidFill>
              </a:rPr>
              <a:t>включая </a:t>
            </a:r>
            <a:r>
              <a:rPr lang="ru-RU" b="1" dirty="0">
                <a:solidFill>
                  <a:schemeClr val="bg1"/>
                </a:solidFill>
              </a:rPr>
              <a:t>руководителей учреждений, организаций и </a:t>
            </a:r>
            <a:r>
              <a:rPr lang="ru-RU" b="1" dirty="0" smtClean="0">
                <a:solidFill>
                  <a:schemeClr val="bg1"/>
                </a:solidFill>
              </a:rPr>
              <a:t>предприятий</a:t>
            </a:r>
          </a:p>
          <a:p>
            <a:pPr lvl="1" indent="-374650">
              <a:defRPr/>
            </a:pPr>
            <a:endParaRPr lang="ru-RU" sz="1200" b="1" dirty="0">
              <a:solidFill>
                <a:schemeClr val="bg1"/>
              </a:solidFill>
            </a:endParaRP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bg1"/>
                </a:solidFill>
              </a:rPr>
              <a:t>Специалисты </a:t>
            </a:r>
            <a:r>
              <a:rPr lang="ru-RU" b="1" dirty="0">
                <a:solidFill>
                  <a:schemeClr val="bg1"/>
                </a:solidFill>
              </a:rPr>
              <a:t>высшего уровня квалификации</a:t>
            </a: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chemeClr val="bg1"/>
                </a:solidFill>
              </a:rPr>
              <a:t>Специалисты </a:t>
            </a:r>
            <a:r>
              <a:rPr lang="ru-RU" b="1" dirty="0">
                <a:solidFill>
                  <a:schemeClr val="bg1"/>
                </a:solidFill>
              </a:rPr>
              <a:t>среднего уровня квалификации</a:t>
            </a: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>
                <a:solidFill>
                  <a:schemeClr val="bg1"/>
                </a:solidFill>
              </a:rPr>
              <a:t>Служащие, занятые подготовкой информации, оформлением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534988" lvl="1" indent="-84138">
              <a:defRPr/>
            </a:pPr>
            <a:r>
              <a:rPr lang="ru-RU" b="1" dirty="0" smtClean="0">
                <a:solidFill>
                  <a:schemeClr val="bg1"/>
                </a:solidFill>
              </a:rPr>
              <a:t>документации</a:t>
            </a:r>
            <a:r>
              <a:rPr lang="ru-RU" b="1" dirty="0">
                <a:solidFill>
                  <a:schemeClr val="bg1"/>
                </a:solidFill>
              </a:rPr>
              <a:t>, учетом и </a:t>
            </a:r>
            <a:r>
              <a:rPr lang="ru-RU" b="1" dirty="0" smtClean="0">
                <a:solidFill>
                  <a:schemeClr val="bg1"/>
                </a:solidFill>
              </a:rPr>
              <a:t>обслуживанием</a:t>
            </a:r>
          </a:p>
          <a:p>
            <a:pPr lvl="1" indent="-374650">
              <a:defRPr/>
            </a:pPr>
            <a:endParaRPr lang="ru-RU" sz="1200" b="1" dirty="0"/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/>
              <a:t>Работники сферы обслуживания, жилищно-коммунального </a:t>
            </a:r>
            <a:endParaRPr lang="ru-RU" b="1" dirty="0" smtClean="0"/>
          </a:p>
          <a:p>
            <a:pPr marL="450850" lvl="1">
              <a:defRPr/>
            </a:pPr>
            <a:r>
              <a:rPr lang="ru-RU" b="1" dirty="0" smtClean="0"/>
              <a:t>хозяйства</a:t>
            </a:r>
            <a:r>
              <a:rPr lang="ru-RU" b="1" dirty="0"/>
              <a:t>, торговли и родственных видов деятельности</a:t>
            </a: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/>
              <a:t>Квалифицированные рабочие сельского, лесного, охотничьего </a:t>
            </a:r>
            <a:endParaRPr lang="ru-RU" b="1" dirty="0" smtClean="0"/>
          </a:p>
          <a:p>
            <a:pPr lvl="1" indent="-6350">
              <a:defRPr/>
            </a:pPr>
            <a:r>
              <a:rPr lang="ru-RU" b="1" dirty="0" smtClean="0"/>
              <a:t>хозяйств</a:t>
            </a:r>
            <a:r>
              <a:rPr lang="ru-RU" b="1" dirty="0"/>
              <a:t>, рыбоводства и рыболовства</a:t>
            </a: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/>
              <a:t>Квалифицированные рабочие крупных и мелких промышленных предприятий, художественных промыслов, строительства, транспорта, связи, геологии и разведки недр</a:t>
            </a: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 smtClean="0"/>
              <a:t>Операторы</a:t>
            </a:r>
            <a:r>
              <a:rPr lang="ru-RU" b="1" dirty="0"/>
              <a:t>, аппаратчики, машинисты установок и машин и </a:t>
            </a:r>
            <a:endParaRPr lang="ru-RU" b="1" dirty="0" smtClean="0"/>
          </a:p>
          <a:p>
            <a:pPr marL="82550" lvl="1" indent="368300">
              <a:defRPr/>
            </a:pPr>
            <a:r>
              <a:rPr lang="ru-RU" b="1" dirty="0" smtClean="0"/>
              <a:t>слесари-сборщики</a:t>
            </a:r>
          </a:p>
          <a:p>
            <a:pPr lvl="1" indent="-374650">
              <a:buFont typeface="Wingdings" pitchFamily="2" charset="2"/>
              <a:buChar char="q"/>
              <a:defRPr/>
            </a:pPr>
            <a:r>
              <a:rPr lang="ru-RU" b="1" dirty="0" smtClean="0"/>
              <a:t>Неквалифицированные </a:t>
            </a:r>
            <a:r>
              <a:rPr lang="ru-RU" b="1" dirty="0"/>
              <a:t>рабочие</a:t>
            </a:r>
          </a:p>
        </p:txBody>
      </p:sp>
    </p:spTree>
    <p:extLst>
      <p:ext uri="{BB962C8B-B14F-4D97-AF65-F5344CB8AC3E}">
        <p14:creationId xmlns:p14="http://schemas.microsoft.com/office/powerpoint/2010/main" val="18121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700088" y="1785938"/>
            <a:ext cx="55149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4912420" y="116632"/>
            <a:ext cx="3744416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3200" b="1" spc="300" dirty="0" smtClean="0">
                <a:solidFill>
                  <a:srgbClr val="FFFF00"/>
                </a:solidFill>
                <a:latin typeface="Arial"/>
                <a:ea typeface="+mj-ea"/>
              </a:rPr>
              <a:t>Руководители</a:t>
            </a:r>
            <a:endParaRPr lang="ru-RU" sz="3200" b="1" spc="3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611560" y="1412776"/>
            <a:ext cx="8208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971675" indent="-1971675"/>
            <a:r>
              <a:rPr lang="ru-RU" sz="2000" b="1" dirty="0">
                <a:solidFill>
                  <a:srgbClr val="FFFF00"/>
                </a:solidFill>
              </a:rPr>
              <a:t>Руководители</a:t>
            </a:r>
            <a:r>
              <a:rPr lang="ru-RU" b="1" dirty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разрабатывают </a:t>
            </a:r>
            <a:r>
              <a:rPr lang="ru-RU" b="1" dirty="0">
                <a:solidFill>
                  <a:srgbClr val="FFFF00"/>
                </a:solidFill>
              </a:rPr>
              <a:t>и принимают управленческие решения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>
                <a:solidFill>
                  <a:srgbClr val="FFFF00"/>
                </a:solidFill>
              </a:rPr>
              <a:t>регулируют и контролируют их выполнение в пределах должностных полномочий.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0263" y="2571949"/>
            <a:ext cx="835292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</a:rPr>
              <a:t>Основные 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1435100" indent="-143510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функции :    </a:t>
            </a:r>
          </a:p>
          <a:p>
            <a:pPr marL="1701800" indent="-26670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dirty="0" smtClean="0"/>
              <a:t> </a:t>
            </a:r>
            <a:r>
              <a:rPr lang="ru-RU" sz="1600" b="1" dirty="0" smtClean="0"/>
              <a:t>формируют  политику  федеральных, региональных  (местных), отраслевых  органов  управления,  общественных  объединений  и определяют  пути  ее  реализации;</a:t>
            </a:r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sz="1600" b="1" dirty="0" smtClean="0"/>
              <a:t>разрабатывают  нормативные  акты</a:t>
            </a:r>
            <a:r>
              <a:rPr lang="ru-RU" sz="1600" b="1" dirty="0"/>
              <a:t>, утверждают директивные </a:t>
            </a:r>
            <a:r>
              <a:rPr lang="ru-RU" sz="1600" b="1" dirty="0" smtClean="0"/>
              <a:t> документы</a:t>
            </a:r>
            <a:r>
              <a:rPr lang="ru-RU" sz="1600" b="1" dirty="0"/>
              <a:t>, отменяют </a:t>
            </a:r>
            <a:r>
              <a:rPr lang="ru-RU" sz="1600" b="1" dirty="0" smtClean="0"/>
              <a:t> решения</a:t>
            </a:r>
            <a:r>
              <a:rPr lang="ru-RU" sz="1600" b="1" dirty="0"/>
              <a:t>;</a:t>
            </a:r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sz="1600" b="1" dirty="0"/>
              <a:t>представляют </a:t>
            </a:r>
            <a:r>
              <a:rPr lang="ru-RU" sz="1600" b="1" dirty="0" smtClean="0"/>
              <a:t> государство </a:t>
            </a:r>
            <a:r>
              <a:rPr lang="ru-RU" sz="1600" b="1" dirty="0"/>
              <a:t>(правительство), осуществляющее </a:t>
            </a:r>
            <a:r>
              <a:rPr lang="ru-RU" sz="1600" b="1" dirty="0" smtClean="0"/>
              <a:t> исполнительную  власть</a:t>
            </a:r>
            <a:r>
              <a:rPr lang="ru-RU" sz="1600" b="1" dirty="0"/>
              <a:t>;</a:t>
            </a:r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sz="1600" b="1" dirty="0"/>
              <a:t>проводят </a:t>
            </a:r>
            <a:r>
              <a:rPr lang="ru-RU" sz="1600" b="1" dirty="0" smtClean="0"/>
              <a:t> консультационную  работу по сферам деятельности;</a:t>
            </a:r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sz="1600" b="1" dirty="0" smtClean="0"/>
              <a:t>направляют, регулируют и координируют деятельность </a:t>
            </a:r>
            <a:r>
              <a:rPr lang="ru-RU" sz="1600" b="1" dirty="0"/>
              <a:t>учреждений, организаций </a:t>
            </a:r>
            <a:r>
              <a:rPr lang="ru-RU" sz="1600" b="1" dirty="0" smtClean="0"/>
              <a:t> и  предприятий  или  их  структурных  </a:t>
            </a:r>
            <a:r>
              <a:rPr lang="ru-RU" sz="1600" b="1" dirty="0"/>
              <a:t>подразделений;</a:t>
            </a:r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sz="1600" b="1" dirty="0"/>
              <a:t>осуществляют </a:t>
            </a:r>
            <a:r>
              <a:rPr lang="ru-RU" sz="1600" b="1" dirty="0" smtClean="0"/>
              <a:t> руководство  </a:t>
            </a:r>
            <a:r>
              <a:rPr lang="ru-RU" sz="1600" b="1" dirty="0"/>
              <a:t>другими работниками.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029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700088" y="1785938"/>
            <a:ext cx="55149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5796136" y="188640"/>
            <a:ext cx="295232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3200" b="1" spc="300" dirty="0" smtClean="0">
                <a:solidFill>
                  <a:srgbClr val="FFFF00"/>
                </a:solidFill>
                <a:latin typeface="Arial"/>
                <a:ea typeface="+mj-ea"/>
              </a:rPr>
              <a:t>Служащие</a:t>
            </a:r>
            <a:endParaRPr lang="ru-RU" sz="3200" b="1" spc="3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700088" y="1277193"/>
            <a:ext cx="82644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520825" indent="-1520825"/>
            <a:r>
              <a:rPr lang="ru-RU" sz="2000" b="1" dirty="0" smtClean="0">
                <a:solidFill>
                  <a:srgbClr val="FFFF00"/>
                </a:solidFill>
              </a:rPr>
              <a:t>Служащие</a:t>
            </a:r>
            <a:r>
              <a:rPr lang="ru-RU" b="1" dirty="0" smtClean="0">
                <a:solidFill>
                  <a:srgbClr val="FFFF00"/>
                </a:solidFill>
              </a:rPr>
              <a:t>   осуществляют информационное обеспечение различных сфер деятельности, ведут учет товарно-материальных ценностей, денежных средств и транспортных перевозок.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697" y="314096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</a:rPr>
              <a:t>Основные 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1435100" indent="-143510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функции :    </a:t>
            </a:r>
          </a:p>
          <a:p>
            <a:pPr marL="1701800" indent="-26670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b="1" dirty="0" smtClean="0"/>
              <a:t>подготовка, оформление и ведение необходимой </a:t>
            </a:r>
            <a:r>
              <a:rPr lang="ru-RU" b="1" dirty="0" smtClean="0"/>
              <a:t>документации;</a:t>
            </a:r>
            <a:endParaRPr lang="ru-RU" b="1" dirty="0"/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b="1" dirty="0" smtClean="0"/>
              <a:t>обработка при помощи средств вычислительной техники финансовых, статистических и других цифровых данных;</a:t>
            </a:r>
            <a:endParaRPr lang="ru-RU" b="1" dirty="0"/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b="1" dirty="0" smtClean="0"/>
              <a:t>оперативный контроль за ходом производственных процессов;</a:t>
            </a:r>
            <a:endParaRPr lang="ru-RU" b="1" dirty="0"/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b="1" dirty="0" smtClean="0"/>
              <a:t>предоставление клиентам финансовой, коммерческой или другой необходимой информации;</a:t>
            </a:r>
            <a:endParaRPr lang="ru-RU" b="1" dirty="0"/>
          </a:p>
          <a:p>
            <a:pPr marL="1720850" indent="-285750">
              <a:buFont typeface="Wingdings" pitchFamily="2" charset="2"/>
              <a:buChar char="q"/>
              <a:defRPr/>
            </a:pPr>
            <a:r>
              <a:rPr lang="ru-RU" b="1" dirty="0" smtClean="0"/>
              <a:t>организация приема посетителей.</a:t>
            </a:r>
            <a:endParaRPr lang="ru-RU" b="1" dirty="0"/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51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439458" y="1628800"/>
            <a:ext cx="55149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5944690" y="188640"/>
            <a:ext cx="276391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3200" b="1" spc="300" dirty="0" smtClean="0">
                <a:solidFill>
                  <a:srgbClr val="FFFF00"/>
                </a:solidFill>
                <a:latin typeface="Arial"/>
                <a:ea typeface="+mj-ea"/>
              </a:rPr>
              <a:t>Служащие</a:t>
            </a:r>
            <a:endParaRPr lang="ru-RU" sz="3200" b="1" spc="3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4970" y="1513263"/>
            <a:ext cx="2232248" cy="27085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</a:rPr>
              <a:t>Служащие, занятые подготовкой информации, оформлением документации, учетом и обслуживанием</a:t>
            </a:r>
            <a:endParaRPr lang="ru-RU" b="1" dirty="0">
              <a:solidFill>
                <a:srgbClr val="FFFF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805829" y="1018491"/>
            <a:ext cx="5760640" cy="3744415"/>
            <a:chOff x="2843808" y="1268760"/>
            <a:chExt cx="5760640" cy="3744415"/>
          </a:xfrm>
        </p:grpSpPr>
        <p:sp>
          <p:nvSpPr>
            <p:cNvPr id="2" name="Левая фигурная скобка 1"/>
            <p:cNvSpPr/>
            <p:nvPr/>
          </p:nvSpPr>
          <p:spPr>
            <a:xfrm>
              <a:off x="2843808" y="1628800"/>
              <a:ext cx="936104" cy="3384375"/>
            </a:xfrm>
            <a:prstGeom prst="lef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Левая фигурная скобка 11"/>
            <p:cNvSpPr/>
            <p:nvPr/>
          </p:nvSpPr>
          <p:spPr>
            <a:xfrm flipH="1">
              <a:off x="7740352" y="1636244"/>
              <a:ext cx="864096" cy="3376931"/>
            </a:xfrm>
            <a:prstGeom prst="lef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905677" y="1763532"/>
              <a:ext cx="2194715" cy="9361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Оператор электронно-вычислительных машин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306486" y="2420888"/>
              <a:ext cx="1985594" cy="939623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Оператор телефакса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935381" y="3717032"/>
              <a:ext cx="1900000" cy="903903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Машинистка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351813" y="4149080"/>
              <a:ext cx="1940267" cy="817241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Оператор диспетчерской службы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376149" y="2775164"/>
              <a:ext cx="1730448" cy="7978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Кладовщик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801747" y="1268760"/>
              <a:ext cx="1574402" cy="983956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Агент по снабжению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818654" y="2348880"/>
              <a:ext cx="1553546" cy="776007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Секретарь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3380802" y="3324709"/>
              <a:ext cx="1940267" cy="817241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Агент </a:t>
              </a:r>
            </a:p>
            <a:p>
              <a:pPr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страховой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6166330" y="4151798"/>
              <a:ext cx="1940267" cy="817241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Кассир торгового зала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6376149" y="3356992"/>
              <a:ext cx="1940267" cy="817241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Библиотекарь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4716016" y="2996952"/>
              <a:ext cx="1940267" cy="817241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Паспортист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3329445" y="1628800"/>
              <a:ext cx="1940267" cy="87955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600" b="1" dirty="0" smtClean="0">
                  <a:solidFill>
                    <a:schemeClr val="bg1"/>
                  </a:solidFill>
                </a:rPr>
                <a:t>Кассир билетный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Выноска со стрелкой вверх 3"/>
          <p:cNvSpPr/>
          <p:nvPr/>
        </p:nvSpPr>
        <p:spPr>
          <a:xfrm>
            <a:off x="3779911" y="5085184"/>
            <a:ext cx="2016225" cy="936104"/>
          </a:xfrm>
          <a:prstGeom prst="upArrowCallou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Обучение на рабочем месте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Выноска со стрелкой вверх 20"/>
          <p:cNvSpPr/>
          <p:nvPr/>
        </p:nvSpPr>
        <p:spPr>
          <a:xfrm>
            <a:off x="6300192" y="5085184"/>
            <a:ext cx="1080120" cy="936104"/>
          </a:xfrm>
          <a:prstGeom prst="upArrowCallou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СПО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15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5143</TotalTime>
  <Words>464</Words>
  <Application>Microsoft Office PowerPoint</Application>
  <PresentationFormat>Экран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Diseño predeterminado</vt:lpstr>
      <vt:lpstr>Категории  работников  предприятия. Профессиональные  группы</vt:lpstr>
      <vt:lpstr>Категории работников</vt:lpstr>
      <vt:lpstr>Презентация PowerPoint</vt:lpstr>
      <vt:lpstr>Классификация занятий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видов  экономической деятельности</dc:title>
  <dc:creator>Wizard</dc:creator>
  <cp:lastModifiedBy>RESURS</cp:lastModifiedBy>
  <cp:revision>395</cp:revision>
  <dcterms:created xsi:type="dcterms:W3CDTF">2007-10-16T08:28:42Z</dcterms:created>
  <dcterms:modified xsi:type="dcterms:W3CDTF">2015-08-05T06:51:41Z</dcterms:modified>
</cp:coreProperties>
</file>