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339" r:id="rId2"/>
    <p:sldId id="340" r:id="rId3"/>
    <p:sldId id="341" r:id="rId4"/>
    <p:sldId id="319" r:id="rId5"/>
    <p:sldId id="325" r:id="rId6"/>
    <p:sldId id="324" r:id="rId7"/>
    <p:sldId id="338" r:id="rId8"/>
    <p:sldId id="34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3B3629"/>
    <a:srgbClr val="F484F7"/>
    <a:srgbClr val="D60093"/>
    <a:srgbClr val="FF0066"/>
    <a:srgbClr val="FF66FF"/>
    <a:srgbClr val="FF7C80"/>
    <a:srgbClr val="FF3399"/>
    <a:srgbClr val="FF9933"/>
    <a:srgbClr val="B6F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2" autoAdjust="0"/>
    <p:restoredTop sz="94421" autoAdjust="0"/>
  </p:normalViewPr>
  <p:slideViewPr>
    <p:cSldViewPr>
      <p:cViewPr>
        <p:scale>
          <a:sx n="100" d="100"/>
          <a:sy n="100" d="100"/>
        </p:scale>
        <p:origin x="-216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6F4F39-F914-42C4-A3BD-D08AD12AC70D}" type="doc">
      <dgm:prSet loTypeId="urn:microsoft.com/office/officeart/2005/8/layout/radial6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5626BE-0CA2-45C9-8FE8-54BBCABCABF2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/>
            <a:t>Ярославская область</a:t>
          </a:r>
          <a:endParaRPr lang="ru-RU" sz="2000" b="1" dirty="0"/>
        </a:p>
      </dgm:t>
    </dgm:pt>
    <dgm:pt modelId="{2FD56AEE-BE70-49B0-BF2A-C374E073DB88}" type="parTrans" cxnId="{321EFBC9-4699-49A6-8DBB-87935F1F3CD6}">
      <dgm:prSet/>
      <dgm:spPr/>
      <dgm:t>
        <a:bodyPr/>
        <a:lstStyle/>
        <a:p>
          <a:endParaRPr lang="ru-RU"/>
        </a:p>
      </dgm:t>
    </dgm:pt>
    <dgm:pt modelId="{BF0C076A-12DD-4C4F-85AE-648972D5A416}" type="sibTrans" cxnId="{321EFBC9-4699-49A6-8DBB-87935F1F3CD6}">
      <dgm:prSet/>
      <dgm:spPr/>
      <dgm:t>
        <a:bodyPr/>
        <a:lstStyle/>
        <a:p>
          <a:endParaRPr lang="ru-RU"/>
        </a:p>
      </dgm:t>
    </dgm:pt>
    <dgm:pt modelId="{FEC3D659-32C1-4A31-8FB4-5F38097F8672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b="1" dirty="0" smtClean="0"/>
            <a:t>Северная железная дорога</a:t>
          </a:r>
          <a:endParaRPr lang="ru-RU" sz="1400" b="1" dirty="0"/>
        </a:p>
      </dgm:t>
    </dgm:pt>
    <dgm:pt modelId="{809C27BA-0770-4126-B6E3-E5A2AF39E7D5}" type="parTrans" cxnId="{16AD0C74-3EA9-4A83-96D0-B5E97DB8B750}">
      <dgm:prSet/>
      <dgm:spPr/>
      <dgm:t>
        <a:bodyPr/>
        <a:lstStyle/>
        <a:p>
          <a:endParaRPr lang="ru-RU"/>
        </a:p>
      </dgm:t>
    </dgm:pt>
    <dgm:pt modelId="{BF20F76F-128B-4A39-A80E-DE38FC7DE3FF}" type="sibTrans" cxnId="{16AD0C74-3EA9-4A83-96D0-B5E97DB8B750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ru-RU"/>
        </a:p>
      </dgm:t>
    </dgm:pt>
    <dgm:pt modelId="{917AEA87-DFCC-4776-9484-0A6AA772C509}">
      <dgm:prSet phldrT="[Текст]" custT="1"/>
      <dgm:spPr>
        <a:solidFill>
          <a:schemeClr val="accent1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b="1" dirty="0" smtClean="0"/>
            <a:t>Аэропорт «Туношна»</a:t>
          </a:r>
          <a:endParaRPr lang="ru-RU" sz="1400" b="1" dirty="0"/>
        </a:p>
      </dgm:t>
    </dgm:pt>
    <dgm:pt modelId="{06EB4C9E-75D3-4FF8-AD80-E9C0DDDBAF3F}" type="parTrans" cxnId="{9DC801A0-747B-4B45-B455-4E8136DC6C2D}">
      <dgm:prSet/>
      <dgm:spPr/>
      <dgm:t>
        <a:bodyPr/>
        <a:lstStyle/>
        <a:p>
          <a:endParaRPr lang="ru-RU"/>
        </a:p>
      </dgm:t>
    </dgm:pt>
    <dgm:pt modelId="{EE4571DC-BC6A-4090-BC2C-B05824F9645A}" type="sibTrans" cxnId="{9DC801A0-747B-4B45-B455-4E8136DC6C2D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ru-RU"/>
        </a:p>
      </dgm:t>
    </dgm:pt>
    <dgm:pt modelId="{29E3C361-DADE-4689-90FB-3A4107C9CB0D}">
      <dgm:prSet phldrT="[Текст]" custT="1"/>
      <dgm:spPr>
        <a:solidFill>
          <a:schemeClr val="accent3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b="1" dirty="0" smtClean="0"/>
            <a:t>Федеральная дорога Москва-Холмогоры</a:t>
          </a:r>
          <a:endParaRPr lang="ru-RU" sz="1400" b="1" dirty="0"/>
        </a:p>
      </dgm:t>
    </dgm:pt>
    <dgm:pt modelId="{4F9C4242-ADDB-4799-A826-32211F6AD970}" type="parTrans" cxnId="{17700BEF-1927-45B2-84B7-EE39DC6E15D7}">
      <dgm:prSet/>
      <dgm:spPr/>
      <dgm:t>
        <a:bodyPr/>
        <a:lstStyle/>
        <a:p>
          <a:endParaRPr lang="ru-RU"/>
        </a:p>
      </dgm:t>
    </dgm:pt>
    <dgm:pt modelId="{08C23C68-9B9F-4099-9227-8094ADB9D883}" type="sibTrans" cxnId="{17700BEF-1927-45B2-84B7-EE39DC6E15D7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ru-RU"/>
        </a:p>
      </dgm:t>
    </dgm:pt>
    <dgm:pt modelId="{A623CFE6-2E5A-4188-9E88-D1A70937CC35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Река Волга  и каналы</a:t>
          </a:r>
          <a:endParaRPr lang="ru-RU" sz="1400" b="1" dirty="0">
            <a:solidFill>
              <a:schemeClr val="bg1"/>
            </a:solidFill>
          </a:endParaRPr>
        </a:p>
      </dgm:t>
    </dgm:pt>
    <dgm:pt modelId="{1AE57D9D-D47A-4925-9A1A-FEF9FCB2605C}" type="parTrans" cxnId="{3854D577-9BC4-4077-8C91-12E569C5639F}">
      <dgm:prSet/>
      <dgm:spPr/>
      <dgm:t>
        <a:bodyPr/>
        <a:lstStyle/>
        <a:p>
          <a:endParaRPr lang="ru-RU"/>
        </a:p>
      </dgm:t>
    </dgm:pt>
    <dgm:pt modelId="{3DAFF048-5907-4595-8FA2-8A12089CE462}" type="sibTrans" cxnId="{3854D577-9BC4-4077-8C91-12E569C5639F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ru-RU"/>
        </a:p>
      </dgm:t>
    </dgm:pt>
    <dgm:pt modelId="{5C1CF668-BE42-4ECB-875E-B4879C90EFE3}">
      <dgm:prSet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b="1" dirty="0" smtClean="0"/>
            <a:t>Магистральные  газо-  и </a:t>
          </a:r>
          <a:endParaRPr lang="ru-RU" sz="1400" b="1" dirty="0" smtClean="0"/>
        </a:p>
        <a:p>
          <a:r>
            <a:rPr lang="ru-RU" sz="1400" b="1" dirty="0" smtClean="0"/>
            <a:t>нефтепроводы</a:t>
          </a:r>
          <a:endParaRPr lang="ru-RU" sz="1400" b="1" dirty="0"/>
        </a:p>
      </dgm:t>
    </dgm:pt>
    <dgm:pt modelId="{DE3549D2-C68C-4651-B93D-9B6552B42E19}" type="parTrans" cxnId="{1A0C7390-C1A5-473B-80FE-71DD02BD7CE7}">
      <dgm:prSet/>
      <dgm:spPr/>
      <dgm:t>
        <a:bodyPr/>
        <a:lstStyle/>
        <a:p>
          <a:endParaRPr lang="ru-RU"/>
        </a:p>
      </dgm:t>
    </dgm:pt>
    <dgm:pt modelId="{727156CE-B804-4E3E-923F-4AECEED4EE81}" type="sibTrans" cxnId="{1A0C7390-C1A5-473B-80FE-71DD02BD7CE7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ru-RU"/>
        </a:p>
      </dgm:t>
    </dgm:pt>
    <dgm:pt modelId="{FCA66263-E722-4A4E-A59E-266023B030F7}" type="pres">
      <dgm:prSet presAssocID="{E66F4F39-F914-42C4-A3BD-D08AD12AC70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52C067-6654-4CEB-A3C5-F153BA703873}" type="pres">
      <dgm:prSet presAssocID="{7A5626BE-0CA2-45C9-8FE8-54BBCABCABF2}" presName="centerShape" presStyleLbl="node0" presStyleIdx="0" presStyleCnt="1" custScaleX="154710" custScaleY="82681"/>
      <dgm:spPr/>
      <dgm:t>
        <a:bodyPr/>
        <a:lstStyle/>
        <a:p>
          <a:endParaRPr lang="ru-RU"/>
        </a:p>
      </dgm:t>
    </dgm:pt>
    <dgm:pt modelId="{876A09AA-B3AF-4F02-96B8-6DF67FC3165B}" type="pres">
      <dgm:prSet presAssocID="{FEC3D659-32C1-4A31-8FB4-5F38097F8672}" presName="node" presStyleLbl="node1" presStyleIdx="0" presStyleCnt="5" custScaleX="111795" custRadScaleRad="106630" custRadScaleInc="-1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B1032-DEAC-4999-8C0B-4705BD801080}" type="pres">
      <dgm:prSet presAssocID="{FEC3D659-32C1-4A31-8FB4-5F38097F8672}" presName="dummy" presStyleCnt="0"/>
      <dgm:spPr/>
    </dgm:pt>
    <dgm:pt modelId="{88784026-E757-4BD2-8011-EB0BB94187DF}" type="pres">
      <dgm:prSet presAssocID="{BF20F76F-128B-4A39-A80E-DE38FC7DE3FF}" presName="sibTrans" presStyleLbl="sibTrans2D1" presStyleIdx="0" presStyleCnt="5" custScaleY="103394"/>
      <dgm:spPr/>
      <dgm:t>
        <a:bodyPr/>
        <a:lstStyle/>
        <a:p>
          <a:endParaRPr lang="ru-RU"/>
        </a:p>
      </dgm:t>
    </dgm:pt>
    <dgm:pt modelId="{9980EE4F-AA15-4866-B64C-71E501A33C36}" type="pres">
      <dgm:prSet presAssocID="{5C1CF668-BE42-4ECB-875E-B4879C90EFE3}" presName="node" presStyleLbl="node1" presStyleIdx="1" presStyleCnt="5" custScaleX="184056" custScaleY="109908" custRadScaleRad="125100" custRadScaleInc="-25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13032-8C2A-497F-A174-0E2154E677E1}" type="pres">
      <dgm:prSet presAssocID="{5C1CF668-BE42-4ECB-875E-B4879C90EFE3}" presName="dummy" presStyleCnt="0"/>
      <dgm:spPr/>
    </dgm:pt>
    <dgm:pt modelId="{D130AC19-2FC5-46CD-A56C-339990CBC2DC}" type="pres">
      <dgm:prSet presAssocID="{727156CE-B804-4E3E-923F-4AECEED4EE81}" presName="sibTrans" presStyleLbl="sibTrans2D1" presStyleIdx="1" presStyleCnt="5"/>
      <dgm:spPr/>
      <dgm:t>
        <a:bodyPr/>
        <a:lstStyle/>
        <a:p>
          <a:endParaRPr lang="ru-RU"/>
        </a:p>
      </dgm:t>
    </dgm:pt>
    <dgm:pt modelId="{3C2498D0-C1F9-4B36-866F-90490FCF0241}" type="pres">
      <dgm:prSet presAssocID="{917AEA87-DFCC-4776-9484-0A6AA772C509}" presName="node" presStyleLbl="node1" presStyleIdx="2" presStyleCnt="5" custScaleX="134368" custRadScaleRad="112503" custRadScaleInc="-17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048151-C41F-4E42-8281-CB1F12173113}" type="pres">
      <dgm:prSet presAssocID="{917AEA87-DFCC-4776-9484-0A6AA772C509}" presName="dummy" presStyleCnt="0"/>
      <dgm:spPr/>
    </dgm:pt>
    <dgm:pt modelId="{00C465BA-B3CA-4849-A6CA-928DDB467F89}" type="pres">
      <dgm:prSet presAssocID="{EE4571DC-BC6A-4090-BC2C-B05824F9645A}" presName="sibTrans" presStyleLbl="sibTrans2D1" presStyleIdx="2" presStyleCnt="5"/>
      <dgm:spPr/>
      <dgm:t>
        <a:bodyPr/>
        <a:lstStyle/>
        <a:p>
          <a:endParaRPr lang="ru-RU"/>
        </a:p>
      </dgm:t>
    </dgm:pt>
    <dgm:pt modelId="{F5BD8589-24A4-4B78-9878-7BB93141C950}" type="pres">
      <dgm:prSet presAssocID="{29E3C361-DADE-4689-90FB-3A4107C9CB0D}" presName="node" presStyleLbl="node1" presStyleIdx="3" presStyleCnt="5" custScaleX="146387" custScaleY="112604" custRadScaleRad="103986" custRadScaleInc="5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BA2A98-8C84-4AA4-91AA-D3CD0AE7BEAB}" type="pres">
      <dgm:prSet presAssocID="{29E3C361-DADE-4689-90FB-3A4107C9CB0D}" presName="dummy" presStyleCnt="0"/>
      <dgm:spPr/>
    </dgm:pt>
    <dgm:pt modelId="{A917DCA1-0F87-4A0F-B2F4-FD0EF6426317}" type="pres">
      <dgm:prSet presAssocID="{08C23C68-9B9F-4099-9227-8094ADB9D883}" presName="sibTrans" presStyleLbl="sibTrans2D1" presStyleIdx="3" presStyleCnt="5"/>
      <dgm:spPr/>
      <dgm:t>
        <a:bodyPr/>
        <a:lstStyle/>
        <a:p>
          <a:endParaRPr lang="ru-RU"/>
        </a:p>
      </dgm:t>
    </dgm:pt>
    <dgm:pt modelId="{4AAA8025-AC44-40DE-9E0D-D4BABB945949}" type="pres">
      <dgm:prSet presAssocID="{A623CFE6-2E5A-4188-9E88-D1A70937CC35}" presName="node" presStyleLbl="node1" presStyleIdx="4" presStyleCnt="5" custRadScaleRad="115857" custRadScaleInc="13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877D1-0494-42D5-A207-35F2E0E90821}" type="pres">
      <dgm:prSet presAssocID="{A623CFE6-2E5A-4188-9E88-D1A70937CC35}" presName="dummy" presStyleCnt="0"/>
      <dgm:spPr/>
    </dgm:pt>
    <dgm:pt modelId="{C4EBB74A-513C-48E6-9F97-0D648BA5BFA8}" type="pres">
      <dgm:prSet presAssocID="{3DAFF048-5907-4595-8FA2-8A12089CE462}" presName="sibTrans" presStyleLbl="sibTrans2D1" presStyleIdx="4" presStyleCnt="5" custScaleY="105755"/>
      <dgm:spPr/>
      <dgm:t>
        <a:bodyPr/>
        <a:lstStyle/>
        <a:p>
          <a:endParaRPr lang="ru-RU"/>
        </a:p>
      </dgm:t>
    </dgm:pt>
  </dgm:ptLst>
  <dgm:cxnLst>
    <dgm:cxn modelId="{9DC801A0-747B-4B45-B455-4E8136DC6C2D}" srcId="{7A5626BE-0CA2-45C9-8FE8-54BBCABCABF2}" destId="{917AEA87-DFCC-4776-9484-0A6AA772C509}" srcOrd="2" destOrd="0" parTransId="{06EB4C9E-75D3-4FF8-AD80-E9C0DDDBAF3F}" sibTransId="{EE4571DC-BC6A-4090-BC2C-B05824F9645A}"/>
    <dgm:cxn modelId="{16AD0C74-3EA9-4A83-96D0-B5E97DB8B750}" srcId="{7A5626BE-0CA2-45C9-8FE8-54BBCABCABF2}" destId="{FEC3D659-32C1-4A31-8FB4-5F38097F8672}" srcOrd="0" destOrd="0" parTransId="{809C27BA-0770-4126-B6E3-E5A2AF39E7D5}" sibTransId="{BF20F76F-128B-4A39-A80E-DE38FC7DE3FF}"/>
    <dgm:cxn modelId="{17700BEF-1927-45B2-84B7-EE39DC6E15D7}" srcId="{7A5626BE-0CA2-45C9-8FE8-54BBCABCABF2}" destId="{29E3C361-DADE-4689-90FB-3A4107C9CB0D}" srcOrd="3" destOrd="0" parTransId="{4F9C4242-ADDB-4799-A826-32211F6AD970}" sibTransId="{08C23C68-9B9F-4099-9227-8094ADB9D883}"/>
    <dgm:cxn modelId="{3854D577-9BC4-4077-8C91-12E569C5639F}" srcId="{7A5626BE-0CA2-45C9-8FE8-54BBCABCABF2}" destId="{A623CFE6-2E5A-4188-9E88-D1A70937CC35}" srcOrd="4" destOrd="0" parTransId="{1AE57D9D-D47A-4925-9A1A-FEF9FCB2605C}" sibTransId="{3DAFF048-5907-4595-8FA2-8A12089CE462}"/>
    <dgm:cxn modelId="{46CAFCB6-F4CA-4AF1-B6E5-A5EFD141707A}" type="presOf" srcId="{A623CFE6-2E5A-4188-9E88-D1A70937CC35}" destId="{4AAA8025-AC44-40DE-9E0D-D4BABB945949}" srcOrd="0" destOrd="0" presId="urn:microsoft.com/office/officeart/2005/8/layout/radial6"/>
    <dgm:cxn modelId="{1A0C7390-C1A5-473B-80FE-71DD02BD7CE7}" srcId="{7A5626BE-0CA2-45C9-8FE8-54BBCABCABF2}" destId="{5C1CF668-BE42-4ECB-875E-B4879C90EFE3}" srcOrd="1" destOrd="0" parTransId="{DE3549D2-C68C-4651-B93D-9B6552B42E19}" sibTransId="{727156CE-B804-4E3E-923F-4AECEED4EE81}"/>
    <dgm:cxn modelId="{F984C849-8E68-4BD3-9669-46864F0BEB7A}" type="presOf" srcId="{917AEA87-DFCC-4776-9484-0A6AA772C509}" destId="{3C2498D0-C1F9-4B36-866F-90490FCF0241}" srcOrd="0" destOrd="0" presId="urn:microsoft.com/office/officeart/2005/8/layout/radial6"/>
    <dgm:cxn modelId="{7075E27A-5363-4506-9100-31579E2E1AC0}" type="presOf" srcId="{BF20F76F-128B-4A39-A80E-DE38FC7DE3FF}" destId="{88784026-E757-4BD2-8011-EB0BB94187DF}" srcOrd="0" destOrd="0" presId="urn:microsoft.com/office/officeart/2005/8/layout/radial6"/>
    <dgm:cxn modelId="{2A4030EF-6CD4-49E2-A38B-BCF02F7F1428}" type="presOf" srcId="{5C1CF668-BE42-4ECB-875E-B4879C90EFE3}" destId="{9980EE4F-AA15-4866-B64C-71E501A33C36}" srcOrd="0" destOrd="0" presId="urn:microsoft.com/office/officeart/2005/8/layout/radial6"/>
    <dgm:cxn modelId="{CC3A185C-740D-41A1-A134-6CB67B643B15}" type="presOf" srcId="{EE4571DC-BC6A-4090-BC2C-B05824F9645A}" destId="{00C465BA-B3CA-4849-A6CA-928DDB467F89}" srcOrd="0" destOrd="0" presId="urn:microsoft.com/office/officeart/2005/8/layout/radial6"/>
    <dgm:cxn modelId="{321EFBC9-4699-49A6-8DBB-87935F1F3CD6}" srcId="{E66F4F39-F914-42C4-A3BD-D08AD12AC70D}" destId="{7A5626BE-0CA2-45C9-8FE8-54BBCABCABF2}" srcOrd="0" destOrd="0" parTransId="{2FD56AEE-BE70-49B0-BF2A-C374E073DB88}" sibTransId="{BF0C076A-12DD-4C4F-85AE-648972D5A416}"/>
    <dgm:cxn modelId="{5ABC1DDD-B16F-4E63-8F07-18751018C582}" type="presOf" srcId="{FEC3D659-32C1-4A31-8FB4-5F38097F8672}" destId="{876A09AA-B3AF-4F02-96B8-6DF67FC3165B}" srcOrd="0" destOrd="0" presId="urn:microsoft.com/office/officeart/2005/8/layout/radial6"/>
    <dgm:cxn modelId="{D590E43C-F62D-480F-AA9B-E8B58B122834}" type="presOf" srcId="{7A5626BE-0CA2-45C9-8FE8-54BBCABCABF2}" destId="{3852C067-6654-4CEB-A3C5-F153BA703873}" srcOrd="0" destOrd="0" presId="urn:microsoft.com/office/officeart/2005/8/layout/radial6"/>
    <dgm:cxn modelId="{8FD57EE7-8802-4B0F-9EF0-396BA5493372}" type="presOf" srcId="{3DAFF048-5907-4595-8FA2-8A12089CE462}" destId="{C4EBB74A-513C-48E6-9F97-0D648BA5BFA8}" srcOrd="0" destOrd="0" presId="urn:microsoft.com/office/officeart/2005/8/layout/radial6"/>
    <dgm:cxn modelId="{E2FC0C81-D454-4C52-870F-900D2D2842B1}" type="presOf" srcId="{E66F4F39-F914-42C4-A3BD-D08AD12AC70D}" destId="{FCA66263-E722-4A4E-A59E-266023B030F7}" srcOrd="0" destOrd="0" presId="urn:microsoft.com/office/officeart/2005/8/layout/radial6"/>
    <dgm:cxn modelId="{7DB6A11D-9461-4342-A2FA-A085BB93FED6}" type="presOf" srcId="{29E3C361-DADE-4689-90FB-3A4107C9CB0D}" destId="{F5BD8589-24A4-4B78-9878-7BB93141C950}" srcOrd="0" destOrd="0" presId="urn:microsoft.com/office/officeart/2005/8/layout/radial6"/>
    <dgm:cxn modelId="{73E9AB42-3543-481F-8F62-E525E07119B4}" type="presOf" srcId="{08C23C68-9B9F-4099-9227-8094ADB9D883}" destId="{A917DCA1-0F87-4A0F-B2F4-FD0EF6426317}" srcOrd="0" destOrd="0" presId="urn:microsoft.com/office/officeart/2005/8/layout/radial6"/>
    <dgm:cxn modelId="{CCC621D5-62BE-40EC-A1BF-F9C18B113500}" type="presOf" srcId="{727156CE-B804-4E3E-923F-4AECEED4EE81}" destId="{D130AC19-2FC5-46CD-A56C-339990CBC2DC}" srcOrd="0" destOrd="0" presId="urn:microsoft.com/office/officeart/2005/8/layout/radial6"/>
    <dgm:cxn modelId="{A9230297-281C-4CF2-A90D-BFFD675329C2}" type="presParOf" srcId="{FCA66263-E722-4A4E-A59E-266023B030F7}" destId="{3852C067-6654-4CEB-A3C5-F153BA703873}" srcOrd="0" destOrd="0" presId="urn:microsoft.com/office/officeart/2005/8/layout/radial6"/>
    <dgm:cxn modelId="{16C24B32-3910-4952-B2E4-69F7019290D3}" type="presParOf" srcId="{FCA66263-E722-4A4E-A59E-266023B030F7}" destId="{876A09AA-B3AF-4F02-96B8-6DF67FC3165B}" srcOrd="1" destOrd="0" presId="urn:microsoft.com/office/officeart/2005/8/layout/radial6"/>
    <dgm:cxn modelId="{1662662F-7279-423D-9FCC-97549D452BFD}" type="presParOf" srcId="{FCA66263-E722-4A4E-A59E-266023B030F7}" destId="{22EB1032-DEAC-4999-8C0B-4705BD801080}" srcOrd="2" destOrd="0" presId="urn:microsoft.com/office/officeart/2005/8/layout/radial6"/>
    <dgm:cxn modelId="{D807ED43-04CF-4D47-8EFB-473B63CF0335}" type="presParOf" srcId="{FCA66263-E722-4A4E-A59E-266023B030F7}" destId="{88784026-E757-4BD2-8011-EB0BB94187DF}" srcOrd="3" destOrd="0" presId="urn:microsoft.com/office/officeart/2005/8/layout/radial6"/>
    <dgm:cxn modelId="{5304A857-B3F6-42A2-BFAA-9548D7582A70}" type="presParOf" srcId="{FCA66263-E722-4A4E-A59E-266023B030F7}" destId="{9980EE4F-AA15-4866-B64C-71E501A33C36}" srcOrd="4" destOrd="0" presId="urn:microsoft.com/office/officeart/2005/8/layout/radial6"/>
    <dgm:cxn modelId="{75C7247F-1F4C-49C3-A08C-81A1092B5257}" type="presParOf" srcId="{FCA66263-E722-4A4E-A59E-266023B030F7}" destId="{8D413032-8C2A-497F-A174-0E2154E677E1}" srcOrd="5" destOrd="0" presId="urn:microsoft.com/office/officeart/2005/8/layout/radial6"/>
    <dgm:cxn modelId="{3359E46F-6DF4-4408-BBB2-CD3D7BAD603A}" type="presParOf" srcId="{FCA66263-E722-4A4E-A59E-266023B030F7}" destId="{D130AC19-2FC5-46CD-A56C-339990CBC2DC}" srcOrd="6" destOrd="0" presId="urn:microsoft.com/office/officeart/2005/8/layout/radial6"/>
    <dgm:cxn modelId="{B5B2201E-7782-4777-B814-420FDD30BFB0}" type="presParOf" srcId="{FCA66263-E722-4A4E-A59E-266023B030F7}" destId="{3C2498D0-C1F9-4B36-866F-90490FCF0241}" srcOrd="7" destOrd="0" presId="urn:microsoft.com/office/officeart/2005/8/layout/radial6"/>
    <dgm:cxn modelId="{2DF3F34D-F7CD-42AF-AA94-04A975ABFCBD}" type="presParOf" srcId="{FCA66263-E722-4A4E-A59E-266023B030F7}" destId="{D9048151-C41F-4E42-8281-CB1F12173113}" srcOrd="8" destOrd="0" presId="urn:microsoft.com/office/officeart/2005/8/layout/radial6"/>
    <dgm:cxn modelId="{586D9821-9D8C-4F30-B3F7-CA62BE4F275A}" type="presParOf" srcId="{FCA66263-E722-4A4E-A59E-266023B030F7}" destId="{00C465BA-B3CA-4849-A6CA-928DDB467F89}" srcOrd="9" destOrd="0" presId="urn:microsoft.com/office/officeart/2005/8/layout/radial6"/>
    <dgm:cxn modelId="{17D35350-FEC1-486A-A8F2-D5EF3F27BAC6}" type="presParOf" srcId="{FCA66263-E722-4A4E-A59E-266023B030F7}" destId="{F5BD8589-24A4-4B78-9878-7BB93141C950}" srcOrd="10" destOrd="0" presId="urn:microsoft.com/office/officeart/2005/8/layout/radial6"/>
    <dgm:cxn modelId="{5CF62276-232E-4D60-9F2E-765585BC3721}" type="presParOf" srcId="{FCA66263-E722-4A4E-A59E-266023B030F7}" destId="{5ABA2A98-8C84-4AA4-91AA-D3CD0AE7BEAB}" srcOrd="11" destOrd="0" presId="urn:microsoft.com/office/officeart/2005/8/layout/radial6"/>
    <dgm:cxn modelId="{2F393ECE-F2C1-4108-B049-376A5C4D7D07}" type="presParOf" srcId="{FCA66263-E722-4A4E-A59E-266023B030F7}" destId="{A917DCA1-0F87-4A0F-B2F4-FD0EF6426317}" srcOrd="12" destOrd="0" presId="urn:microsoft.com/office/officeart/2005/8/layout/radial6"/>
    <dgm:cxn modelId="{4A6CA36E-3254-4334-A34E-9770E21C8DD5}" type="presParOf" srcId="{FCA66263-E722-4A4E-A59E-266023B030F7}" destId="{4AAA8025-AC44-40DE-9E0D-D4BABB945949}" srcOrd="13" destOrd="0" presId="urn:microsoft.com/office/officeart/2005/8/layout/radial6"/>
    <dgm:cxn modelId="{698BFFDD-8A5F-40B4-B31C-76F15AD9C035}" type="presParOf" srcId="{FCA66263-E722-4A4E-A59E-266023B030F7}" destId="{178877D1-0494-42D5-A207-35F2E0E90821}" srcOrd="14" destOrd="0" presId="urn:microsoft.com/office/officeart/2005/8/layout/radial6"/>
    <dgm:cxn modelId="{78DBF929-B914-4AB8-8A0F-351592C5E0B0}" type="presParOf" srcId="{FCA66263-E722-4A4E-A59E-266023B030F7}" destId="{C4EBB74A-513C-48E6-9F97-0D648BA5BFA8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BB74A-513C-48E6-9F97-0D648BA5BFA8}">
      <dsp:nvSpPr>
        <dsp:cNvPr id="0" name=""/>
        <dsp:cNvSpPr/>
      </dsp:nvSpPr>
      <dsp:spPr>
        <a:xfrm>
          <a:off x="474864" y="432046"/>
          <a:ext cx="3965743" cy="4193972"/>
        </a:xfrm>
        <a:prstGeom prst="blockArc">
          <a:avLst>
            <a:gd name="adj1" fmla="val 12234461"/>
            <a:gd name="adj2" fmla="val 16758211"/>
            <a:gd name="adj3" fmla="val 4638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7DCA1-0F87-4A0F-B2F4-FD0EF6426317}">
      <dsp:nvSpPr>
        <dsp:cNvPr id="0" name=""/>
        <dsp:cNvSpPr/>
      </dsp:nvSpPr>
      <dsp:spPr>
        <a:xfrm>
          <a:off x="516456" y="444672"/>
          <a:ext cx="3965743" cy="3965743"/>
        </a:xfrm>
        <a:prstGeom prst="blockArc">
          <a:avLst>
            <a:gd name="adj1" fmla="val 7140363"/>
            <a:gd name="adj2" fmla="val 12039766"/>
            <a:gd name="adj3" fmla="val 4638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465BA-B3CA-4849-A6CA-928DDB467F89}">
      <dsp:nvSpPr>
        <dsp:cNvPr id="0" name=""/>
        <dsp:cNvSpPr/>
      </dsp:nvSpPr>
      <dsp:spPr>
        <a:xfrm>
          <a:off x="922434" y="745045"/>
          <a:ext cx="3965743" cy="3965743"/>
        </a:xfrm>
        <a:prstGeom prst="blockArc">
          <a:avLst>
            <a:gd name="adj1" fmla="val 2916476"/>
            <a:gd name="adj2" fmla="val 8039264"/>
            <a:gd name="adj3" fmla="val 4638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30AC19-2FC5-46CD-A56C-339990CBC2DC}">
      <dsp:nvSpPr>
        <dsp:cNvPr id="0" name=""/>
        <dsp:cNvSpPr/>
      </dsp:nvSpPr>
      <dsp:spPr>
        <a:xfrm>
          <a:off x="1240896" y="517133"/>
          <a:ext cx="3965743" cy="3965743"/>
        </a:xfrm>
        <a:prstGeom prst="blockArc">
          <a:avLst>
            <a:gd name="adj1" fmla="val 19870157"/>
            <a:gd name="adj2" fmla="val 3612734"/>
            <a:gd name="adj3" fmla="val 4638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784026-E757-4BD2-8011-EB0BB94187DF}">
      <dsp:nvSpPr>
        <dsp:cNvPr id="0" name=""/>
        <dsp:cNvSpPr/>
      </dsp:nvSpPr>
      <dsp:spPr>
        <a:xfrm>
          <a:off x="1241290" y="450549"/>
          <a:ext cx="3965743" cy="4100341"/>
        </a:xfrm>
        <a:prstGeom prst="blockArc">
          <a:avLst>
            <a:gd name="adj1" fmla="val 15387917"/>
            <a:gd name="adj2" fmla="val 19868710"/>
            <a:gd name="adj3" fmla="val 4638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2C067-6654-4CEB-A3C5-F153BA703873}">
      <dsp:nvSpPr>
        <dsp:cNvPr id="0" name=""/>
        <dsp:cNvSpPr/>
      </dsp:nvSpPr>
      <dsp:spPr>
        <a:xfrm>
          <a:off x="1368155" y="1800198"/>
          <a:ext cx="2822889" cy="1508624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Ярославская область</a:t>
          </a:r>
          <a:endParaRPr lang="ru-RU" sz="2000" b="1" kern="1200" dirty="0"/>
        </a:p>
      </dsp:txBody>
      <dsp:txXfrm>
        <a:off x="1781558" y="2021131"/>
        <a:ext cx="1996083" cy="1066758"/>
      </dsp:txXfrm>
    </dsp:sp>
    <dsp:sp modelId="{876A09AA-B3AF-4F02-96B8-6DF67FC3165B}">
      <dsp:nvSpPr>
        <dsp:cNvPr id="0" name=""/>
        <dsp:cNvSpPr/>
      </dsp:nvSpPr>
      <dsp:spPr>
        <a:xfrm>
          <a:off x="2056915" y="-21001"/>
          <a:ext cx="1427893" cy="127724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Северная железная дорога</a:t>
          </a:r>
          <a:endParaRPr lang="ru-RU" sz="1400" b="1" kern="1200" dirty="0"/>
        </a:p>
      </dsp:txBody>
      <dsp:txXfrm>
        <a:off x="2266025" y="166047"/>
        <a:ext cx="1009673" cy="903146"/>
      </dsp:txXfrm>
    </dsp:sp>
    <dsp:sp modelId="{9980EE4F-AA15-4866-B64C-71E501A33C36}">
      <dsp:nvSpPr>
        <dsp:cNvPr id="0" name=""/>
        <dsp:cNvSpPr/>
      </dsp:nvSpPr>
      <dsp:spPr>
        <a:xfrm>
          <a:off x="3745157" y="864095"/>
          <a:ext cx="2350842" cy="1403792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Магистральные  газо-  и </a:t>
          </a:r>
          <a:endParaRPr lang="ru-RU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нефтепроводы</a:t>
          </a:r>
          <a:endParaRPr lang="ru-RU" sz="1400" b="1" kern="1200" dirty="0"/>
        </a:p>
      </dsp:txBody>
      <dsp:txXfrm>
        <a:off x="4089430" y="1069676"/>
        <a:ext cx="1662296" cy="992630"/>
      </dsp:txXfrm>
    </dsp:sp>
    <dsp:sp modelId="{3C2498D0-C1F9-4B36-866F-90490FCF0241}">
      <dsp:nvSpPr>
        <dsp:cNvPr id="0" name=""/>
        <dsp:cNvSpPr/>
      </dsp:nvSpPr>
      <dsp:spPr>
        <a:xfrm>
          <a:off x="3327891" y="3542357"/>
          <a:ext cx="1716205" cy="1277242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Аэропорт «Туношна»</a:t>
          </a:r>
          <a:endParaRPr lang="ru-RU" sz="1400" b="1" kern="1200" dirty="0"/>
        </a:p>
      </dsp:txBody>
      <dsp:txXfrm>
        <a:off x="3579223" y="3729405"/>
        <a:ext cx="1213541" cy="903146"/>
      </dsp:txXfrm>
    </dsp:sp>
    <dsp:sp modelId="{F5BD8589-24A4-4B78-9878-7BB93141C950}">
      <dsp:nvSpPr>
        <dsp:cNvPr id="0" name=""/>
        <dsp:cNvSpPr/>
      </dsp:nvSpPr>
      <dsp:spPr>
        <a:xfrm>
          <a:off x="625267" y="3402375"/>
          <a:ext cx="1869717" cy="1438226"/>
        </a:xfrm>
        <a:prstGeom prst="ellipse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Федеральная дорога Москва-Холмогоры</a:t>
          </a:r>
          <a:endParaRPr lang="ru-RU" sz="1400" b="1" kern="1200" dirty="0"/>
        </a:p>
      </dsp:txBody>
      <dsp:txXfrm>
        <a:off x="899081" y="3612998"/>
        <a:ext cx="1322089" cy="1016980"/>
      </dsp:txXfrm>
    </dsp:sp>
    <dsp:sp modelId="{4AAA8025-AC44-40DE-9E0D-D4BABB945949}">
      <dsp:nvSpPr>
        <dsp:cNvPr id="0" name=""/>
        <dsp:cNvSpPr/>
      </dsp:nvSpPr>
      <dsp:spPr>
        <a:xfrm>
          <a:off x="48409" y="1105458"/>
          <a:ext cx="1277242" cy="1277242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Река Волга  и каналы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235457" y="1292506"/>
        <a:ext cx="903146" cy="9031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3E91E-54F0-4F58-B99E-CFD67B3629E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6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02560-96F2-40FE-9E61-75CD59A9134D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87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935D8-A2B5-4718-A7BF-1521402B124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61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307D4-A972-4313-BA22-36398396BF6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93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061BC-1673-4622-A8C5-D3FB08EC6C1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88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0E102-5B85-403C-92A8-7A44C89A506D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04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8A9CE-678F-4140-BDE8-59E527F3704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541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0630B-1BD8-475D-A723-B75ECFED20A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81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0FAFC-54D6-481B-885D-D2641F951551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62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9AF0C-2AD1-496B-8930-918CAB8CD3BE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9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04069-9873-469A-B501-C86FF0740D99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37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76C044-6F26-4B28-B275-A74DC2C75FCC}" type="slidenum">
              <a:rPr lang="es-ES" smtClean="0">
                <a:solidFill>
                  <a:srgbClr val="000000"/>
                </a:solidFill>
              </a:rPr>
              <a:pPr/>
              <a:t>‹#›</a:t>
            </a:fld>
            <a:endParaRPr lang="es-E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45720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-468560" y="4941168"/>
            <a:ext cx="9612560" cy="1584028"/>
          </a:xfrm>
        </p:spPr>
        <p:txBody>
          <a:bodyPr/>
          <a:lstStyle/>
          <a:p>
            <a:pPr algn="r"/>
            <a:r>
              <a:rPr lang="ru-RU" sz="2800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Транспорт</a:t>
            </a:r>
            <a:r>
              <a:rPr lang="ru-RU" sz="2400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: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виды деятельности, профессии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, направления подготовки</a:t>
            </a:r>
            <a:endParaRPr lang="es-E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13" name="Rectangle 165"/>
          <p:cNvSpPr>
            <a:spLocks noChangeArrowheads="1"/>
          </p:cNvSpPr>
          <p:nvPr/>
        </p:nvSpPr>
        <p:spPr bwMode="auto">
          <a:xfrm>
            <a:off x="2051050" y="5805488"/>
            <a:ext cx="489743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s-ES" sz="2000" b="1" dirty="0" smtClean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76256" y="47667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FF">
                    <a:lumMod val="95000"/>
                  </a:srgbClr>
                </a:solidFill>
              </a:rPr>
              <a:t>Тема 2.6</a:t>
            </a:r>
            <a:endParaRPr lang="ru-RU" sz="2800" b="1" dirty="0">
              <a:solidFill>
                <a:srgbClr val="FFFFFF">
                  <a:lumMod val="9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7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Штриховая стрелка вправо 34"/>
          <p:cNvSpPr/>
          <p:nvPr/>
        </p:nvSpPr>
        <p:spPr>
          <a:xfrm rot="8265394">
            <a:off x="69550" y="4040178"/>
            <a:ext cx="683273" cy="633478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83" name="Rectangle 3"/>
          <p:cNvSpPr txBox="1">
            <a:spLocks noChangeArrowheads="1"/>
          </p:cNvSpPr>
          <p:nvPr/>
        </p:nvSpPr>
        <p:spPr bwMode="auto">
          <a:xfrm>
            <a:off x="3310209" y="360512"/>
            <a:ext cx="5222231" cy="812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Виды экономической  деятельности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1188" y="2960513"/>
            <a:ext cx="1656184" cy="9322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ysClr val="windowText" lastClr="000000"/>
                </a:solidFill>
              </a:rPr>
              <a:t>Деятельность сухопутного и трубопроводного транспорта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1920" y="2941752"/>
            <a:ext cx="1368152" cy="9363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ysClr val="windowText" lastClr="000000"/>
                </a:solidFill>
              </a:rPr>
              <a:t>Деятельностьвоздушного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 и космического  транспорта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459166" y="2924944"/>
            <a:ext cx="1368152" cy="11454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ysClr val="windowText" lastClr="000000"/>
                </a:solidFill>
              </a:rPr>
              <a:t>Деятельность почтовой связи и курьерская деятельность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59016" y="4322415"/>
            <a:ext cx="1728191" cy="89156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Деятельность по складированию и хранению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64088" y="2924944"/>
            <a:ext cx="1944216" cy="9507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ysClr val="windowText" lastClr="000000"/>
                </a:solidFill>
              </a:rPr>
              <a:t>Складское хозяйство и вспомогательная и транспортная деятельность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3203848" y="2445813"/>
            <a:ext cx="432048" cy="51109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2250616" y="2960513"/>
            <a:ext cx="1385280" cy="7682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ysClr val="windowText" lastClr="000000"/>
                </a:solidFill>
              </a:rPr>
              <a:t>Деятельность водного транспорта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010291" y="1591277"/>
            <a:ext cx="2686185" cy="8545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Транспортировка  и хранение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cxnSp>
        <p:nvCxnSpPr>
          <p:cNvPr id="57" name="Прямая со стрелкой 56"/>
          <p:cNvCxnSpPr/>
          <p:nvPr/>
        </p:nvCxnSpPr>
        <p:spPr>
          <a:xfrm>
            <a:off x="4494916" y="2445813"/>
            <a:ext cx="0" cy="467926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220072" y="2445813"/>
            <a:ext cx="748378" cy="447826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580112" y="2445813"/>
            <a:ext cx="2048310" cy="464229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flipH="1">
            <a:off x="1701791" y="2445813"/>
            <a:ext cx="1502057" cy="4715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4730165" y="5353769"/>
            <a:ext cx="1728191" cy="89156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Деятельность транспортная вспомогательная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548208" y="4365104"/>
            <a:ext cx="1728191" cy="89156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Деятельность почтовой связи общего пользования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263097" y="5373216"/>
            <a:ext cx="1728191" cy="10877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Деятельность почтовой связи прочая и курьерская деятельность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flipH="1">
            <a:off x="5478543" y="3846487"/>
            <a:ext cx="375475" cy="447826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6212375" y="3892760"/>
            <a:ext cx="123821" cy="1461009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7786492" y="4070400"/>
            <a:ext cx="241892" cy="286517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8532440" y="4070400"/>
            <a:ext cx="172314" cy="1283369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596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3"/>
          <p:cNvSpPr txBox="1">
            <a:spLocks noChangeArrowheads="1"/>
          </p:cNvSpPr>
          <p:nvPr/>
        </p:nvSpPr>
        <p:spPr bwMode="auto">
          <a:xfrm>
            <a:off x="3310209" y="360512"/>
            <a:ext cx="5222231" cy="812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Виды экономической  деятельности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39106" y="1767142"/>
            <a:ext cx="3082218" cy="12421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Деятельность сухопутного и трубопроводного транспорта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89362" y="3469119"/>
            <a:ext cx="1728191" cy="131009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Деятельность автомобильного грузового транспорта и услуги по перевозкам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3635896" y="3017507"/>
            <a:ext cx="432048" cy="447826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4935734" y="3017507"/>
            <a:ext cx="748378" cy="447826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580112" y="3017507"/>
            <a:ext cx="1365367" cy="424392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flipH="1">
            <a:off x="2411761" y="3017507"/>
            <a:ext cx="751027" cy="47157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611560" y="3473535"/>
            <a:ext cx="1944216" cy="17421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Деятельность железнодорожного транспорта: междугородние и международные пассажирские перевозки, грузовые перевозки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820017" y="3473535"/>
            <a:ext cx="1728191" cy="117960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Деятельность прочего сухопутного пассажирского транспорта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825666" y="3469119"/>
            <a:ext cx="1728191" cy="87549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Деятельность трубопроводного транспорта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08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3"/>
          <p:cNvSpPr txBox="1">
            <a:spLocks noChangeArrowheads="1"/>
          </p:cNvSpPr>
          <p:nvPr/>
        </p:nvSpPr>
        <p:spPr bwMode="auto">
          <a:xfrm>
            <a:off x="4499992" y="476672"/>
            <a:ext cx="3998095" cy="812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sz="32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Транспортный </a:t>
            </a:r>
          </a:p>
          <a:p>
            <a:pPr algn="r" eaLnBrk="1" hangingPunct="1">
              <a:defRPr/>
            </a:pPr>
            <a:r>
              <a:rPr lang="ru-RU" sz="32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узел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79754890"/>
              </p:ext>
            </p:extLst>
          </p:nvPr>
        </p:nvGraphicFramePr>
        <p:xfrm>
          <a:off x="1115616" y="1124744"/>
          <a:ext cx="6096000" cy="48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331640" y="332656"/>
            <a:ext cx="7200800" cy="812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Среднее </a:t>
            </a:r>
            <a:r>
              <a:rPr lang="ru-RU" sz="32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профессиональное  образование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0152" y="2923778"/>
            <a:ext cx="288946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Профессии: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Машинист   локомотива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Слесарь  по обслуживанию  и  ремонту подвижного  состава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Слесарь-электрик метрополитена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Водитель  городского электротранспорта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Автомеханик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Оператор  транспортного терминала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Докер-механизатор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Составитель  поездов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И </a:t>
            </a:r>
            <a:r>
              <a:rPr lang="ru-RU" sz="1400" b="1" dirty="0" smtClean="0">
                <a:solidFill>
                  <a:schemeClr val="bg1"/>
                </a:solidFill>
              </a:rPr>
              <a:t>др.</a:t>
            </a:r>
            <a:endParaRPr lang="ru-RU" sz="1600" b="1" spc="300" dirty="0" smtClean="0"/>
          </a:p>
        </p:txBody>
      </p:sp>
      <p:sp>
        <p:nvSpPr>
          <p:cNvPr id="2" name="Блок-схема: документ 1"/>
          <p:cNvSpPr/>
          <p:nvPr/>
        </p:nvSpPr>
        <p:spPr>
          <a:xfrm>
            <a:off x="611560" y="1687116"/>
            <a:ext cx="1800200" cy="1224136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Авиационная       и ракетно-космическая техника</a:t>
            </a:r>
            <a:endParaRPr lang="ru-RU" sz="1400" b="1" dirty="0"/>
          </a:p>
        </p:txBody>
      </p:sp>
      <p:sp>
        <p:nvSpPr>
          <p:cNvPr id="6" name="Блок-схема: документ 5"/>
          <p:cNvSpPr/>
          <p:nvPr/>
        </p:nvSpPr>
        <p:spPr>
          <a:xfrm>
            <a:off x="6300192" y="1697386"/>
            <a:ext cx="1800200" cy="1123006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Техника  и технологии наземного транспорта</a:t>
            </a:r>
            <a:endParaRPr lang="ru-RU" sz="1400" b="1" dirty="0"/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3419872" y="1700808"/>
            <a:ext cx="1872208" cy="1440160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Техника и технологии кораблестроения и водного транспорта</a:t>
            </a:r>
            <a:endParaRPr lang="ru-RU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59832" y="3139221"/>
            <a:ext cx="246655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Профессии: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2"/>
                </a:solidFill>
              </a:rPr>
              <a:t>Моторист  (машинист)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2"/>
                </a:solidFill>
              </a:rPr>
              <a:t>Механик  маломерного  судна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2"/>
                </a:solidFill>
              </a:rPr>
              <a:t>Машинист  котельный судовой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2"/>
                </a:solidFill>
              </a:rPr>
              <a:t>Электрик  судовой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2"/>
                </a:solidFill>
              </a:rPr>
              <a:t>Моторист  судовой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2"/>
                </a:solidFill>
              </a:rPr>
              <a:t>Матрос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2"/>
                </a:solidFill>
              </a:rPr>
              <a:t>Водолаз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2"/>
                </a:solidFill>
              </a:rPr>
              <a:t>Судоводитель-помощник  механика маломерного  судна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2"/>
                </a:solidFill>
              </a:rPr>
              <a:t>И </a:t>
            </a:r>
            <a:r>
              <a:rPr lang="ru-RU" sz="1400" b="1" dirty="0" smtClean="0">
                <a:solidFill>
                  <a:schemeClr val="bg2"/>
                </a:solidFill>
              </a:rPr>
              <a:t>др.</a:t>
            </a:r>
            <a:endParaRPr lang="ru-RU" sz="1600" b="1" spc="300" dirty="0" smtClean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2954556"/>
            <a:ext cx="246655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Профессии: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2"/>
                </a:solidFill>
              </a:rPr>
              <a:t>Слесарь-механик авиационных приборов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2"/>
                </a:solidFill>
              </a:rPr>
              <a:t>Слесарь  по  ремонту авиационной  техники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2"/>
                </a:solidFill>
              </a:rPr>
              <a:t>И </a:t>
            </a:r>
            <a:r>
              <a:rPr lang="ru-RU" sz="1400" b="1" dirty="0" smtClean="0">
                <a:solidFill>
                  <a:schemeClr val="bg2"/>
                </a:solidFill>
              </a:rPr>
              <a:t>др.</a:t>
            </a:r>
            <a:endParaRPr lang="ru-RU" sz="1600" b="1" spc="300" dirty="0" smtClean="0"/>
          </a:p>
        </p:txBody>
      </p:sp>
    </p:spTree>
    <p:extLst>
      <p:ext uri="{BB962C8B-B14F-4D97-AF65-F5344CB8AC3E}">
        <p14:creationId xmlns:p14="http://schemas.microsoft.com/office/powerpoint/2010/main" val="2674386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195736" y="253951"/>
            <a:ext cx="6552728" cy="812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sz="32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Среднее профессиональное  образование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0" y="2493476"/>
            <a:ext cx="284354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Специальности: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Техническая эксплуатация подвижного состава  железных дорог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Эксплуатация транспортного электрооборудования 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    и автоматики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Техническое обслуживание и ремонт автомобильного транспорта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Организация перевозок и управление на транспорте</a:t>
            </a:r>
            <a:endParaRPr lang="ru-RU" sz="15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23059" y="2708919"/>
            <a:ext cx="284508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Специальности: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Судовождение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Эксплуатация  судовых энергетических установок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Эксплуатация  судового электрооборудования  и средств  автоматики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Монтаж  и  техническое обслуживание  судовых машин  и  механизмов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Эксплуатация внутренних  водных путей</a:t>
            </a:r>
            <a:endParaRPr lang="ru-RU" sz="15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868144" y="2920663"/>
            <a:ext cx="307338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Специальности: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Управление  движением воздушного  транспорта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Летная  эксплуатация летательных  аппаратов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Техническая  эксплуатация летательных  аппаратов  и двигателей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Обслуживание летательных  аппаратов горюче-смазочными материалами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Техническая эксплуатация электрифицированных и пилотажно-навигационных комплексов</a:t>
            </a:r>
            <a:endParaRPr lang="ru-RU" sz="1500" b="1" dirty="0"/>
          </a:p>
        </p:txBody>
      </p:sp>
      <p:sp>
        <p:nvSpPr>
          <p:cNvPr id="14" name="Блок-схема: документ 13"/>
          <p:cNvSpPr/>
          <p:nvPr/>
        </p:nvSpPr>
        <p:spPr>
          <a:xfrm>
            <a:off x="395536" y="1572221"/>
            <a:ext cx="2232248" cy="778394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Техника  и технологии наземного транспорта</a:t>
            </a:r>
            <a:endParaRPr lang="ru-RU" sz="1400" b="1" dirty="0"/>
          </a:p>
        </p:txBody>
      </p:sp>
      <p:sp>
        <p:nvSpPr>
          <p:cNvPr id="15" name="Блок-схема: документ 14"/>
          <p:cNvSpPr/>
          <p:nvPr/>
        </p:nvSpPr>
        <p:spPr>
          <a:xfrm>
            <a:off x="3224411" y="1572221"/>
            <a:ext cx="2139677" cy="1142056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Техника и технологии кораблестроения и водного транспорта</a:t>
            </a:r>
            <a:endParaRPr lang="ru-RU" sz="1400" b="1" dirty="0"/>
          </a:p>
        </p:txBody>
      </p:sp>
      <p:sp>
        <p:nvSpPr>
          <p:cNvPr id="16" name="Блок-схема: документ 15"/>
          <p:cNvSpPr/>
          <p:nvPr/>
        </p:nvSpPr>
        <p:spPr>
          <a:xfrm>
            <a:off x="5868144" y="1572221"/>
            <a:ext cx="2664296" cy="1330697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Аэронавигация и эксплуатация авиационной и ракетно-космической техники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89690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987824" y="188640"/>
            <a:ext cx="5399053" cy="812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sz="32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Высшее </a:t>
            </a:r>
            <a:r>
              <a:rPr lang="ru-RU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образование</a:t>
            </a:r>
            <a:endParaRPr lang="ru-RU" sz="3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797" y="2132856"/>
            <a:ext cx="300961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Направления подготовки: 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300" b="1" dirty="0" smtClean="0"/>
              <a:t>Наземные  транспортно-технологические комплексы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300" b="1" dirty="0" smtClean="0"/>
              <a:t>Эксплуатация транспортно-технологических  машин и  комплексов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300" b="1" dirty="0" smtClean="0"/>
              <a:t>Технология  транспортных  процессов</a:t>
            </a:r>
          </a:p>
          <a:p>
            <a:endParaRPr lang="ru-RU" sz="1400" b="1" dirty="0"/>
          </a:p>
          <a:p>
            <a:r>
              <a:rPr lang="ru-RU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Специальности: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300" b="1" dirty="0" smtClean="0">
                <a:solidFill>
                  <a:schemeClr val="bg1"/>
                </a:solidFill>
              </a:rPr>
              <a:t>Наземные  транспортно-технологические средства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300" b="1" dirty="0" smtClean="0">
                <a:solidFill>
                  <a:schemeClr val="bg1"/>
                </a:solidFill>
              </a:rPr>
              <a:t>Системы обеспечения движения поездов</a:t>
            </a:r>
            <a:endParaRPr lang="ru-RU" sz="1300" b="1" dirty="0">
              <a:solidFill>
                <a:schemeClr val="bg1"/>
              </a:solidFill>
            </a:endParaRPr>
          </a:p>
          <a:p>
            <a:pPr marL="180975" indent="-180975">
              <a:buFont typeface="Wingdings" pitchFamily="2" charset="2"/>
              <a:buChar char="§"/>
            </a:pPr>
            <a:r>
              <a:rPr lang="ru-RU" sz="1300" b="1" dirty="0" smtClean="0">
                <a:solidFill>
                  <a:schemeClr val="bg1"/>
                </a:solidFill>
              </a:rPr>
              <a:t>Эксплуатация железных дорог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300" b="1" dirty="0" smtClean="0">
                <a:solidFill>
                  <a:schemeClr val="bg1"/>
                </a:solidFill>
              </a:rPr>
              <a:t>Подвижной состав железных дорог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1840" y="2564904"/>
            <a:ext cx="302510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Направления подготовки: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300" b="1" dirty="0" smtClean="0"/>
              <a:t>Управление водным транспортом и гидрографическое  обеспечение судоходства</a:t>
            </a:r>
          </a:p>
          <a:p>
            <a:endParaRPr lang="ru-RU" sz="1400" b="1" dirty="0"/>
          </a:p>
          <a:p>
            <a:r>
              <a:rPr lang="ru-RU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Специальности: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300" b="1" dirty="0" smtClean="0">
                <a:solidFill>
                  <a:schemeClr val="bg1"/>
                </a:solidFill>
              </a:rPr>
              <a:t>Судовождение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300" b="1" dirty="0" smtClean="0">
                <a:solidFill>
                  <a:schemeClr val="bg1"/>
                </a:solidFill>
              </a:rPr>
              <a:t>Эксплуатация судового электрооборудования и средств автоматики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300" b="1" dirty="0" smtClean="0">
                <a:solidFill>
                  <a:schemeClr val="bg1"/>
                </a:solidFill>
              </a:rPr>
              <a:t>Эксплуатация </a:t>
            </a:r>
            <a:r>
              <a:rPr lang="ru-RU" sz="1300" b="1" dirty="0" smtClean="0">
                <a:solidFill>
                  <a:schemeClr val="bg1"/>
                </a:solidFill>
              </a:rPr>
              <a:t>судовых энергетических установок </a:t>
            </a:r>
            <a:endParaRPr lang="ru-RU" sz="15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70612" y="2852936"/>
            <a:ext cx="3073388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Направления подготовки: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300" b="1" dirty="0" smtClean="0">
                <a:solidFill>
                  <a:schemeClr val="bg2"/>
                </a:solidFill>
              </a:rPr>
              <a:t>Аэронавигация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300" b="1" dirty="0" smtClean="0">
                <a:solidFill>
                  <a:schemeClr val="bg2"/>
                </a:solidFill>
              </a:rPr>
              <a:t>Системы  управления движением  и  навигация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300" b="1" dirty="0" smtClean="0">
                <a:solidFill>
                  <a:schemeClr val="bg2"/>
                </a:solidFill>
              </a:rPr>
              <a:t>Техническая  эксплуатация летательных  аппаратов  и двигателей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300" b="1" dirty="0" smtClean="0">
                <a:solidFill>
                  <a:schemeClr val="bg2"/>
                </a:solidFill>
              </a:rPr>
              <a:t>Техническая  эксплуатация авиационных  </a:t>
            </a:r>
            <a:r>
              <a:rPr lang="ru-RU" sz="1300" b="1" dirty="0" err="1" smtClean="0">
                <a:solidFill>
                  <a:schemeClr val="bg2"/>
                </a:solidFill>
              </a:rPr>
              <a:t>электросистем</a:t>
            </a:r>
            <a:r>
              <a:rPr lang="ru-RU" sz="1300" b="1" dirty="0" smtClean="0">
                <a:solidFill>
                  <a:schemeClr val="bg2"/>
                </a:solidFill>
              </a:rPr>
              <a:t> </a:t>
            </a:r>
          </a:p>
          <a:p>
            <a:pPr marL="180975"/>
            <a:r>
              <a:rPr lang="ru-RU" sz="1300" b="1" dirty="0" smtClean="0">
                <a:solidFill>
                  <a:schemeClr val="bg2"/>
                </a:solidFill>
              </a:rPr>
              <a:t>и  </a:t>
            </a:r>
            <a:r>
              <a:rPr lang="ru-RU" sz="1300" b="1" dirty="0" err="1" smtClean="0">
                <a:solidFill>
                  <a:schemeClr val="bg2"/>
                </a:solidFill>
              </a:rPr>
              <a:t>пилотажнонавигационных</a:t>
            </a:r>
            <a:r>
              <a:rPr lang="ru-RU" sz="1300" b="1" dirty="0" smtClean="0">
                <a:solidFill>
                  <a:schemeClr val="bg2"/>
                </a:solidFill>
              </a:rPr>
              <a:t> комплексов</a:t>
            </a:r>
          </a:p>
          <a:p>
            <a:pPr marL="180975" indent="-180975">
              <a:buFont typeface="Wingdings" pitchFamily="2" charset="2"/>
              <a:buChar char="§"/>
            </a:pPr>
            <a:r>
              <a:rPr lang="ru-RU" sz="1300" b="1" dirty="0" smtClean="0">
                <a:solidFill>
                  <a:schemeClr val="bg2"/>
                </a:solidFill>
              </a:rPr>
              <a:t>Эксплуатация  аэропортов и  обеспечение  полетов воздушных  судов   </a:t>
            </a:r>
            <a:endParaRPr lang="ru-RU" sz="1300" b="1" dirty="0">
              <a:solidFill>
                <a:schemeClr val="bg2"/>
              </a:solidFill>
            </a:endParaRPr>
          </a:p>
        </p:txBody>
      </p:sp>
      <p:sp>
        <p:nvSpPr>
          <p:cNvPr id="14" name="Блок-схема: документ 13"/>
          <p:cNvSpPr/>
          <p:nvPr/>
        </p:nvSpPr>
        <p:spPr>
          <a:xfrm>
            <a:off x="395536" y="1268760"/>
            <a:ext cx="2232248" cy="778394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Техника  и технологии наземного транспорта</a:t>
            </a:r>
            <a:endParaRPr lang="ru-RU" sz="1400" b="1" dirty="0"/>
          </a:p>
        </p:txBody>
      </p:sp>
      <p:sp>
        <p:nvSpPr>
          <p:cNvPr id="15" name="Блок-схема: документ 14"/>
          <p:cNvSpPr/>
          <p:nvPr/>
        </p:nvSpPr>
        <p:spPr>
          <a:xfrm>
            <a:off x="3224411" y="1268760"/>
            <a:ext cx="2139677" cy="1142056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Техника и технологии кораблестроения и водного транспорта</a:t>
            </a:r>
            <a:endParaRPr lang="ru-RU" sz="1400" b="1" dirty="0"/>
          </a:p>
        </p:txBody>
      </p:sp>
      <p:sp>
        <p:nvSpPr>
          <p:cNvPr id="16" name="Блок-схема: документ 15"/>
          <p:cNvSpPr/>
          <p:nvPr/>
        </p:nvSpPr>
        <p:spPr>
          <a:xfrm>
            <a:off x="6012160" y="1268760"/>
            <a:ext cx="2664296" cy="1330697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Аэронавигация и эксплуатация авиационной и ракетно-космической техники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295319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195736" y="404664"/>
            <a:ext cx="6552728" cy="812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sz="32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Среднее профессиональное  образование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1774751" y="2123354"/>
            <a:ext cx="4464496" cy="1691852"/>
            <a:chOff x="1763688" y="1715082"/>
            <a:chExt cx="4464496" cy="1691852"/>
          </a:xfrm>
        </p:grpSpPr>
        <p:sp>
          <p:nvSpPr>
            <p:cNvPr id="9" name="TextBox 8"/>
            <p:cNvSpPr txBox="1"/>
            <p:nvPr/>
          </p:nvSpPr>
          <p:spPr>
            <a:xfrm>
              <a:off x="1763688" y="2852936"/>
              <a:ext cx="208823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Профессия:</a:t>
              </a:r>
            </a:p>
            <a:p>
              <a:pPr marL="180975" indent="-180975">
                <a:buFont typeface="Wingdings" pitchFamily="2" charset="2"/>
                <a:buChar char="§"/>
              </a:pPr>
              <a:r>
                <a:rPr lang="ru-RU" sz="1400" b="1" dirty="0" smtClean="0">
                  <a:solidFill>
                    <a:schemeClr val="bg1"/>
                  </a:solidFill>
                </a:rPr>
                <a:t>Оператор связи</a:t>
              </a:r>
              <a:endParaRPr lang="ru-RU" sz="15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21565" y="2852936"/>
              <a:ext cx="210661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Специальность:</a:t>
              </a:r>
            </a:p>
            <a:p>
              <a:pPr marL="180975" indent="-180975">
                <a:buFont typeface="Wingdings" pitchFamily="2" charset="2"/>
                <a:buChar char="§"/>
              </a:pPr>
              <a:r>
                <a:rPr lang="ru-RU" sz="1400" b="1" dirty="0" smtClean="0">
                  <a:solidFill>
                    <a:schemeClr val="bg1"/>
                  </a:solidFill>
                </a:rPr>
                <a:t>Почтовая связь</a:t>
              </a:r>
              <a:endParaRPr lang="ru-RU" sz="1500" b="1" dirty="0"/>
            </a:p>
          </p:txBody>
        </p:sp>
        <p:sp>
          <p:nvSpPr>
            <p:cNvPr id="14" name="Блок-схема: документ 13"/>
            <p:cNvSpPr/>
            <p:nvPr/>
          </p:nvSpPr>
          <p:spPr>
            <a:xfrm>
              <a:off x="1979712" y="1715082"/>
              <a:ext cx="3384376" cy="778394"/>
            </a:xfrm>
            <a:prstGeom prst="flowChartDocumen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bg2"/>
                  </a:solidFill>
                </a:rPr>
                <a:t>Электроника, радиотехника и системы связи</a:t>
              </a:r>
              <a:endParaRPr lang="ru-RU" sz="1400" b="1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1835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Symphony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3587</TotalTime>
  <Words>416</Words>
  <Application>Microsoft Office PowerPoint</Application>
  <PresentationFormat>Экран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Diseño predeterminado</vt:lpstr>
      <vt:lpstr>Транспорт:  виды деятельности, профессии, направления подготовки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видов  экономической деятельности</dc:title>
  <dc:creator>Wizard</dc:creator>
  <cp:lastModifiedBy>RESURS</cp:lastModifiedBy>
  <cp:revision>294</cp:revision>
  <dcterms:created xsi:type="dcterms:W3CDTF">2007-10-16T08:28:42Z</dcterms:created>
  <dcterms:modified xsi:type="dcterms:W3CDTF">2015-06-30T12:20:58Z</dcterms:modified>
</cp:coreProperties>
</file>