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338" r:id="rId2"/>
    <p:sldId id="339" r:id="rId3"/>
    <p:sldId id="340" r:id="rId4"/>
    <p:sldId id="336" r:id="rId5"/>
    <p:sldId id="341" r:id="rId6"/>
    <p:sldId id="342" r:id="rId7"/>
    <p:sldId id="328" r:id="rId8"/>
    <p:sldId id="34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3B3629"/>
    <a:srgbClr val="F484F7"/>
    <a:srgbClr val="D60093"/>
    <a:srgbClr val="FF0066"/>
    <a:srgbClr val="FF66FF"/>
    <a:srgbClr val="FF7C80"/>
    <a:srgbClr val="FF3399"/>
    <a:srgbClr val="FF9933"/>
    <a:srgbClr val="B6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94421" autoAdjust="0"/>
  </p:normalViewPr>
  <p:slideViewPr>
    <p:cSldViewPr>
      <p:cViewPr>
        <p:scale>
          <a:sx n="100" d="100"/>
          <a:sy n="100" d="100"/>
        </p:scale>
        <p:origin x="-21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E91E-54F0-4F58-B99E-CFD67B3629E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02560-96F2-40FE-9E61-75CD59A913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3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935D8-A2B5-4718-A7BF-1521402B12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3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07D4-A972-4313-BA22-36398396BF6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7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061BC-1673-4622-A8C5-D3FB08EC6C1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13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0E102-5B85-403C-92A8-7A44C89A506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A9CE-678F-4140-BDE8-59E527F3704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99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0630B-1BD8-475D-A723-B75ECFED20A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9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FAFC-54D6-481B-885D-D2641F95155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9AF0C-2AD1-496B-8930-918CAB8CD3B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4069-9873-469A-B501-C86FF0740D9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3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76C044-6F26-4B28-B275-A74DC2C75FCC}" type="slidenum">
              <a:rPr lang="es-ES" smtClean="0">
                <a:solidFill>
                  <a:srgbClr val="000000"/>
                </a:solidFill>
              </a:rPr>
              <a:pPr/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6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07504" y="4941168"/>
            <a:ext cx="9036496" cy="1584028"/>
          </a:xfrm>
        </p:spPr>
        <p:txBody>
          <a:bodyPr/>
          <a:lstStyle/>
          <a:p>
            <a:pPr algn="r"/>
            <a:r>
              <a:rPr lang="ru-RU" sz="2800" b="1" spc="35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Информация и связь</a:t>
            </a:r>
            <a:r>
              <a:rPr lang="ru-RU" sz="2400" b="1" spc="35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>: </a:t>
            </a:r>
            <a:r>
              <a:rPr lang="ru-RU" sz="2400" b="1" spc="35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  <a:t/>
            </a:r>
            <a:br>
              <a:rPr lang="ru-RU" sz="2400" b="1" spc="350" dirty="0" smtClean="0">
                <a:solidFill>
                  <a:schemeClr val="bg1">
                    <a:lumMod val="95000"/>
                  </a:schemeClr>
                </a:solidFill>
                <a:cs typeface="Times New Roman" pitchFamily="18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виды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деятельности,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профессии, направления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подготовки</a:t>
            </a:r>
            <a:endParaRPr lang="es-E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2051050" y="5805488"/>
            <a:ext cx="4897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s-ES" sz="2000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47667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FF">
                    <a:lumMod val="95000"/>
                  </a:srgbClr>
                </a:solidFill>
              </a:rPr>
              <a:t>Тема 2.7</a:t>
            </a:r>
            <a:endParaRPr lang="ru-RU" sz="2800" b="1" dirty="0">
              <a:solidFill>
                <a:srgbClr val="FFFFFF">
                  <a:lumMod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3"/>
          <p:cNvSpPr txBox="1">
            <a:spLocks noChangeArrowheads="1"/>
          </p:cNvSpPr>
          <p:nvPr/>
        </p:nvSpPr>
        <p:spPr bwMode="auto">
          <a:xfrm>
            <a:off x="3401044" y="332656"/>
            <a:ext cx="5222231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экономической деятельности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539552" y="1745429"/>
            <a:ext cx="8157267" cy="4767607"/>
            <a:chOff x="539552" y="1541713"/>
            <a:chExt cx="8157267" cy="4767607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451713" y="1541713"/>
              <a:ext cx="3560446" cy="76356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ysClr val="windowText" lastClr="000000"/>
                  </a:solidFill>
                </a:rPr>
                <a:t>Деятельность в области информации и связи</a:t>
              </a:r>
              <a:endParaRPr lang="ru-RU" sz="2000" b="1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6" name="Прямая со стрелкой 15"/>
            <p:cNvCxnSpPr>
              <a:endCxn id="23" idx="0"/>
            </p:cNvCxnSpPr>
            <p:nvPr/>
          </p:nvCxnSpPr>
          <p:spPr>
            <a:xfrm>
              <a:off x="4339807" y="2305282"/>
              <a:ext cx="1" cy="403638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6253574" y="4131155"/>
              <a:ext cx="818342" cy="499472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2224160" y="2305282"/>
              <a:ext cx="585806" cy="424262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кругленный прямоугольник 20"/>
            <p:cNvSpPr/>
            <p:nvPr/>
          </p:nvSpPr>
          <p:spPr>
            <a:xfrm>
              <a:off x="687518" y="2729544"/>
              <a:ext cx="1764195" cy="84347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Деятельность 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издательская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7743237" y="4164691"/>
              <a:ext cx="56203" cy="488445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flipH="1">
              <a:off x="1020240" y="3573016"/>
              <a:ext cx="167384" cy="556217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1979712" y="3573016"/>
              <a:ext cx="809514" cy="556217"/>
            </a:xfrm>
            <a:prstGeom prst="straightConnector1">
              <a:avLst/>
            </a:prstGeom>
            <a:ln>
              <a:solidFill>
                <a:schemeClr val="accent1"/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Скругленный прямоугольник 28"/>
            <p:cNvSpPr/>
            <p:nvPr/>
          </p:nvSpPr>
          <p:spPr>
            <a:xfrm>
              <a:off x="2442279" y="4131155"/>
              <a:ext cx="1584176" cy="13367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Издание книг, периодических публикаций и другие виды издательской деятельности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505602" y="2580515"/>
              <a:ext cx="2117673" cy="158417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Производство кинофильмов, видеофильмов и телевизионных программ, издание звукозаписей и нот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457710" y="2708920"/>
              <a:ext cx="1764195" cy="108012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Деятельность 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в области телевизионного и радиовещания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39552" y="4131155"/>
              <a:ext cx="1684607" cy="794411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Издание программного обеспечения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7071916" y="4653136"/>
              <a:ext cx="1624903" cy="12984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Деятельность  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в  области звукозаписи и издания музыкальных произведений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231936" y="4653136"/>
              <a:ext cx="2644320" cy="1656184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Производство кинофильмов, видеофильмов и телевизионных программ: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chemeClr val="bg1"/>
                  </a:solidFill>
                </a:rPr>
                <a:t> производство</a:t>
              </a:r>
            </a:p>
            <a:p>
              <a:pPr marL="85725" indent="-85725"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chemeClr val="bg1"/>
                  </a:solidFill>
                </a:rPr>
                <a:t>монтажно-компоновочная деятельность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chemeClr val="bg1"/>
                  </a:solidFill>
                </a:rPr>
                <a:t> распространение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200" b="1" dirty="0" smtClean="0">
                  <a:solidFill>
                    <a:schemeClr val="bg1"/>
                  </a:solidFill>
                </a:rPr>
                <a:t> демонстрация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3" name="Прямая со стрелкой 32"/>
          <p:cNvCxnSpPr/>
          <p:nvPr/>
        </p:nvCxnSpPr>
        <p:spPr>
          <a:xfrm>
            <a:off x="5554096" y="2508998"/>
            <a:ext cx="951506" cy="4036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Штриховая стрелка вправо 34"/>
          <p:cNvSpPr/>
          <p:nvPr/>
        </p:nvSpPr>
        <p:spPr>
          <a:xfrm>
            <a:off x="7905649" y="1745429"/>
            <a:ext cx="1079500" cy="7207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191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3"/>
          <p:cNvSpPr txBox="1">
            <a:spLocks noChangeArrowheads="1"/>
          </p:cNvSpPr>
          <p:nvPr/>
        </p:nvSpPr>
        <p:spPr bwMode="auto">
          <a:xfrm>
            <a:off x="3401044" y="332656"/>
            <a:ext cx="5222231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экономической деятельности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51713" y="1745429"/>
            <a:ext cx="3560446" cy="7635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Деятельность в области информации и связи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Прямая со стрелкой 15"/>
          <p:cNvCxnSpPr>
            <a:endCxn id="23" idx="0"/>
          </p:cNvCxnSpPr>
          <p:nvPr/>
        </p:nvCxnSpPr>
        <p:spPr>
          <a:xfrm>
            <a:off x="4339807" y="2508998"/>
            <a:ext cx="230045" cy="4036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6007404" y="3919167"/>
            <a:ext cx="652828" cy="722942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224160" y="2508998"/>
            <a:ext cx="585806" cy="42426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687518" y="2933260"/>
            <a:ext cx="2012274" cy="8434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Деятельность в сфере телекоммуникаций  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828164" y="3921696"/>
            <a:ext cx="56203" cy="488445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020240" y="3776732"/>
            <a:ext cx="167384" cy="556217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979712" y="3776732"/>
            <a:ext cx="809514" cy="556217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6505601" y="2926666"/>
            <a:ext cx="2117673" cy="9925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Деятельность в области информационных технологий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59831" y="2912636"/>
            <a:ext cx="3020041" cy="123644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Разработка компьютерного программного обеспечения, консультационные услуги в данной области и другие сопутствующие услуги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23728" y="4315386"/>
            <a:ext cx="1684607" cy="8943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Деятельность в области связи на базе проводных технологий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51985" y="4410141"/>
            <a:ext cx="2068487" cy="198820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Деятельность 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по обработке данных, предоставление услуг по размещению информации, деятельность порталов в информационно-коммуникационной сети Интернет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67944" y="4677993"/>
            <a:ext cx="2537706" cy="147732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Деятельность в области информационных услуг прочая: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</a:rPr>
              <a:t>деятельность информационных агентств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1"/>
                </a:solidFill>
              </a:rPr>
              <a:t>деятельность информационных служб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554096" y="2508998"/>
            <a:ext cx="1051554" cy="42426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591462" y="5304016"/>
            <a:ext cx="1468369" cy="10943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Деятельность в области связи на базе беспроводных технологий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93356" y="4315774"/>
            <a:ext cx="1410549" cy="8943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Деятельность в области спутниковой связи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803905" y="3776732"/>
            <a:ext cx="193233" cy="1518708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20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3728" y="476672"/>
            <a:ext cx="6408712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Среднее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профессиональное 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5512" y="1715691"/>
            <a:ext cx="55806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>
                <a:solidFill>
                  <a:schemeClr val="bg2"/>
                </a:solidFill>
              </a:rPr>
              <a:t>Профессии:</a:t>
            </a:r>
            <a:endParaRPr lang="ru-RU" sz="2000" b="1" spc="300" dirty="0">
              <a:solidFill>
                <a:schemeClr val="bg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Наладчик аппаратного и программного </a:t>
            </a:r>
            <a:r>
              <a:rPr lang="ru-RU" sz="1400" b="1" dirty="0" smtClean="0">
                <a:solidFill>
                  <a:schemeClr val="bg1"/>
                </a:solidFill>
              </a:rPr>
              <a:t> обеспечения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Наладчик компьютерных сетей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Мастер по обработке цифровой информации</a:t>
            </a:r>
            <a:endParaRPr lang="ru-RU" sz="1600" b="1" spc="300" dirty="0" smtClean="0">
              <a:solidFill>
                <a:schemeClr val="bg1"/>
              </a:solidFill>
            </a:endParaRPr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507976" y="1772816"/>
            <a:ext cx="1980220" cy="10968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Информатика и вычислительная техника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504156" y="3140968"/>
            <a:ext cx="1980220" cy="10968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Электроника, радиотехника и системы связи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5512" y="3068960"/>
            <a:ext cx="6110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/>
              <a:t>Профессии:</a:t>
            </a:r>
            <a:endParaRPr lang="ru-RU" sz="2000" b="1" spc="3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Радиооператор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Электромонтер оборудования электросвязи и проводного вещания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Электромонтер по ремонту линейно-кабельных сооружений телефонной связи и проводного вещания </a:t>
            </a:r>
            <a:endParaRPr lang="ru-RU" sz="1400" b="1" dirty="0"/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496802" y="4707444"/>
            <a:ext cx="2259979" cy="8097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Технологии легкой промышленности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5707" y="4650294"/>
            <a:ext cx="4574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/>
              <a:t>Профессии:</a:t>
            </a:r>
            <a:endParaRPr lang="ru-RU" sz="2000" b="1" spc="3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Оператор электронного набора и верстки</a:t>
            </a:r>
            <a:endParaRPr lang="ru-RU" sz="1400" b="1" dirty="0"/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1675717" y="5643548"/>
            <a:ext cx="1456123" cy="8097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Экранные искусства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58133" y="5623123"/>
            <a:ext cx="4574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/>
              <a:t>Профессии:</a:t>
            </a:r>
            <a:endParaRPr lang="ru-RU" sz="2000" b="1" spc="3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Киномеханик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230991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3728" y="476672"/>
            <a:ext cx="6408712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Среднее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профессиональное 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65512" y="1715691"/>
            <a:ext cx="55806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>
                <a:solidFill>
                  <a:schemeClr val="bg2"/>
                </a:solidFill>
              </a:rPr>
              <a:t>Специальности:</a:t>
            </a:r>
            <a:endParaRPr lang="ru-RU" sz="2000" b="1" spc="300" dirty="0">
              <a:solidFill>
                <a:schemeClr val="bg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Прикладная информатика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Компьютерные системы и комплексы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Компьютерные сети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Программирование в компьютерных системах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Информационные системы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2" name="Блок-схема: документ 1"/>
          <p:cNvSpPr/>
          <p:nvPr/>
        </p:nvSpPr>
        <p:spPr>
          <a:xfrm>
            <a:off x="507976" y="1772816"/>
            <a:ext cx="1980220" cy="10968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Информатика и вычислительная техника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504156" y="3433773"/>
            <a:ext cx="1980220" cy="10968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Электроника, радиотехника и системы связи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3332" y="3433773"/>
            <a:ext cx="64111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/>
              <a:t>Специальности:</a:t>
            </a:r>
            <a:endParaRPr lang="ru-RU" sz="2000" b="1" spc="3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Техническое обслуживание и ремонт радиоэлектронной техники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Аудиовизуальная техника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Радиотехнические электронные системы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Многоканальные телекоммуникационные системы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Радиосвязь, радиовещание и телевидение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Сети связи и системы коммутации</a:t>
            </a:r>
            <a:endParaRPr lang="ru-RU" sz="1400" b="1" dirty="0"/>
          </a:p>
        </p:txBody>
      </p:sp>
      <p:sp>
        <p:nvSpPr>
          <p:cNvPr id="13" name="Штриховая стрелка вправо 12"/>
          <p:cNvSpPr/>
          <p:nvPr/>
        </p:nvSpPr>
        <p:spPr>
          <a:xfrm rot="1833874">
            <a:off x="7848605" y="5525606"/>
            <a:ext cx="1079500" cy="7207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817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23728" y="476672"/>
            <a:ext cx="6408712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Среднее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профессиональное образование</a:t>
            </a: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683568" y="1916832"/>
            <a:ext cx="2259979" cy="1296144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Средства массовой информации и информационно-библиотечное дело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0781" y="1899787"/>
            <a:ext cx="4574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>
                <a:solidFill>
                  <a:schemeClr val="bg2"/>
                </a:solidFill>
              </a:rPr>
              <a:t>Специальности:</a:t>
            </a:r>
            <a:endParaRPr lang="ru-RU" sz="2000" b="1" spc="300" dirty="0">
              <a:solidFill>
                <a:schemeClr val="bg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>
                <a:solidFill>
                  <a:schemeClr val="bg1"/>
                </a:solidFill>
              </a:rPr>
              <a:t>Издательское дело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802854" y="3645024"/>
            <a:ext cx="1456123" cy="8097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Экранные искусства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3645024"/>
            <a:ext cx="4574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300" dirty="0" smtClean="0"/>
              <a:t>Специальности:</a:t>
            </a:r>
            <a:endParaRPr lang="ru-RU" sz="2000" b="1" spc="300" dirty="0"/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Театральная и аудиовизуальная техника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b="1" dirty="0" smtClean="0"/>
              <a:t>Анимация 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568746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635895" y="188640"/>
            <a:ext cx="4744169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Высшее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9306" y="1898028"/>
            <a:ext cx="8240946" cy="2755108"/>
            <a:chOff x="507518" y="1412776"/>
            <a:chExt cx="8240946" cy="2755108"/>
          </a:xfrm>
        </p:grpSpPr>
        <p:sp>
          <p:nvSpPr>
            <p:cNvPr id="9" name="TextBox 8"/>
            <p:cNvSpPr txBox="1"/>
            <p:nvPr/>
          </p:nvSpPr>
          <p:spPr>
            <a:xfrm>
              <a:off x="2555776" y="1412776"/>
              <a:ext cx="619268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bg2"/>
                  </a:solidFill>
                </a:rPr>
                <a:t>Направления  подготовки : 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>
                  <a:solidFill>
                    <a:schemeClr val="bg1"/>
                  </a:solidFill>
                </a:rPr>
                <a:t>Информатика и вычислительная техника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>
                  <a:solidFill>
                    <a:schemeClr val="bg1"/>
                  </a:solidFill>
                </a:rPr>
                <a:t>Информационные системы и технологии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>
                  <a:solidFill>
                    <a:schemeClr val="bg1"/>
                  </a:solidFill>
                </a:rPr>
                <a:t>Прикладная информатика 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>
                  <a:solidFill>
                    <a:schemeClr val="bg1"/>
                  </a:solidFill>
                </a:rPr>
                <a:t>Программная инженерия</a:t>
              </a:r>
              <a:endParaRPr lang="ru-RU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Блок-схема: документ 7"/>
            <p:cNvSpPr/>
            <p:nvPr/>
          </p:nvSpPr>
          <p:spPr>
            <a:xfrm>
              <a:off x="530474" y="1412776"/>
              <a:ext cx="1980220" cy="1096888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Информатика и вычислительная техника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Блок-схема: документ 9"/>
            <p:cNvSpPr/>
            <p:nvPr/>
          </p:nvSpPr>
          <p:spPr>
            <a:xfrm>
              <a:off x="507518" y="3070996"/>
              <a:ext cx="1980220" cy="1096888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Электроника, радиотехника и системы связи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0694" y="3090086"/>
              <a:ext cx="6192688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bg2"/>
                  </a:solidFill>
                </a:rPr>
                <a:t>Направления  подготовки  / Специальности: 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Инфокоммуникационные технологии и системы связи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Радиоэлектронные системы и комплексы</a:t>
              </a:r>
              <a:endParaRPr lang="ru-RU" sz="1500" b="1" dirty="0"/>
            </a:p>
          </p:txBody>
        </p:sp>
      </p:grpSp>
      <p:sp>
        <p:nvSpPr>
          <p:cNvPr id="15" name="Штриховая стрелка вправо 14"/>
          <p:cNvSpPr/>
          <p:nvPr/>
        </p:nvSpPr>
        <p:spPr>
          <a:xfrm rot="1833874">
            <a:off x="7956247" y="5753854"/>
            <a:ext cx="1079500" cy="7207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332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635895" y="188640"/>
            <a:ext cx="4744169" cy="812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Высшее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0694" y="1772816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Специальности: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</a:rPr>
              <a:t>Режиссура кино и телевидения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</a:rPr>
              <a:t>Звукорежиссура аудиовизуальных искусств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</a:rPr>
              <a:t>Кинооператорство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500" b="1" dirty="0" smtClean="0">
                <a:solidFill>
                  <a:schemeClr val="bg1"/>
                </a:solidFill>
              </a:rPr>
              <a:t>Продюсерство 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611560" y="1844824"/>
            <a:ext cx="1456123" cy="809788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Экранные искусства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86061" y="3501008"/>
            <a:ext cx="6579318" cy="1554272"/>
            <a:chOff x="512962" y="4503390"/>
            <a:chExt cx="6579318" cy="1554272"/>
          </a:xfrm>
        </p:grpSpPr>
        <p:sp>
          <p:nvSpPr>
            <p:cNvPr id="17" name="Блок-схема: документ 16"/>
            <p:cNvSpPr/>
            <p:nvPr/>
          </p:nvSpPr>
          <p:spPr>
            <a:xfrm>
              <a:off x="512962" y="4509120"/>
              <a:ext cx="2259979" cy="1296144"/>
            </a:xfrm>
            <a:prstGeom prst="flowChartDocumen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Средства массовой информации и информационно-библиотечное дело</a:t>
              </a:r>
              <a:endParaRPr lang="ru-RU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26246" y="4503390"/>
              <a:ext cx="4266034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Направления  подготовки : 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Реклама и связи с общественностью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Журналистика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Издательское дело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Телевидение</a:t>
              </a:r>
            </a:p>
            <a:p>
              <a:pPr marL="285750" indent="-285750">
                <a:buFont typeface="Wingdings" pitchFamily="2" charset="2"/>
                <a:buChar char="§"/>
              </a:pPr>
              <a:r>
                <a:rPr lang="ru-RU" sz="1500" b="1" dirty="0" smtClean="0"/>
                <a:t>Медиакоммуникации </a:t>
              </a:r>
              <a:endParaRPr lang="ru-RU" sz="1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55913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3507</TotalTime>
  <Words>369</Words>
  <Application>Microsoft Office PowerPoint</Application>
  <PresentationFormat>Экран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Diseño predeterminado</vt:lpstr>
      <vt:lpstr>Информация и связь:  виды деятельности, профессии, направления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видов  экономической деятельности</dc:title>
  <dc:creator>Wizard</dc:creator>
  <cp:lastModifiedBy>RESURS</cp:lastModifiedBy>
  <cp:revision>295</cp:revision>
  <dcterms:created xsi:type="dcterms:W3CDTF">2007-10-16T08:28:42Z</dcterms:created>
  <dcterms:modified xsi:type="dcterms:W3CDTF">2015-06-30T12:50:04Z</dcterms:modified>
</cp:coreProperties>
</file>