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9"/>
  </p:notesMasterIdLst>
  <p:sldIdLst>
    <p:sldId id="256" r:id="rId2"/>
    <p:sldId id="275" r:id="rId3"/>
    <p:sldId id="270" r:id="rId4"/>
    <p:sldId id="276" r:id="rId5"/>
    <p:sldId id="267" r:id="rId6"/>
    <p:sldId id="261" r:id="rId7"/>
    <p:sldId id="264" r:id="rId8"/>
    <p:sldId id="265" r:id="rId9"/>
    <p:sldId id="266" r:id="rId10"/>
    <p:sldId id="277" r:id="rId11"/>
    <p:sldId id="269" r:id="rId12"/>
    <p:sldId id="268" r:id="rId13"/>
    <p:sldId id="273" r:id="rId14"/>
    <p:sldId id="274" r:id="rId15"/>
    <p:sldId id="278" r:id="rId16"/>
    <p:sldId id="259" r:id="rId17"/>
    <p:sldId id="262" r:id="rId1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Лариса Спица" initials="ЛС" lastIdx="1" clrIdx="0">
    <p:extLst>
      <p:ext uri="{19B8F6BF-5375-455C-9EA6-DF929625EA0E}">
        <p15:presenceInfo xmlns="" xmlns:p15="http://schemas.microsoft.com/office/powerpoint/2012/main" userId="ade9070251c77f77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83926" autoAdjust="0"/>
  </p:normalViewPr>
  <p:slideViewPr>
    <p:cSldViewPr snapToGrid="0">
      <p:cViewPr>
        <p:scale>
          <a:sx n="81" d="100"/>
          <a:sy n="81" d="100"/>
        </p:scale>
        <p:origin x="-78" y="-30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B806265-F0DF-4D8F-A593-54ED6D7F5289}" type="datetimeFigureOut">
              <a:rPr lang="ru-RU" smtClean="0"/>
              <a:t>24.03.2026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6E5A97B-B8F5-4771-B36C-8044EFED49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93829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3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6424" y="1122363"/>
            <a:ext cx="8791575" cy="238760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6424" y="3602038"/>
            <a:ext cx="8791575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77511" y="5410201"/>
            <a:ext cx="2743200" cy="365125"/>
          </a:xfrm>
        </p:spPr>
        <p:txBody>
          <a:bodyPr/>
          <a:lstStyle/>
          <a:p>
            <a:fld id="{B13003B2-F66B-4193-BAD7-F9D00379FDCE}" type="datetimeFigureOut">
              <a:rPr lang="ru-RU" smtClean="0"/>
              <a:t>24.03.2026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76424" y="5410201"/>
            <a:ext cx="5124886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6911" y="5410199"/>
            <a:ext cx="771089" cy="365125"/>
          </a:xfrm>
        </p:spPr>
        <p:txBody>
          <a:bodyPr/>
          <a:lstStyle/>
          <a:p>
            <a:fld id="{CAB53745-DB19-40CD-8AC3-A93ADC4446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260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4304664"/>
            <a:ext cx="9912355" cy="819355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41411" y="606426"/>
            <a:ext cx="9912354" cy="3299778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200"/>
            </a:lvl1pPr>
          </a:lstStyle>
          <a:p>
            <a:pPr marL="0" lvl="0" indent="0">
              <a:buNone/>
            </a:pPr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5124020"/>
            <a:ext cx="9910859" cy="6824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3003B2-F66B-4193-BAD7-F9D00379FDCE}" type="datetimeFigureOut">
              <a:rPr lang="ru-RU" smtClean="0"/>
              <a:t>24.03.2026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B53745-DB19-40CD-8AC3-A93ADC4446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31296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56" y="609600"/>
            <a:ext cx="9905955" cy="342900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4419599"/>
            <a:ext cx="9904459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3003B2-F66B-4193-BAD7-F9D00379FDCE}" type="datetimeFigureOut">
              <a:rPr lang="ru-RU" smtClean="0"/>
              <a:t>24.03.2026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B53745-DB19-40CD-8AC3-A93ADC4446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25502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599"/>
            <a:ext cx="9302752" cy="2748429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4309919"/>
            <a:ext cx="9906002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3003B2-F66B-4193-BAD7-F9D00379FDCE}" type="datetimeFigureOut">
              <a:rPr lang="ru-RU" smtClean="0"/>
              <a:t>24.03.2026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B53745-DB19-40CD-8AC3-A93ADC444698}" type="slidenum">
              <a:rPr lang="ru-RU" smtClean="0"/>
              <a:t>‹#›</a:t>
            </a:fld>
            <a:endParaRPr lang="ru-RU"/>
          </a:p>
        </p:txBody>
      </p:sp>
      <p:sp>
        <p:nvSpPr>
          <p:cNvPr id="60" name="TextBox 59"/>
          <p:cNvSpPr txBox="1"/>
          <p:nvPr/>
        </p:nvSpPr>
        <p:spPr>
          <a:xfrm>
            <a:off x="903512" y="73239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0537370" y="276497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091610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2134041"/>
            <a:ext cx="9906001" cy="251183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4657655"/>
            <a:ext cx="9904505" cy="1140644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3003B2-F66B-4193-BAD7-F9D00379FDCE}" type="datetimeFigureOut">
              <a:rPr lang="ru-RU" smtClean="0"/>
              <a:t>24.03.2026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B53745-DB19-40CD-8AC3-A93ADC4446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652734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141410" y="2674463"/>
            <a:ext cx="319689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27918" y="3360263"/>
            <a:ext cx="3208735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4766" y="2677635"/>
            <a:ext cx="3184385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04213" y="3363435"/>
            <a:ext cx="3195830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442" y="2674463"/>
            <a:ext cx="3194968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52442" y="3360263"/>
            <a:ext cx="3194968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3003B2-F66B-4193-BAD7-F9D00379FDCE}" type="datetimeFigureOut">
              <a:rPr lang="ru-RU" smtClean="0"/>
              <a:t>24.03.2026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B53745-DB19-40CD-8AC3-A93ADC4446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629274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141411" y="609600"/>
            <a:ext cx="9905999" cy="19050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141413" y="4404596"/>
            <a:ext cx="319524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141413" y="2666998"/>
            <a:ext cx="31952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41413" y="4980858"/>
            <a:ext cx="3195240" cy="8178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89053" y="4404596"/>
            <a:ext cx="32004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89053" y="2666998"/>
            <a:ext cx="31989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87593" y="4980857"/>
            <a:ext cx="3200400" cy="81034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567" y="4404595"/>
            <a:ext cx="3190741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52442" y="2666998"/>
            <a:ext cx="3194969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52442" y="4980854"/>
            <a:ext cx="3194968" cy="81034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3003B2-F66B-4193-BAD7-F9D00379FDCE}" type="datetimeFigureOut">
              <a:rPr lang="ru-RU" smtClean="0"/>
              <a:t>24.03.2026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B53745-DB19-40CD-8AC3-A93ADC4446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029413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3003B2-F66B-4193-BAD7-F9D00379FDCE}" type="datetimeFigureOut">
              <a:rPr lang="ru-RU" smtClean="0"/>
              <a:t>24.03.2026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B53745-DB19-40CD-8AC3-A93ADC4446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745557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2400" y="609599"/>
            <a:ext cx="2005011" cy="5181601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0" y="609599"/>
            <a:ext cx="7748590" cy="5181601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3003B2-F66B-4193-BAD7-F9D00379FDCE}" type="datetimeFigureOut">
              <a:rPr lang="ru-RU" smtClean="0"/>
              <a:t>24.03.2026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B53745-DB19-40CD-8AC3-A93ADC4446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02189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3003B2-F66B-4193-BAD7-F9D00379FDCE}" type="datetimeFigureOut">
              <a:rPr lang="ru-RU" smtClean="0"/>
              <a:t>24.03.2026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B53745-DB19-40CD-8AC3-A93ADC4446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09736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419226"/>
            <a:ext cx="9906000" cy="285273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424362"/>
            <a:ext cx="9906000" cy="1374776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3003B2-F66B-4193-BAD7-F9D00379FDCE}" type="datetimeFigureOut">
              <a:rPr lang="ru-RU" smtClean="0"/>
              <a:t>24.03.2026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B53745-DB19-40CD-8AC3-A93ADC4446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17685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0" y="2249486"/>
            <a:ext cx="4878389" cy="354171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49486"/>
            <a:ext cx="4875211" cy="354171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3003B2-F66B-4193-BAD7-F9D00379FDCE}" type="datetimeFigureOut">
              <a:rPr lang="ru-RU" smtClean="0"/>
              <a:t>24.03.2026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B53745-DB19-40CD-8AC3-A93ADC4446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65574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19126"/>
            <a:ext cx="9906000" cy="1477961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0019" y="2249486"/>
            <a:ext cx="4649783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0" y="3073397"/>
            <a:ext cx="4878391" cy="271780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8" y="2249485"/>
            <a:ext cx="4646602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073397"/>
            <a:ext cx="4875210" cy="271780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3003B2-F66B-4193-BAD7-F9D00379FDCE}" type="datetimeFigureOut">
              <a:rPr lang="ru-RU" smtClean="0"/>
              <a:t>24.03.2026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B53745-DB19-40CD-8AC3-A93ADC4446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15935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3003B2-F66B-4193-BAD7-F9D00379FDCE}" type="datetimeFigureOut">
              <a:rPr lang="ru-RU" smtClean="0"/>
              <a:t>24.03.2026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B53745-DB19-40CD-8AC3-A93ADC4446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05119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3003B2-F66B-4193-BAD7-F9D00379FDCE}" type="datetimeFigureOut">
              <a:rPr lang="ru-RU" smtClean="0"/>
              <a:t>24.03.2026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B53745-DB19-40CD-8AC3-A93ADC4446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79504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705" y="609601"/>
            <a:ext cx="3856037" cy="16398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6200" y="592666"/>
            <a:ext cx="5891209" cy="5198534"/>
          </a:xfrm>
        </p:spPr>
        <p:txBody>
          <a:bodyPr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6705" y="2249486"/>
            <a:ext cx="3856037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3003B2-F66B-4193-BAD7-F9D00379FDCE}" type="datetimeFigureOut">
              <a:rPr lang="ru-RU" smtClean="0"/>
              <a:t>24.03.2026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B53745-DB19-40CD-8AC3-A93ADC4446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44582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5934508" cy="163988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380721" y="609601"/>
            <a:ext cx="3666690" cy="518159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2249486"/>
            <a:ext cx="5934511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3003B2-F66B-4193-BAD7-F9D00379FDCE}" type="datetimeFigureOut">
              <a:rPr lang="ru-RU" smtClean="0"/>
              <a:t>24.03.2026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B53745-DB19-40CD-8AC3-A93ADC4446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92203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4288" y="0"/>
            <a:ext cx="12053888" cy="6858001"/>
            <a:chOff x="-14288" y="0"/>
            <a:chExt cx="12053888" cy="6858001"/>
          </a:xfrm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2" y="2249487"/>
            <a:ext cx="99059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3003B2-F66B-4193-BAD7-F9D00379FDCE}" type="datetimeFigureOut">
              <a:rPr lang="ru-RU" smtClean="0"/>
              <a:t>24.03.2026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B53745-DB19-40CD-8AC3-A93ADC4446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138748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C5F6672-FEBF-09CF-1FA0-561F5EAA0C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76424" y="1122362"/>
            <a:ext cx="8791575" cy="3180007"/>
          </a:xfrm>
        </p:spPr>
        <p:txBody>
          <a:bodyPr>
            <a:normAutofit/>
          </a:bodyPr>
          <a:lstStyle/>
          <a:p>
            <a:pPr algn="ctr"/>
            <a:r>
              <a:rPr lang="ru-RU" dirty="0"/>
              <a:t/>
            </a:r>
            <a:br>
              <a:rPr lang="ru-RU" dirty="0"/>
            </a:br>
            <a:r>
              <a:rPr lang="ru-RU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Сопровождение несовершеннолетнего, </a:t>
            </a:r>
            <a:r>
              <a:rPr lang="ru-RU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совершившего попытку</a:t>
            </a:r>
            <a:br>
              <a:rPr lang="ru-RU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суицида</a:t>
            </a:r>
            <a:endParaRPr lang="ru-RU" sz="3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>
          <a:xfrm>
            <a:off x="7046300" y="5591907"/>
            <a:ext cx="4864345" cy="1025769"/>
          </a:xfrm>
        </p:spPr>
        <p:txBody>
          <a:bodyPr>
            <a:normAutofit/>
          </a:bodyPr>
          <a:lstStyle/>
          <a:p>
            <a:pPr>
              <a:lnSpc>
                <a:spcPts val="1400"/>
              </a:lnSpc>
            </a:pPr>
            <a:r>
              <a:rPr lang="ru-RU" cap="none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Подготовил: педагог-психолог</a:t>
            </a:r>
          </a:p>
          <a:p>
            <a:pPr>
              <a:lnSpc>
                <a:spcPts val="1400"/>
              </a:lnSpc>
            </a:pPr>
            <a:r>
              <a:rPr lang="ru-RU" cap="none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Ивановского РСПЦ</a:t>
            </a:r>
          </a:p>
          <a:p>
            <a:pPr>
              <a:lnSpc>
                <a:spcPts val="1400"/>
              </a:lnSpc>
            </a:pPr>
            <a:r>
              <a:rPr lang="ru-RU" cap="none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Спица </a:t>
            </a:r>
            <a:r>
              <a:rPr lang="ru-RU" cap="none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Л</a:t>
            </a:r>
            <a:r>
              <a:rPr lang="ru-RU" cap="none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.В.</a:t>
            </a:r>
            <a:endParaRPr lang="ru-RU" cap="none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8116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2249488"/>
            <a:ext cx="4064000" cy="3541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4615" y="284679"/>
            <a:ext cx="7666892" cy="62919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12827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D4279F64-8653-B896-12FE-BF82FC6CC6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7644" y="251928"/>
            <a:ext cx="10279767" cy="662472"/>
          </a:xfrm>
        </p:spPr>
        <p:txBody>
          <a:bodyPr>
            <a:normAutofit/>
          </a:bodyPr>
          <a:lstStyle/>
          <a:p>
            <a:pPr indent="457200" algn="ctr">
              <a:lnSpc>
                <a:spcPct val="115000"/>
              </a:lnSpc>
              <a:spcAft>
                <a:spcPts val="1000"/>
              </a:spcAft>
            </a:pPr>
            <a:r>
              <a:rPr lang="ru-RU" sz="13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ru-RU" sz="13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13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1300" dirty="0"/>
          </a:p>
        </p:txBody>
      </p:sp>
      <p:sp>
        <p:nvSpPr>
          <p:cNvPr id="5" name="Объект 4">
            <a:extLst>
              <a:ext uri="{FF2B5EF4-FFF2-40B4-BE49-F238E27FC236}">
                <a16:creationId xmlns="" xmlns:a16="http://schemas.microsoft.com/office/drawing/2014/main" id="{F333BC29-53FF-30A3-273A-03203EF1DC4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13185" y="251928"/>
            <a:ext cx="5159828" cy="6251509"/>
          </a:xfrm>
        </p:spPr>
        <p:txBody>
          <a:bodyPr>
            <a:normAutofit fontScale="62500" lnSpcReduction="20000"/>
          </a:bodyPr>
          <a:lstStyle/>
          <a:p>
            <a:pPr indent="0" algn="ctr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32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Упражнение «Невозможное – возможно»</a:t>
            </a:r>
            <a:endParaRPr lang="ru-RU" sz="3200" dirty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0" algn="just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29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Материалы: </a:t>
            </a:r>
            <a:r>
              <a:rPr lang="ru-RU" sz="29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подготовленные на листах бумаги, не связанные по смыслу сочетания слов: фотография, гречневая каша, ножницы; солнце, стол, аплодисменты; поезд, рука, цветы; крокодил, кирпич, хлеб; штаны, диван, забор; болт, конфета </a:t>
            </a:r>
            <a:r>
              <a:rPr lang="ru-RU" sz="29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чупа-чупс</a:t>
            </a:r>
            <a:r>
              <a:rPr lang="ru-RU" sz="29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лабиринт; гуманоид, орехи, самокат; </a:t>
            </a:r>
            <a:r>
              <a:rPr lang="ru-RU" sz="29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шиншила</a:t>
            </a:r>
            <a:r>
              <a:rPr lang="ru-RU" sz="29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люстра, снег; уголь, манка, ножницы; ребенок, стиральный порошок, книга; собака, Греция, изумруд.</a:t>
            </a:r>
          </a:p>
          <a:p>
            <a:pPr indent="457200" algn="just">
              <a:lnSpc>
                <a:spcPct val="115000"/>
              </a:lnSpc>
              <a:spcAft>
                <a:spcPts val="1000"/>
              </a:spcAft>
            </a:pPr>
            <a:r>
              <a:rPr lang="ru-RU" sz="29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Психолог предлагает составить связанное предложение из вышеуказанных слов.</a:t>
            </a:r>
          </a:p>
          <a:p>
            <a:pPr indent="457200" algn="just">
              <a:lnSpc>
                <a:spcPct val="115000"/>
              </a:lnSpc>
              <a:spcAft>
                <a:spcPts val="1000"/>
              </a:spcAft>
            </a:pPr>
            <a:r>
              <a:rPr lang="ru-RU" sz="29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Обсуждение: психолог подводит к тому, что безвыходных ситуаций не бывает и то, что кажется, в начале невозможным, оказывается выполнимым в реальной жизни.  </a:t>
            </a:r>
          </a:p>
          <a:p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6" name="Объект 5">
            <a:extLst>
              <a:ext uri="{FF2B5EF4-FFF2-40B4-BE49-F238E27FC236}">
                <a16:creationId xmlns="" xmlns:a16="http://schemas.microsoft.com/office/drawing/2014/main" id="{C0C7FA7A-CB70-59A2-CCDC-03CC48AFF68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924939" y="251928"/>
            <a:ext cx="5663681" cy="6354144"/>
          </a:xfrm>
        </p:spPr>
        <p:txBody>
          <a:bodyPr>
            <a:normAutofit fontScale="62500" lnSpcReduction="20000"/>
          </a:bodyPr>
          <a:lstStyle/>
          <a:p>
            <a:pPr indent="0" algn="ctr">
              <a:spcAft>
                <a:spcPts val="1000"/>
              </a:spcAft>
              <a:buNone/>
              <a:tabLst>
                <a:tab pos="556260" algn="l"/>
                <a:tab pos="2969895" algn="ctr"/>
              </a:tabLst>
            </a:pPr>
            <a:r>
              <a:rPr lang="ru-RU" sz="29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Аналитическая техника «Оттолкнуться от дна»</a:t>
            </a:r>
            <a:r>
              <a:rPr lang="ru-RU" sz="23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</a:p>
          <a:p>
            <a:pPr indent="0" algn="just">
              <a:spcAft>
                <a:spcPts val="1000"/>
              </a:spcAft>
              <a:buNone/>
              <a:tabLst>
                <a:tab pos="556260" algn="l"/>
                <a:tab pos="2969895" algn="ctr"/>
              </a:tabLst>
            </a:pPr>
            <a:r>
              <a:rPr lang="ru-RU" sz="2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Ход занятия:</a:t>
            </a:r>
            <a:r>
              <a:rPr lang="ru-RU" sz="2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Что делает тонущий человек? Изо всех сил пытается выгрести на поверхность. Он задыхается, бьет по воде руками, барахтается, кричит, теряя последние силы и запас воздуха. Причем степень паники тонущего человека мало зависит от объективной ситуации – тонущий в речке паникует точно также, как и потерпевший крушение посреди океана. А вот методы спасения могут быть совершенно разными. Если под человеком десятки метров воды, у него нет другого выхода, кроме как пытаться держаться на поверхности. Скорее всего, ему нужна помощь, чтобы спастись. Но если до дна 2-3 метра, то лучшее, что он может сделать, задержать дыхание и уйти вниз. Достав ногами до дна, нужно оттолкнуться и, используя инерцию этого толчка выйти на поверхность.</a:t>
            </a:r>
            <a:endParaRPr lang="ru-RU" sz="22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0" algn="just">
              <a:lnSpc>
                <a:spcPct val="115000"/>
              </a:lnSpc>
              <a:spcAft>
                <a:spcPts val="1000"/>
              </a:spcAft>
              <a:buNone/>
              <a:tabLst>
                <a:tab pos="556260" algn="l"/>
                <a:tab pos="2969895" algn="ctr"/>
              </a:tabLst>
            </a:pPr>
            <a:r>
              <a:rPr lang="ru-RU" sz="2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Подобная ситуация происходит с человеком, его сознанием, когда его одолевают негативные переживания. Если глубина его горя велика, то попытка «достигнуть дна» может кончиться трагически. Однако, в большинстве конкретных ситуаций – дно совсем близко, мы просто боимся уйти с поверхности и отчаянно барахтаемся, воображая под собой неведомые глубины собственных переживаний. Как оттолкнуться?</a:t>
            </a:r>
            <a:endParaRPr lang="ru-RU" sz="22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31800" algn="just">
              <a:lnSpc>
                <a:spcPct val="115000"/>
              </a:lnSpc>
              <a:spcAft>
                <a:spcPts val="1000"/>
              </a:spcAft>
            </a:pPr>
            <a:r>
              <a:rPr lang="ru-RU" sz="2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Додумать до конца ответ на вопрос «что самое плохое, что может произойти в этой ситуации?»</a:t>
            </a:r>
            <a:endParaRPr lang="ru-RU" sz="22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59197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44689C34-A034-5B01-39E0-7CCE6AFE70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547" y="195943"/>
            <a:ext cx="5047861" cy="1315616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с метафорическими картами «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Teenagers</a:t>
            </a:r>
            <a:r>
              <a:rPr lang="ru-RU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="" xmlns:a16="http://schemas.microsoft.com/office/drawing/2014/main" id="{40B43764-FCC3-1615-1C38-A27AAE9B01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53138" y="1477108"/>
            <a:ext cx="4968432" cy="5156381"/>
          </a:xfrm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ru-RU" sz="1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Техника «Призма</a:t>
            </a:r>
            <a:r>
              <a:rPr lang="ru-RU" sz="1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(</a:t>
            </a:r>
            <a:r>
              <a:rPr lang="ru-RU" sz="1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Н.В.Буравцова</a:t>
            </a:r>
            <a:r>
              <a:rPr lang="ru-RU" sz="1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sz="1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0000"/>
              </a:lnSpc>
            </a:pPr>
            <a:r>
              <a:rPr lang="ru-RU" sz="1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Цель: изменение отношения к ситуации, поиск ресурсов и стратегий преодоления</a:t>
            </a:r>
          </a:p>
          <a:p>
            <a:pPr algn="just">
              <a:lnSpc>
                <a:spcPct val="100000"/>
              </a:lnSpc>
            </a:pPr>
            <a:r>
              <a:rPr lang="ru-RU" sz="1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Предлагаем подростку осознанно выбрать карты в соответствии со следующей схемой, и разложить их в виде призмы: одна карта </a:t>
            </a:r>
            <a:r>
              <a:rPr lang="ru-RU" sz="1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ассоциация </a:t>
            </a:r>
            <a:r>
              <a:rPr lang="ru-RU" sz="1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актуальными негативными переживаниями (страх, тревожность, неуверенность в себе и т.п.); две карты </a:t>
            </a:r>
            <a:r>
              <a:rPr lang="ru-RU" sz="1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ограничения</a:t>
            </a:r>
            <a:r>
              <a:rPr lang="ru-RU" sz="1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возникшие или связанные с этими переживаниями; три карты </a:t>
            </a:r>
            <a:r>
              <a:rPr lang="ru-RU" sz="1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ресурсы </a:t>
            </a:r>
            <a:r>
              <a:rPr lang="ru-RU" sz="1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(имеющиеся или недостающие)для преодоления возникшей ситуации; четыре карты – возникшие новые возможности, появляющиеся после преодоления этого состояния</a:t>
            </a:r>
            <a:endParaRPr lang="ru-RU" sz="1800" b="1" dirty="0">
              <a:solidFill>
                <a:schemeClr val="bg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5292" y="351687"/>
            <a:ext cx="4982308" cy="60350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31290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="" xmlns:a16="http://schemas.microsoft.com/office/drawing/2014/main" id="{92F4DB42-2A53-9752-DBC7-3D89F8E46E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1724" y="307840"/>
            <a:ext cx="9905998" cy="578104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Техника «призма»</a:t>
            </a:r>
          </a:p>
        </p:txBody>
      </p:sp>
      <p:pic>
        <p:nvPicPr>
          <p:cNvPr id="8" name="Объект 7">
            <a:extLst>
              <a:ext uri="{FF2B5EF4-FFF2-40B4-BE49-F238E27FC236}">
                <a16:creationId xmlns="" xmlns:a16="http://schemas.microsoft.com/office/drawing/2014/main" id="{978A9D0F-F633-39AE-B4FE-0006CFCFA5D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680800" y="1471388"/>
            <a:ext cx="3335865" cy="444782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8B4E1C4C-304C-C945-00F7-22341F3835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31057" y="1471388"/>
            <a:ext cx="3298236" cy="4397649"/>
          </a:xfrm>
          <a:prstGeom prst="rect">
            <a:avLst/>
          </a:prstGeom>
        </p:spPr>
      </p:pic>
      <p:pic>
        <p:nvPicPr>
          <p:cNvPr id="2050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816" y="1471388"/>
            <a:ext cx="3751384" cy="45048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58627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="" xmlns:a16="http://schemas.microsoft.com/office/drawing/2014/main" id="{B444FFEB-CF83-A9D1-2DF0-18E91C1219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555526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с техникой «Призма» (</a:t>
            </a:r>
            <a:r>
              <a:rPr lang="ru-RU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Н.В.Буравцова</a:t>
            </a: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sz="24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Объект 6">
            <a:extLst>
              <a:ext uri="{FF2B5EF4-FFF2-40B4-BE49-F238E27FC236}">
                <a16:creationId xmlns="" xmlns:a16="http://schemas.microsoft.com/office/drawing/2014/main" id="{03BA478E-B60D-A795-00B3-095C3BB5C4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2" y="1174044"/>
            <a:ext cx="9905999" cy="5475112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Выбери, пожалуйста, карту, которая отражает твои 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актуальные переживания  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или ситуацию</a:t>
            </a:r>
            <a:b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i="1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Подросток: машина кого-то сбила, возможно дорогого человека. Подросток испытывает грусть, сожаление, что его не было рядом и он не мог помочь</a:t>
            </a:r>
            <a:r>
              <a:rPr lang="ru-RU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Теперь возьми еще две карты, что ты не можешь сделать, переживая данную ситуацию, какие 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ограничения 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возникают, связанные с этой ситуацией?</a:t>
            </a:r>
            <a:b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i="1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Подросток: нет свободы, умиротворения, спокойной жизни, возможности проводить время  со значимыми людьми и дорогими людьми</a:t>
            </a:r>
            <a:br>
              <a:rPr lang="ru-RU" i="1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Давай посмотрим, что нужно сделать, чтобы преодолеть данную ситуацию, что поможет изменить ситуацию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(ресурс)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i="1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Подросток: отдых с друзьями, природа, свежий воздух, прогулки с близкими людьми, родными; парень-друг, просмотр фильмов вместе с семьей</a:t>
            </a:r>
            <a:br>
              <a:rPr lang="ru-RU" i="1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Давай посмотрим, что произойдет потом, после того, когда ты справишься с 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ситуацией </a:t>
            </a:r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(новые возможности –будущее)</a:t>
            </a:r>
            <a:r>
              <a:rPr lang="ru-RU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i="1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Подросток: новые отношения, а может возобновление старых, праздники вместе с семьей, с </a:t>
            </a:r>
            <a:r>
              <a:rPr lang="ru-RU" i="1" u="sng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друзьями, новая жизнь.</a:t>
            </a:r>
            <a:r>
              <a:rPr lang="ru-RU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u="sng" dirty="0"/>
          </a:p>
        </p:txBody>
      </p:sp>
    </p:spTree>
    <p:extLst>
      <p:ext uri="{BB962C8B-B14F-4D97-AF65-F5344CB8AC3E}">
        <p14:creationId xmlns:p14="http://schemas.microsoft.com/office/powerpoint/2010/main" val="3421066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63417" y="304800"/>
            <a:ext cx="4721388" cy="89095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Сказкотерапия</a:t>
            </a:r>
            <a:r>
              <a:rPr lang="ru-RU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в работе с </a:t>
            </a:r>
            <a:r>
              <a:rPr lang="ru-RU" sz="28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суицидентами</a:t>
            </a:r>
            <a:endParaRPr lang="ru-RU" sz="28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32754" y="480646"/>
            <a:ext cx="6133123" cy="6080920"/>
          </a:xfrm>
        </p:spPr>
        <p:txBody>
          <a:bodyPr>
            <a:normAutofit fontScale="85000" lnSpcReduction="10000"/>
          </a:bodyPr>
          <a:lstStyle/>
          <a:p>
            <a:pPr algn="just"/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Содействовать актуализации </a:t>
            </a:r>
            <a:r>
              <a:rPr lang="ru-RU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антисуицидального</a:t>
            </a: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фактора, связанного с эмоциональной </a:t>
            </a: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привязанностью («</a:t>
            </a: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Гора, полюбившая птицу</a:t>
            </a: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»)</a:t>
            </a:r>
          </a:p>
          <a:p>
            <a:pPr algn="just"/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Содействовать формированию </a:t>
            </a:r>
            <a:r>
              <a:rPr lang="ru-RU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антисуицидального</a:t>
            </a: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фактора, определяющего цель в </a:t>
            </a: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жизни («</a:t>
            </a: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Осел и смерть», «Цель</a:t>
            </a: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»)</a:t>
            </a:r>
          </a:p>
          <a:p>
            <a:pPr algn="just"/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Содействовать формированию </a:t>
            </a:r>
            <a:r>
              <a:rPr lang="ru-RU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антисуицидального</a:t>
            </a: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фактора «Умение видеть ресурсные возможности</a:t>
            </a: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» (</a:t>
            </a: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«И в щепочке порой скрывается счастье</a:t>
            </a: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»)</a:t>
            </a:r>
          </a:p>
          <a:p>
            <a:pPr algn="just"/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Содействие формированию </a:t>
            </a:r>
            <a:r>
              <a:rPr lang="ru-RU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антисуицидального</a:t>
            </a: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фактора </a:t>
            </a: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«Позитивное </a:t>
            </a: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восприятие жизни» (</a:t>
            </a: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притча </a:t>
            </a:r>
            <a:r>
              <a:rPr lang="ru-RU" dirty="0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«О кресте</a:t>
            </a: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»)</a:t>
            </a:r>
          </a:p>
          <a:p>
            <a:pPr algn="just"/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Содействие формированию </a:t>
            </a:r>
            <a:r>
              <a:rPr lang="ru-RU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антисуицидального</a:t>
            </a: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фактора </a:t>
            </a: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«Способность </a:t>
            </a: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 экзистенциональному осмыслению проблем</a:t>
            </a: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» («</a:t>
            </a: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Раб и шторм», «Жизнь прекрасна</a:t>
            </a: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!»)</a:t>
            </a:r>
            <a:endParaRPr lang="ru-RU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214" y="1262796"/>
            <a:ext cx="3317632" cy="53990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16445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964E8D1E-FE24-388D-D65A-BA96A96D4C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191911"/>
            <a:ext cx="9905998" cy="499751"/>
          </a:xfrm>
        </p:spPr>
        <p:txBody>
          <a:bodyPr>
            <a:noAutofit/>
          </a:bodyPr>
          <a:lstStyle/>
          <a:p>
            <a:pPr algn="ctr"/>
            <a:r>
              <a:rPr lang="ru-RU" sz="2800" b="1" i="1" cap="none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800" b="1" i="1" cap="none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800" b="1" i="1" cap="none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Установление контакта</a:t>
            </a:r>
            <a:br>
              <a:rPr lang="ru-RU" sz="2800" b="1" i="1" cap="none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2800" b="1" cap="none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37414A8C-84A7-1593-14A7-B67B3725ED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902677"/>
            <a:ext cx="10431624" cy="5656743"/>
          </a:xfrm>
        </p:spPr>
        <p:txBody>
          <a:bodyPr>
            <a:norm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b="1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Можно </a:t>
            </a:r>
            <a:r>
              <a:rPr lang="ru-RU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использовать метафору или пословицу, </a:t>
            </a:r>
            <a:r>
              <a:rPr lang="ru-RU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например:</a:t>
            </a:r>
            <a:endParaRPr lang="ru-RU" b="1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0" algn="just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- Лучший дар, который мы получили от природы и который лишает нас всякого права жаловаться – это возможность сбежать. Природа назначила лишь один путь появления на свет, но указала тысячи способов, как уйти из жизни (Монтень).</a:t>
            </a:r>
            <a:endParaRPr lang="ru-RU" b="1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0" algn="just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А какой способ выбрал ты, чтобы сбежать от своей ситуации?</a:t>
            </a:r>
          </a:p>
          <a:p>
            <a:pPr indent="0" algn="just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Мы не можем вырвать ни одной страницы из нашей жизни, хотя легко можем бросить в огонь саму книгу (</a:t>
            </a:r>
            <a:r>
              <a:rPr lang="ru-RU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Ж</a:t>
            </a:r>
            <a:r>
              <a:rPr lang="ru-RU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.Санд</a:t>
            </a:r>
            <a:r>
              <a:rPr lang="ru-RU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).</a:t>
            </a:r>
            <a:endParaRPr lang="ru-RU" b="1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0" algn="just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Какие страницы жизни толкают тебя к тому, чтобы сжечь всю книгу?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87189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Заголовок 14">
            <a:extLst>
              <a:ext uri="{FF2B5EF4-FFF2-40B4-BE49-F238E27FC236}">
                <a16:creationId xmlns="" xmlns:a16="http://schemas.microsoft.com/office/drawing/2014/main" id="{DDB25A2F-4408-9D0D-4A3E-85D228FB71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4302" y="2368296"/>
            <a:ext cx="9905998" cy="1478570"/>
          </a:xfrm>
        </p:spPr>
        <p:txBody>
          <a:bodyPr>
            <a:normAutofit/>
          </a:bodyPr>
          <a:lstStyle/>
          <a:p>
            <a:pPr algn="ctr"/>
            <a:r>
              <a:rPr lang="ru-RU" sz="5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20301306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1413" y="257908"/>
            <a:ext cx="9905998" cy="1137138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По возвращению несовершеннолетнего из учреждения здравоохранения</a:t>
            </a:r>
            <a:endParaRPr lang="ru-RU" sz="28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47627" y="1663332"/>
            <a:ext cx="9905999" cy="4080975"/>
          </a:xfrm>
        </p:spPr>
        <p:txBody>
          <a:bodyPr/>
          <a:lstStyle/>
          <a:p>
            <a:pPr algn="just"/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Составление  индивидуального плана оказания </a:t>
            </a: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психологической помощи </a:t>
            </a: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и социально-педагогической поддержки несовершеннолетнему, совершившему суицидальную попытку. </a:t>
            </a:r>
          </a:p>
          <a:p>
            <a:pPr algn="just"/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План разрабатывается сроком от 6 месяцев до 1 года.</a:t>
            </a:r>
          </a:p>
          <a:p>
            <a:pPr algn="just"/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Помощь оказывает педагог-психолог, социальный педагог, классный руководитель, медицинский психолог, врач психиатр.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27285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72F5CA8-02C1-47C9-8DB6-CDE53C8188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133326"/>
            <a:ext cx="9905998" cy="594462"/>
          </a:xfrm>
        </p:spPr>
        <p:txBody>
          <a:bodyPr/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Психологическое сопровождение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B67CBCFE-3CB6-AFC4-618F-5D9702701E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8215" y="951722"/>
            <a:ext cx="11066585" cy="5514392"/>
          </a:xfrm>
        </p:spPr>
        <p:txBody>
          <a:bodyPr>
            <a:normAutofit fontScale="47500" lnSpcReduction="20000"/>
          </a:bodyPr>
          <a:lstStyle/>
          <a:p>
            <a:pPr marL="0" indent="0">
              <a:spcAft>
                <a:spcPts val="1000"/>
              </a:spcAft>
              <a:buNone/>
            </a:pPr>
            <a:r>
              <a:rPr lang="ru-RU" sz="3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</a:t>
            </a:r>
            <a:r>
              <a:rPr lang="ru-RU" sz="3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Цель: </a:t>
            </a:r>
            <a:r>
              <a:rPr lang="ru-RU" sz="3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снятие негативных установок у подростка, переосмысление ценности жизни и </a:t>
            </a:r>
            <a:r>
              <a:rPr lang="ru-RU" sz="38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здоровья.        </a:t>
            </a:r>
            <a:r>
              <a:rPr lang="ru-RU" sz="3800" b="1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Задачи</a:t>
            </a:r>
            <a:r>
              <a:rPr lang="ru-RU" sz="3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ru-RU" sz="38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180340" algn="just">
              <a:spcAft>
                <a:spcPts val="1000"/>
              </a:spcAft>
            </a:pPr>
            <a:r>
              <a:rPr lang="ru-RU" sz="3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На уровне познавательной сферы (или интеллектуальное осознание) – </a:t>
            </a:r>
            <a:r>
              <a:rPr lang="ru-RU" sz="3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способствовать тому, чтобы подросток осознал,  какие жизненные ситуации вызывают у нее напряжение, тревогу; понял каковы его собственные мотивы, потребности, стремления, установки, особенности поведения и эмоционального реагирования, а также степень их адекватности и реалистичности (есть ли способы избежать психотравмирующих ситуаций).</a:t>
            </a:r>
            <a:endParaRPr lang="ru-RU" sz="34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180340" algn="just">
              <a:spcAft>
                <a:spcPts val="1000"/>
              </a:spcAft>
            </a:pPr>
            <a:r>
              <a:rPr lang="ru-RU" sz="3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На уровне эмоциональной сферы </a:t>
            </a:r>
            <a:r>
              <a:rPr lang="ru-RU" sz="3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помочь подростку почувствовать собственную ценность; стать более свободным в выражении  собственных позитивных и негативных эмоций; научиться, более точно вербализировать свои эмоциональные состояния; раскрыть свои проблемы и соответствующие им чувства; почувствовать неадекватность некоторых своих эмоциональных реакций.</a:t>
            </a:r>
            <a:endParaRPr lang="ru-RU" sz="34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180340" algn="just">
              <a:spcAft>
                <a:spcPts val="1000"/>
              </a:spcAft>
            </a:pPr>
            <a:r>
              <a:rPr lang="ru-RU" sz="3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 В поведенческой сфере</a:t>
            </a:r>
            <a:r>
              <a:rPr lang="ru-RU" sz="3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приобретение навыков более искреннего и свободного общения с окружающими; преодоление неадекватных действий; развитие форм поведения, связанных с поддержкой, взаимопомощью, взаимопониманием, сотрудничеством, самостоятельностью.</a:t>
            </a:r>
            <a:endParaRPr lang="ru-RU" sz="34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ru-RU" sz="3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Предполагаемый результат:</a:t>
            </a:r>
            <a:r>
              <a:rPr lang="ru-RU" sz="34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3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стабильное психоэмоциональное состояние, сформированные умения и навыки психофизиологической </a:t>
            </a:r>
            <a:r>
              <a:rPr lang="ru-RU" sz="34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саморегуляциии</a:t>
            </a:r>
            <a:r>
              <a:rPr lang="ru-RU" sz="34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3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навыки владения собой в кризисных ситуациях, сформировано ценностное отношение к жизни и здоровью.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98158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06243" y="1099164"/>
            <a:ext cx="9905998" cy="4316897"/>
          </a:xfrm>
        </p:spPr>
        <p:txBody>
          <a:bodyPr>
            <a:normAutofit/>
          </a:bodyPr>
          <a:lstStyle/>
          <a:p>
            <a:pPr algn="ctr"/>
            <a:r>
              <a:rPr lang="ru-RU" sz="4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Техники и технологии психологической помощи</a:t>
            </a:r>
            <a:endParaRPr lang="ru-RU" sz="4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8363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3">
            <a:extLst>
              <a:ext uri="{FF2B5EF4-FFF2-40B4-BE49-F238E27FC236}">
                <a16:creationId xmlns="" xmlns:a16="http://schemas.microsoft.com/office/drawing/2014/main" id="{5DFE969C-22ED-D40A-2751-E8A4BCC313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102637"/>
            <a:ext cx="9905998" cy="964163"/>
          </a:xfrm>
        </p:spPr>
        <p:txBody>
          <a:bodyPr>
            <a:normAutofit/>
          </a:bodyPr>
          <a:lstStyle/>
          <a:p>
            <a:pPr algn="ctr"/>
            <a:r>
              <a:rPr lang="ru-RU" sz="27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Игра-путешествие «Пойди туда – не знаю куда, принеси то, не знаю что»</a:t>
            </a:r>
            <a:endParaRPr lang="ru-RU" dirty="0"/>
          </a:p>
        </p:txBody>
      </p:sp>
      <p:sp>
        <p:nvSpPr>
          <p:cNvPr id="15" name="Объект 14">
            <a:extLst>
              <a:ext uri="{FF2B5EF4-FFF2-40B4-BE49-F238E27FC236}">
                <a16:creationId xmlns="" xmlns:a16="http://schemas.microsoft.com/office/drawing/2014/main" id="{6B7937DC-1F11-9B25-C5F0-5DC5C7630202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354564" y="1069909"/>
            <a:ext cx="11290040" cy="5685454"/>
          </a:xfrm>
        </p:spPr>
        <p:txBody>
          <a:bodyPr>
            <a:normAutofit fontScale="25000" lnSpcReduction="20000"/>
          </a:bodyPr>
          <a:lstStyle/>
          <a:p>
            <a:pPr lvl="1" indent="0">
              <a:spcAft>
                <a:spcPts val="1000"/>
              </a:spcAft>
              <a:buNone/>
            </a:pPr>
            <a:r>
              <a:rPr lang="ru-RU" sz="6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Цель занятия</a:t>
            </a:r>
            <a:r>
              <a:rPr lang="ru-RU" sz="6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актуализация и осознание личностных </a:t>
            </a:r>
            <a:r>
              <a:rPr lang="ru-RU" sz="64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ресурсов </a:t>
            </a:r>
          </a:p>
          <a:p>
            <a:pPr lvl="1" indent="0">
              <a:spcAft>
                <a:spcPts val="1000"/>
              </a:spcAft>
              <a:buNone/>
            </a:pPr>
            <a:r>
              <a:rPr lang="ru-RU" sz="64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(на уровне познавательной сферы –</a:t>
            </a:r>
            <a:r>
              <a:rPr lang="ru-RU" sz="6400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64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интеллектуальное осознание)</a:t>
            </a:r>
          </a:p>
          <a:p>
            <a:pPr lvl="1" indent="457200" algn="just">
              <a:spcAft>
                <a:spcPts val="1000"/>
              </a:spcAft>
            </a:pPr>
            <a:r>
              <a:rPr lang="ru-RU" sz="64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Ход </a:t>
            </a:r>
            <a:r>
              <a:rPr lang="ru-RU" sz="6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занятия: психолог говорит: «Многие герои отправлялись в путешествие, не зная цели (Федот-Стрелец). Так случилось в их жизни, что они попадали во власть других людей и под страхом смерти отправлялись «туда, не знаю куда, принеси то, не знаю, что». Наше путешествие будет проходит по школе. Твоя задача вернуться из путешествия с тремя вещами. Это могут быть надписи, которые ты увидела где-то и запомнила или переписала, реальные предметы или что-то, что ты увидела и запомнила. Главное, эти три вещи должны иметь для тебя какое-то значение. Время путешествия 15 минут. После того, как подросток вернулся ему предлагается рассказать о своем путешествии.</a:t>
            </a:r>
          </a:p>
          <a:p>
            <a:pPr lvl="1" indent="457200" algn="just">
              <a:spcAft>
                <a:spcPts val="1000"/>
              </a:spcAft>
            </a:pPr>
            <a:r>
              <a:rPr lang="ru-RU" sz="6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Вопросы: -что значит «пойти туда, не знаю куда, принеси то, не знаю, что»?</a:t>
            </a:r>
            <a:r>
              <a:rPr lang="ru-RU" sz="6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Б</a:t>
            </a:r>
            <a:r>
              <a:rPr lang="ru-RU" sz="6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ыли ли у тебя такие ситуации? </a:t>
            </a:r>
            <a:r>
              <a:rPr lang="ru-RU" sz="6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</a:t>
            </a:r>
            <a:r>
              <a:rPr lang="ru-RU" sz="6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то ты принес из своего путешествия? Какое значение для тебя имеет каждая вещь? </a:t>
            </a:r>
            <a:r>
              <a:rPr lang="ru-RU" sz="6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</a:t>
            </a:r>
            <a:r>
              <a:rPr lang="ru-RU" sz="6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чем смысл путешествия без цели? </a:t>
            </a:r>
          </a:p>
          <a:p>
            <a:pPr lvl="1" indent="457200" algn="just">
              <a:spcAft>
                <a:spcPts val="1000"/>
              </a:spcAft>
            </a:pPr>
            <a:r>
              <a:rPr lang="ru-RU" sz="6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Психолог предлагает придумать историю, используя три найденные </a:t>
            </a:r>
            <a:br>
              <a:rPr lang="ru-RU" sz="6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6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путешествии вещи.</a:t>
            </a:r>
          </a:p>
          <a:p>
            <a:pPr lvl="1" indent="0" algn="just">
              <a:spcAft>
                <a:spcPts val="1000"/>
              </a:spcAft>
              <a:buNone/>
            </a:pPr>
            <a:r>
              <a:rPr lang="ru-RU" sz="64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Обсуждение:</a:t>
            </a:r>
            <a:r>
              <a:rPr lang="ru-RU" sz="6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- о чем твоя история? Какое значение имел каждый предмет в твоей истории?- какие моменты из твоей реальной жизни отражает придуманная история?</a:t>
            </a:r>
          </a:p>
          <a:p>
            <a:pPr lvl="1" indent="0" algn="ctr">
              <a:spcAft>
                <a:spcPts val="1000"/>
              </a:spcAft>
              <a:buNone/>
            </a:pPr>
            <a:r>
              <a:rPr lang="ru-RU" sz="6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Найденные предметы (образы, тексты), используя арт-материалы, учащейся предлагается преобразовать в талисманы</a:t>
            </a:r>
            <a:endParaRPr lang="ru-RU" sz="6400" b="1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92617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F66C3C47-2093-ED1E-0ACC-0A9936D17E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782" y="111967"/>
            <a:ext cx="4012162" cy="1231411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Практическая беседа</a:t>
            </a:r>
            <a:br>
              <a:rPr lang="ru-RU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«Сети помощи»</a:t>
            </a:r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8C356091-C497-D39A-0A4D-ADE6BCC093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56200" y="261257"/>
            <a:ext cx="6581710" cy="6176865"/>
          </a:xfrm>
        </p:spPr>
        <p:txBody>
          <a:bodyPr>
            <a:normAutofit/>
          </a:bodyPr>
          <a:lstStyle/>
          <a:p>
            <a:pPr indent="0" algn="ctr">
              <a:lnSpc>
                <a:spcPct val="115000"/>
              </a:lnSpc>
              <a:spcAft>
                <a:spcPts val="1000"/>
              </a:spcAft>
              <a:buNone/>
              <a:tabLst>
                <a:tab pos="259715" algn="l"/>
                <a:tab pos="2969895" algn="ctr"/>
              </a:tabLst>
            </a:pPr>
            <a:endParaRPr lang="ru-RU" b="1" i="1" dirty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0" algn="ctr">
              <a:lnSpc>
                <a:spcPct val="115000"/>
              </a:lnSpc>
              <a:spcAft>
                <a:spcPts val="1000"/>
              </a:spcAft>
              <a:buNone/>
              <a:tabLst>
                <a:tab pos="259715" algn="l"/>
                <a:tab pos="2969895" algn="ctr"/>
              </a:tabLst>
            </a:pPr>
            <a:endParaRPr lang="ru-RU" b="1" i="1" dirty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0" algn="ctr">
              <a:lnSpc>
                <a:spcPct val="115000"/>
              </a:lnSpc>
              <a:spcAft>
                <a:spcPts val="1000"/>
              </a:spcAft>
              <a:buNone/>
              <a:tabLst>
                <a:tab pos="259715" algn="l"/>
                <a:tab pos="2969895" algn="ctr"/>
              </a:tabLst>
            </a:pPr>
            <a:endParaRPr lang="ru-RU" b="1" i="1" dirty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0" algn="ctr">
              <a:lnSpc>
                <a:spcPct val="115000"/>
              </a:lnSpc>
              <a:spcAft>
                <a:spcPts val="1000"/>
              </a:spcAft>
              <a:buNone/>
              <a:tabLst>
                <a:tab pos="259715" algn="l"/>
                <a:tab pos="2969895" algn="ctr"/>
              </a:tabLst>
            </a:pPr>
            <a:r>
              <a:rPr lang="ru-RU" b="1" i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</a:t>
            </a:r>
            <a:r>
              <a:rPr lang="ru-RU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акет социальной сети</a:t>
            </a:r>
            <a:r>
              <a:rPr lang="ru-RU" b="1" i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indent="0" algn="just">
              <a:lnSpc>
                <a:spcPct val="115000"/>
              </a:lnSpc>
              <a:spcAft>
                <a:spcPts val="1000"/>
              </a:spcAft>
              <a:buNone/>
              <a:tabLst>
                <a:tab pos="259715" algn="l"/>
                <a:tab pos="2969895" algn="ctr"/>
              </a:tabLst>
            </a:pPr>
            <a:endParaRPr lang="ru-RU" sz="2900" b="1" i="1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0" algn="just">
              <a:lnSpc>
                <a:spcPct val="115000"/>
              </a:lnSpc>
              <a:spcAft>
                <a:spcPts val="1000"/>
              </a:spcAft>
              <a:buNone/>
              <a:tabLst>
                <a:tab pos="259715" algn="l"/>
                <a:tab pos="2969895" algn="ctr"/>
              </a:tabLst>
            </a:pPr>
            <a:endParaRPr lang="ru-RU" sz="2900" b="1" i="1" dirty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0" algn="just">
              <a:lnSpc>
                <a:spcPct val="115000"/>
              </a:lnSpc>
              <a:spcAft>
                <a:spcPts val="1000"/>
              </a:spcAft>
              <a:buNone/>
              <a:tabLst>
                <a:tab pos="259715" algn="l"/>
                <a:tab pos="2969895" algn="ctr"/>
              </a:tabLst>
            </a:pPr>
            <a:endParaRPr lang="ru-RU" sz="2900" b="1" i="1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0" algn="just">
              <a:lnSpc>
                <a:spcPct val="115000"/>
              </a:lnSpc>
              <a:spcAft>
                <a:spcPts val="1000"/>
              </a:spcAft>
              <a:buNone/>
              <a:tabLst>
                <a:tab pos="259715" algn="l"/>
                <a:tab pos="2969895" algn="ctr"/>
              </a:tabLst>
            </a:pPr>
            <a:endParaRPr lang="ru-RU" sz="2900" b="1" i="1" dirty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0" algn="just">
              <a:lnSpc>
                <a:spcPct val="115000"/>
              </a:lnSpc>
              <a:spcAft>
                <a:spcPts val="1000"/>
              </a:spcAft>
              <a:buNone/>
              <a:tabLst>
                <a:tab pos="259715" algn="l"/>
                <a:tab pos="2969895" algn="ctr"/>
              </a:tabLst>
            </a:pPr>
            <a:endParaRPr lang="ru-RU" sz="2900" b="1" i="1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0" algn="just">
              <a:lnSpc>
                <a:spcPct val="115000"/>
              </a:lnSpc>
              <a:spcAft>
                <a:spcPts val="1000"/>
              </a:spcAft>
              <a:buNone/>
              <a:tabLst>
                <a:tab pos="259715" algn="l"/>
                <a:tab pos="2969895" algn="ctr"/>
              </a:tabLst>
            </a:pPr>
            <a:endParaRPr lang="ru-RU" sz="2900" b="1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0" algn="just">
              <a:lnSpc>
                <a:spcPct val="115000"/>
              </a:lnSpc>
              <a:spcAft>
                <a:spcPts val="1000"/>
              </a:spcAft>
              <a:buNone/>
              <a:tabLst>
                <a:tab pos="259715" algn="l"/>
                <a:tab pos="2969895" algn="ctr"/>
              </a:tabLst>
            </a:pPr>
            <a:endParaRPr lang="ru-RU" sz="2900" b="1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0" algn="just">
              <a:lnSpc>
                <a:spcPct val="115000"/>
              </a:lnSpc>
              <a:spcAft>
                <a:spcPts val="1000"/>
              </a:spcAft>
              <a:buNone/>
              <a:tabLst>
                <a:tab pos="259715" algn="l"/>
                <a:tab pos="2969895" algn="ctr"/>
              </a:tabLst>
            </a:pPr>
            <a:endParaRPr lang="ru-RU" sz="2900" b="1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0" algn="just">
              <a:lnSpc>
                <a:spcPct val="115000"/>
              </a:lnSpc>
              <a:spcAft>
                <a:spcPts val="1000"/>
              </a:spcAft>
              <a:buNone/>
              <a:tabLst>
                <a:tab pos="259715" algn="l"/>
                <a:tab pos="2969895" algn="ctr"/>
              </a:tabLst>
            </a:pPr>
            <a:endParaRPr lang="ru-RU" sz="2900" b="1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0" algn="just">
              <a:lnSpc>
                <a:spcPct val="115000"/>
              </a:lnSpc>
              <a:spcAft>
                <a:spcPts val="1000"/>
              </a:spcAft>
              <a:buNone/>
              <a:tabLst>
                <a:tab pos="259715" algn="l"/>
                <a:tab pos="2969895" algn="ctr"/>
              </a:tabLst>
            </a:pPr>
            <a:endParaRPr lang="ru-RU" sz="29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6E8F099F-A67F-C1DF-4FB1-755D56A7E2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98585" y="1383323"/>
            <a:ext cx="4604158" cy="5204089"/>
          </a:xfrm>
        </p:spPr>
        <p:txBody>
          <a:bodyPr>
            <a:normAutofit fontScale="92500" lnSpcReduction="10000"/>
          </a:bodyPr>
          <a:lstStyle/>
          <a:p>
            <a:pPr algn="just"/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Цель: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учить несовершеннолетнего обращаться за помощью, не замалчивать проблему</a:t>
            </a:r>
          </a:p>
          <a:p>
            <a:pPr algn="just"/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Ход занятия: 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просим несовершеннолетнего нарисовать четыре круга и разукрасить их разными цветами (даем на выбор 4 цвета из 16 цветов). Расположите, всех людей, которые есть в вашей жизни. В первом круге самые значимые и близкие люди, и так далее по значимости. В последнем круге расположите своих знакомых, с которыми вы просто общаетесь. </a:t>
            </a:r>
            <a:r>
              <a:rPr lang="ru-RU" sz="1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Даем цветную бумагу, соответствующую цвету круга. Режем на полоски. Сколько  человек в круге – столько и полосок соответствующего цвета. Полоски 3 и 4 круга выкладываем по горизонтали, а 1 и 2 круга по вертикали, а затем переплетаем между собой. И получится макет социальной сети, с помощью которого мы показываем, сколько людей могут быть полезными в разрешении ситуации. </a:t>
            </a:r>
          </a:p>
          <a:p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Обсуждение</a:t>
            </a:r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3FC67C7D-A5CA-EBAF-2CA0-AD2379B77C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00457" y="1072342"/>
            <a:ext cx="3463081" cy="462507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507E2B0F-3FEB-507C-2DDA-D1EECDC4E1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47263" y="1349415"/>
            <a:ext cx="3053194" cy="4070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9271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>
            <a:extLst>
              <a:ext uri="{FF2B5EF4-FFF2-40B4-BE49-F238E27FC236}">
                <a16:creationId xmlns="" xmlns:a16="http://schemas.microsoft.com/office/drawing/2014/main" id="{9423DB30-EBD8-B8DB-F37E-9A0627A7F2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548" y="139959"/>
            <a:ext cx="5271796" cy="1324947"/>
          </a:xfrm>
        </p:spPr>
        <p:txBody>
          <a:bodyPr>
            <a:norm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Упражнения «Проволочная разминка» и «Проволочный человек»</a:t>
            </a:r>
            <a:r>
              <a:rPr lang="ru-RU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14A56868-FA26-09B8-87F6-E1FD727D5F21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2846" r="2846"/>
          <a:stretch>
            <a:fillRect/>
          </a:stretch>
        </p:blipFill>
        <p:spPr>
          <a:xfrm>
            <a:off x="7052787" y="609601"/>
            <a:ext cx="3994624" cy="5645020"/>
          </a:xfrm>
          <a:prstGeom prst="rect">
            <a:avLst/>
          </a:prstGeom>
        </p:spPr>
      </p:pic>
      <p:sp>
        <p:nvSpPr>
          <p:cNvPr id="9" name="Текст 8">
            <a:extLst>
              <a:ext uri="{FF2B5EF4-FFF2-40B4-BE49-F238E27FC236}">
                <a16:creationId xmlns="" xmlns:a16="http://schemas.microsoft.com/office/drawing/2014/main" id="{9A7BB4AF-DCF8-A54E-0907-61518D0CAF9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79919" y="1138335"/>
            <a:ext cx="6320142" cy="5645020"/>
          </a:xfrm>
        </p:spPr>
        <p:txBody>
          <a:bodyPr>
            <a:normAutofit fontScale="25000" lnSpcReduction="20000"/>
          </a:bodyPr>
          <a:lstStyle/>
          <a:p>
            <a:pPr algn="just">
              <a:spcAft>
                <a:spcPts val="1000"/>
              </a:spcAft>
              <a:tabLst>
                <a:tab pos="2249170" algn="l"/>
                <a:tab pos="2969895" algn="ctr"/>
              </a:tabLst>
            </a:pPr>
            <a:r>
              <a:rPr lang="ru-RU" sz="6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Цель:</a:t>
            </a:r>
            <a:r>
              <a:rPr lang="ru-RU" sz="6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снятие эмоционального напряжения. Содействие формированию навыка самоконтроля.</a:t>
            </a:r>
          </a:p>
          <a:p>
            <a:pPr algn="just">
              <a:spcAft>
                <a:spcPts val="1000"/>
              </a:spcAft>
              <a:tabLst>
                <a:tab pos="2249170" algn="l"/>
                <a:tab pos="2969895" algn="ctr"/>
              </a:tabLst>
            </a:pPr>
            <a:r>
              <a:rPr lang="ru-RU" sz="6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Ход работы: </a:t>
            </a:r>
            <a:r>
              <a:rPr lang="ru-RU" sz="6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психолог предлагает подростку взять в руки кусок проволоки. По сигналу он должен гнуть проволоку, придавая ей ту форму, которую назовет психолог (например, круг, квадрат, треугольник, зигзаг, пружину и т.п.). Все манипуляции проводятся только с одним куском проволоки. </a:t>
            </a:r>
          </a:p>
          <a:p>
            <a:pPr algn="just">
              <a:spcAft>
                <a:spcPts val="1000"/>
              </a:spcAft>
              <a:tabLst>
                <a:tab pos="2249170" algn="l"/>
                <a:tab pos="2969895" algn="ctr"/>
              </a:tabLst>
            </a:pPr>
            <a:r>
              <a:rPr lang="ru-RU" sz="6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</a:t>
            </a:r>
            <a:r>
              <a:rPr lang="ru-RU" sz="6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Далее предлагаем подростку сделать из проволоки проволочного человека. Психолог также делает проволочного человека и затем каждый рассказывает о своем человеке: какой он, чем отличается от других. Затем психолог и подросток встают друг напротив друга, и один, держа в руках проволочного человека, начинает управлять им: поднимать и опускать голову, руки, ноги, наклонять туловище. Хозяин проволочного человека должен повторять движения как зеркало. Последним действием проволочный человек превращается в свое первоначальное состояние. Затем меняются местами.     </a:t>
            </a:r>
            <a:r>
              <a:rPr lang="ru-RU" sz="64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6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Обсуждение: что отражает мой проволочный человек; что я чувствовал, когда мной манипулировали? </a:t>
            </a:r>
            <a:r>
              <a:rPr lang="ru-RU" sz="6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</a:t>
            </a:r>
            <a:r>
              <a:rPr lang="ru-RU" sz="6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то мне хотелось сделать больше всего в этот момент? Что такое самоуправление и самоконтроль? Что необходимо человеку, чтобы управлять собой?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3295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="" xmlns:a16="http://schemas.microsoft.com/office/drawing/2014/main" id="{00E05CAE-7937-04E0-744F-2770A8EC03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241639"/>
            <a:ext cx="9905998" cy="1129961"/>
          </a:xfrm>
        </p:spPr>
        <p:txBody>
          <a:bodyPr/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«Проволочные человечки»</a:t>
            </a:r>
          </a:p>
        </p:txBody>
      </p:sp>
      <p:pic>
        <p:nvPicPr>
          <p:cNvPr id="8" name="Объект 7">
            <a:extLst>
              <a:ext uri="{FF2B5EF4-FFF2-40B4-BE49-F238E27FC236}">
                <a16:creationId xmlns="" xmlns:a16="http://schemas.microsoft.com/office/drawing/2014/main" id="{49AE5839-5E7E-2E98-8690-AEC7694A34B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981674" y="1207477"/>
            <a:ext cx="3646309" cy="4858378"/>
          </a:xfrm>
          <a:prstGeom prst="rect">
            <a:avLst/>
          </a:prstGeom>
        </p:spPr>
      </p:pic>
      <p:pic>
        <p:nvPicPr>
          <p:cNvPr id="9" name="Объект 8">
            <a:extLst>
              <a:ext uri="{FF2B5EF4-FFF2-40B4-BE49-F238E27FC236}">
                <a16:creationId xmlns="" xmlns:a16="http://schemas.microsoft.com/office/drawing/2014/main" id="{6EA6F448-9377-E7E7-18EA-A1E6C4E6983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766304" y="1301262"/>
            <a:ext cx="3575494" cy="4764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87887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="" xmlns:a16="http://schemas.microsoft.com/office/drawing/2014/main" id="{9DAC94EF-ECAD-F1A9-5265-FF7B7E4705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6582" y="184765"/>
            <a:ext cx="9905998" cy="682743"/>
          </a:xfrm>
        </p:spPr>
        <p:txBody>
          <a:bodyPr>
            <a:normAutofit/>
          </a:bodyPr>
          <a:lstStyle/>
          <a:p>
            <a:pPr algn="ctr"/>
            <a:r>
              <a:rPr lang="ru-RU" sz="22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Психологическая игра «Самоценность»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6" name="Текст 5">
            <a:extLst>
              <a:ext uri="{FF2B5EF4-FFF2-40B4-BE49-F238E27FC236}">
                <a16:creationId xmlns="" xmlns:a16="http://schemas.microsoft.com/office/drawing/2014/main" id="{7CBF77CE-3E6E-464F-3D51-3C98235047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5784" y="996461"/>
            <a:ext cx="10215073" cy="5439508"/>
          </a:xfrm>
        </p:spPr>
        <p:txBody>
          <a:bodyPr>
            <a:normAutofit fontScale="70000" lnSpcReduction="20000"/>
          </a:bodyPr>
          <a:lstStyle/>
          <a:p>
            <a:pPr algn="just">
              <a:lnSpc>
                <a:spcPct val="100000"/>
              </a:lnSpc>
              <a:spcAft>
                <a:spcPts val="1000"/>
              </a:spcAft>
              <a:tabLst>
                <a:tab pos="185420" algn="l"/>
                <a:tab pos="2969895" algn="ctr"/>
              </a:tabLst>
            </a:pPr>
            <a:r>
              <a:rPr lang="ru-RU" sz="25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Цель: </a:t>
            </a:r>
            <a:r>
              <a:rPr lang="ru-RU" sz="2500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позитивизация</a:t>
            </a:r>
            <a:r>
              <a:rPr lang="ru-RU" sz="25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Я-концепции подростка</a:t>
            </a:r>
          </a:p>
          <a:p>
            <a:pPr algn="just">
              <a:lnSpc>
                <a:spcPct val="100000"/>
              </a:lnSpc>
              <a:spcAft>
                <a:spcPts val="1000"/>
              </a:spcAft>
              <a:tabLst>
                <a:tab pos="185420" algn="l"/>
                <a:tab pos="2969895" algn="ctr"/>
              </a:tabLst>
            </a:pPr>
            <a:r>
              <a:rPr lang="ru-RU" sz="25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Ход </a:t>
            </a:r>
            <a:r>
              <a:rPr lang="ru-RU" sz="25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работы</a:t>
            </a:r>
            <a:r>
              <a:rPr lang="ru-RU" sz="25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Каждый из нас представляет собой ценность. Мы отличаемся друг от  друга своей индивидуальностью, личными достижениями, целями и многим другим. О своей ценности мы узнаем от других людей. Сейчас тебе необходимо взять лист бумаги и в центре нарисовать круг, в котором написать букву «Я». </a:t>
            </a:r>
          </a:p>
          <a:p>
            <a:pPr algn="just">
              <a:lnSpc>
                <a:spcPct val="100000"/>
              </a:lnSpc>
              <a:spcAft>
                <a:spcPts val="1000"/>
              </a:spcAft>
              <a:tabLst>
                <a:tab pos="185420" algn="l"/>
                <a:tab pos="2969895" algn="ctr"/>
              </a:tabLst>
            </a:pPr>
            <a:r>
              <a:rPr lang="ru-RU" sz="25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Теперь вокруг этой буквы ты можешь нарисовать столько кружочков, сколько захочешь, а в них напишешь имена тех людей, которые говорили тебе о твоей индивидуальности и ценности. От каждого кружочка к своему «Я» проведи стрелки. Используй для этого разные цвета, чтобы выразить свои чувства.</a:t>
            </a:r>
          </a:p>
          <a:p>
            <a:pPr algn="just">
              <a:lnSpc>
                <a:spcPct val="100000"/>
              </a:lnSpc>
              <a:spcAft>
                <a:spcPts val="1000"/>
              </a:spcAft>
              <a:tabLst>
                <a:tab pos="185420" algn="l"/>
                <a:tab pos="2969895" algn="ctr"/>
              </a:tabLst>
            </a:pPr>
            <a:r>
              <a:rPr lang="ru-RU" sz="25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Вспомни, пожалуйста, что тебе говорили эти люди и кратко запиши смысл сказанного рядом со стрелками.</a:t>
            </a:r>
          </a:p>
          <a:p>
            <a:pPr algn="just">
              <a:lnSpc>
                <a:spcPct val="100000"/>
              </a:lnSpc>
              <a:spcAft>
                <a:spcPts val="1000"/>
              </a:spcAft>
              <a:tabLst>
                <a:tab pos="185420" algn="l"/>
                <a:tab pos="2969895" algn="ctr"/>
              </a:tabLst>
            </a:pPr>
            <a:r>
              <a:rPr lang="ru-RU" sz="25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 тебя получилась карта самоценности. Давай оживим ее. Я помогу тебе. Ты займешь место на стуле в центре.  Вокруг мы поставим стулья, имитируя кружочки на твоей карте. Я по очереди буду садиться на эти стулья, выступая от имени определенного человека и зачитывая фразу, идущую к тебе от этого человека. Слушай внимательно. Твоя задача – ощутить свою ценность.</a:t>
            </a:r>
          </a:p>
          <a:p>
            <a:pPr algn="just">
              <a:lnSpc>
                <a:spcPct val="100000"/>
              </a:lnSpc>
              <a:spcAft>
                <a:spcPts val="1000"/>
              </a:spcAft>
              <a:tabLst>
                <a:tab pos="185420" algn="l"/>
                <a:tab pos="2969895" algn="ctr"/>
              </a:tabLst>
            </a:pPr>
            <a:r>
              <a:rPr lang="ru-RU" sz="25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Обсуждение: что такое самоценность; какими цветами ты обозначил стрелки, идущие к тебе от других людей и почему</a:t>
            </a:r>
            <a:r>
              <a:rPr lang="ru-RU" sz="2500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  <a:r>
              <a:rPr lang="ru-RU" sz="25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</a:t>
            </a:r>
            <a:r>
              <a:rPr lang="ru-RU" sz="2500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пиши </a:t>
            </a:r>
            <a:r>
              <a:rPr lang="ru-RU" sz="25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свои чувства, когда ты слушал, что говорили о твоей ценности разные люди.</a:t>
            </a:r>
            <a:r>
              <a:rPr lang="ru-RU" sz="25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sz="2500" dirty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266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Контур">
  <a:themeElements>
    <a:clrScheme name="Кнопка">
      <a:dk1>
        <a:sysClr val="windowText" lastClr="000000"/>
      </a:dk1>
      <a:lt1>
        <a:sysClr val="window" lastClr="FFFFFF"/>
      </a:lt1>
      <a:dk2>
        <a:srgbClr val="465E9C"/>
      </a:dk2>
      <a:lt2>
        <a:srgbClr val="CCDDEA"/>
      </a:lt2>
      <a:accent1>
        <a:srgbClr val="FDA023"/>
      </a:accent1>
      <a:accent2>
        <a:srgbClr val="AA2B1E"/>
      </a:accent2>
      <a:accent3>
        <a:srgbClr val="71685C"/>
      </a:accent3>
      <a:accent4>
        <a:srgbClr val="64A73B"/>
      </a:accent4>
      <a:accent5>
        <a:srgbClr val="EB5605"/>
      </a:accent5>
      <a:accent6>
        <a:srgbClr val="B9CA1A"/>
      </a:accent6>
      <a:hlink>
        <a:srgbClr val="D83E2C"/>
      </a:hlink>
      <a:folHlink>
        <a:srgbClr val="ED7D27"/>
      </a:folHlink>
    </a:clrScheme>
    <a:fontScheme name="Контур">
      <a:maj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Контур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Circuit" id="{0AC2F7E7-15F5-431C-B2A2-456FE929F56C}" vid="{0911B802-464C-4241-8DD9-B60FF88E379F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Urban</Template>
  <TotalTime>420</TotalTime>
  <Words>1511</Words>
  <Application>Microsoft Office PowerPoint</Application>
  <PresentationFormat>Произвольный</PresentationFormat>
  <Paragraphs>80</Paragraphs>
  <Slides>17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Контур</vt:lpstr>
      <vt:lpstr> Сопровождение несовершеннолетнего, совершившего попытку суицида</vt:lpstr>
      <vt:lpstr>По возвращению несовершеннолетнего из учреждения здравоохранения</vt:lpstr>
      <vt:lpstr>Психологическое сопровождение</vt:lpstr>
      <vt:lpstr>Техники и технологии психологической помощи</vt:lpstr>
      <vt:lpstr>Игра-путешествие «Пойди туда – не знаю куда, принеси то, не знаю что»</vt:lpstr>
      <vt:lpstr>Практическая беседа  «Сети помощи»</vt:lpstr>
      <vt:lpstr>Упражнения «Проволочная разминка» и «Проволочный человек» </vt:lpstr>
      <vt:lpstr>«Проволочные человечки»</vt:lpstr>
      <vt:lpstr>Психологическая игра «Самоценность»</vt:lpstr>
      <vt:lpstr>Презентация PowerPoint</vt:lpstr>
      <vt:lpstr>.  </vt:lpstr>
      <vt:lpstr>Работа с метафорическими картами «Teenagers»</vt:lpstr>
      <vt:lpstr>Техника «призма»</vt:lpstr>
      <vt:lpstr>работа с техникой «Призма» (Н.В.Буравцова)</vt:lpstr>
      <vt:lpstr>Сказкотерапия в работе с суицидентами</vt:lpstr>
      <vt:lpstr> Установление контакта </vt:lpstr>
      <vt:lpstr>Спасибо за внимание!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Ведение случая</dc:title>
  <dc:creator>Лариса Спица</dc:creator>
  <cp:lastModifiedBy>user</cp:lastModifiedBy>
  <cp:revision>22</cp:revision>
  <dcterms:created xsi:type="dcterms:W3CDTF">2023-10-18T20:05:22Z</dcterms:created>
  <dcterms:modified xsi:type="dcterms:W3CDTF">2026-03-24T10:02:42Z</dcterms:modified>
</cp:coreProperties>
</file>