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319" r:id="rId4"/>
    <p:sldId id="330" r:id="rId5"/>
    <p:sldId id="317" r:id="rId6"/>
    <p:sldId id="327" r:id="rId7"/>
    <p:sldId id="329" r:id="rId8"/>
    <p:sldId id="307" r:id="rId9"/>
    <p:sldId id="308" r:id="rId10"/>
    <p:sldId id="310" r:id="rId11"/>
    <p:sldId id="311" r:id="rId12"/>
    <p:sldId id="312" r:id="rId13"/>
    <p:sldId id="313" r:id="rId14"/>
    <p:sldId id="314" r:id="rId15"/>
    <p:sldId id="315" r:id="rId16"/>
    <p:sldId id="295" r:id="rId17"/>
    <p:sldId id="288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FFC46D"/>
    <a:srgbClr val="003399"/>
    <a:srgbClr val="F0EA00"/>
    <a:srgbClr val="000000"/>
    <a:srgbClr val="1D208F"/>
    <a:srgbClr val="211E54"/>
    <a:srgbClr val="F4E59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D20BB24-DE4E-443F-8AFA-7C7102A7B78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09FF3-35D1-40EE-8E80-E0C67CE0B6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042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F050C-49C9-4F67-B83A-18EAA4F8F7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842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851E0-ED0D-4539-8EF1-B57014E2EB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54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15D5B-9A6F-4AAA-A4BF-C7C40B03D0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22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84A92-F733-466A-9B65-587C3FCF68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94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3CC2A-45E8-4E8A-B0A2-4C223A0257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3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80EB1-9C2E-4B0A-84AD-F5C4C335E7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311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F5C2C-3BC5-46BC-A5D6-354227AA2C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62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9044B-ACC8-432F-9DD7-1E46D2FB13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065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B50A-0F13-4769-AE54-19E3274ADB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69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3E9819-BFB4-4ADA-9742-A1CFCB90B71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9.em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microsoft.com/office/2007/relationships/hdphoto" Target="../media/hdphoto4.wdp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63888" y="1052736"/>
            <a:ext cx="5401592" cy="3384376"/>
          </a:xfrm>
        </p:spPr>
        <p:txBody>
          <a:bodyPr/>
          <a:lstStyle/>
          <a:p>
            <a:pPr algn="r"/>
            <a:r>
              <a:rPr lang="ru-RU" altLang="ru-RU" sz="4800" dirty="0" smtClean="0">
                <a:solidFill>
                  <a:srgbClr val="FFC000"/>
                </a:solidFill>
                <a:latin typeface="Franklin Gothic Medium Cond" panose="020B0606030402020204" pitchFamily="34" charset="0"/>
              </a:rPr>
              <a:t>Территории  развития и  потребность </a:t>
            </a:r>
            <a:br>
              <a:rPr lang="ru-RU" altLang="ru-RU" sz="4800" dirty="0" smtClean="0">
                <a:solidFill>
                  <a:srgbClr val="FFC000"/>
                </a:solidFill>
                <a:latin typeface="Franklin Gothic Medium Cond" panose="020B0606030402020204" pitchFamily="34" charset="0"/>
              </a:rPr>
            </a:br>
            <a:r>
              <a:rPr lang="ru-RU" altLang="ru-RU" sz="4800" dirty="0" smtClean="0">
                <a:solidFill>
                  <a:srgbClr val="FFC000"/>
                </a:solidFill>
                <a:latin typeface="Franklin Gothic Medium Cond" panose="020B0606030402020204" pitchFamily="34" charset="0"/>
              </a:rPr>
              <a:t>в  кадрах </a:t>
            </a:r>
            <a:endParaRPr lang="en-US" altLang="ru-RU" sz="4800" dirty="0">
              <a:solidFill>
                <a:srgbClr val="FFC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3413" y="260648"/>
            <a:ext cx="2952328" cy="4320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11" y="5805264"/>
            <a:ext cx="1199748" cy="7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19" y="404664"/>
            <a:ext cx="7848872" cy="563563"/>
          </a:xfrm>
        </p:spPr>
        <p:txBody>
          <a:bodyPr/>
          <a:lstStyle/>
          <a:p>
            <a:pPr algn="l"/>
            <a:r>
              <a:rPr lang="ru-RU" altLang="ru-RU" sz="2800" dirty="0" smtClean="0">
                <a:solidFill>
                  <a:srgbClr val="FFC000"/>
                </a:solidFill>
              </a:rPr>
              <a:t>Сквозные профессии и специальности 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436096" y="2492896"/>
            <a:ext cx="3456384" cy="4217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86657" y="2994345"/>
            <a:ext cx="3033464" cy="18028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7544" y="3068960"/>
            <a:ext cx="28716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Мастер по ремонту и обслуживанию инженерных систем жилищно-коммунального хозяйства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Мастер контрольно-измерительных приборов и автоматики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322787" y="282383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716016" y="2863040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2987824" y="126876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275856" y="1530551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80112" y="2555026"/>
            <a:ext cx="317157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Техническое обслуживание и ремонт радиоэлектронной техники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Техническая эксплуатация и обслуживание электрического и электромеханического оборудования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Монтаж и техническая эксплуатация холодильно-компрессорных машин и установок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err="1" smtClean="0">
                <a:solidFill>
                  <a:srgbClr val="000000"/>
                </a:solidFill>
              </a:rPr>
              <a:t>Мехатроника</a:t>
            </a:r>
            <a:r>
              <a:rPr lang="ru-RU" altLang="ru-RU" sz="1200" b="1" dirty="0" smtClean="0">
                <a:solidFill>
                  <a:srgbClr val="000000"/>
                </a:solidFill>
              </a:rPr>
              <a:t> и мобильная робототехника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Монтаж, техническое обслуживание и ремонт промышленного оборудования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Техническое обслуживание и ремонт систем вентиляции и кондиционирования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Оснащение средствами автоматизации технологических процессов и производств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Управление качеством продукции, процессов и услуг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en-US" altLang="ru-RU" sz="1200" dirty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57867"/>
              </p:ext>
            </p:extLst>
          </p:nvPr>
        </p:nvGraphicFramePr>
        <p:xfrm>
          <a:off x="2814464" y="422108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464" y="422108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12401"/>
              </p:ext>
            </p:extLst>
          </p:nvPr>
        </p:nvGraphicFramePr>
        <p:xfrm>
          <a:off x="8316416" y="566124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566124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9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022923" cy="563563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FFC000"/>
                </a:solidFill>
              </a:rPr>
              <a:t>   </a:t>
            </a:r>
            <a:r>
              <a:rPr lang="ru-RU" altLang="ru-RU" sz="2800" dirty="0" smtClean="0">
                <a:solidFill>
                  <a:srgbClr val="FFC000"/>
                </a:solidFill>
              </a:rPr>
              <a:t>Строительство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76888" y="2998788"/>
            <a:ext cx="3171576" cy="15823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95536" y="2998788"/>
            <a:ext cx="3033464" cy="2374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5025" y="3190193"/>
            <a:ext cx="287169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Электромонтажник электрических сетей и электрооборудования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Мастер столярно-плотничных, паркетных и стекольных работ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Мастер отделочных строительных и декоративных работ </a:t>
            </a:r>
            <a:r>
              <a:rPr lang="ru-RU" sz="14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ru-RU" altLang="ru-RU" sz="1200" b="1" dirty="0" smtClean="0">
              <a:solidFill>
                <a:srgbClr val="0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339234" y="1628800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652120" y="3212252"/>
            <a:ext cx="29755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Строительство и эксплуатация зданий и сооружений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alt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65194"/>
              </p:ext>
            </p:extLst>
          </p:nvPr>
        </p:nvGraphicFramePr>
        <p:xfrm>
          <a:off x="2814464" y="4677819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464" y="4677819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0879"/>
              </p:ext>
            </p:extLst>
          </p:nvPr>
        </p:nvGraphicFramePr>
        <p:xfrm>
          <a:off x="7999040" y="3919302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040" y="3919302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8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2702669" cy="563563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FFC000"/>
                </a:solidFill>
              </a:rPr>
              <a:t>   </a:t>
            </a:r>
            <a:r>
              <a:rPr lang="ru-RU" altLang="ru-RU" sz="2800" dirty="0" smtClean="0">
                <a:solidFill>
                  <a:srgbClr val="FFC000"/>
                </a:solidFill>
              </a:rPr>
              <a:t>Транспорт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76888" y="2998788"/>
            <a:ext cx="3171576" cy="19423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95536" y="2998789"/>
            <a:ext cx="3033464" cy="15823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5025" y="3190193"/>
            <a:ext cx="28716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Мастер по ремонту и обслуживанию автомобилей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ru-RU" altLang="ru-RU" sz="1200" b="1" dirty="0" smtClean="0">
              <a:solidFill>
                <a:srgbClr val="0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339234" y="1628800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700864" y="3212252"/>
            <a:ext cx="297559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Организация перевозок и управление на транспорте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Техническое обслуживание и ремонт двигателей, систем и агрегатов автомобилей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alt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96104"/>
              </p:ext>
            </p:extLst>
          </p:nvPr>
        </p:nvGraphicFramePr>
        <p:xfrm>
          <a:off x="2598440" y="397572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440" y="397572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55423"/>
              </p:ext>
            </p:extLst>
          </p:nvPr>
        </p:nvGraphicFramePr>
        <p:xfrm>
          <a:off x="7927032" y="433576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032" y="433576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0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36" y="404664"/>
            <a:ext cx="7022923" cy="563563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FFC000"/>
                </a:solidFill>
              </a:rPr>
              <a:t>  </a:t>
            </a:r>
            <a:r>
              <a:rPr lang="ru-RU" altLang="ru-RU" sz="2800" dirty="0" smtClean="0">
                <a:solidFill>
                  <a:srgbClr val="FFC000"/>
                </a:solidFill>
              </a:rPr>
              <a:t>Сельское хозяйство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76888" y="2998788"/>
            <a:ext cx="3171576" cy="20863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95536" y="2998789"/>
            <a:ext cx="3033464" cy="15823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5025" y="3190193"/>
            <a:ext cx="28716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Мастер сельскохозяйственного производства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ru-RU" altLang="ru-RU" sz="1200" b="1" dirty="0" smtClean="0">
              <a:solidFill>
                <a:srgbClr val="0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339234" y="1628800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700864" y="3140968"/>
            <a:ext cx="297559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Электрификация и автоматизация сельского хозяйства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Эксплуатация и ремонт сельскохозяйственной техники и оборудования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Ветеринария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alt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96104"/>
              </p:ext>
            </p:extLst>
          </p:nvPr>
        </p:nvGraphicFramePr>
        <p:xfrm>
          <a:off x="2598738" y="39751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39751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7195"/>
              </p:ext>
            </p:extLst>
          </p:nvPr>
        </p:nvGraphicFramePr>
        <p:xfrm>
          <a:off x="7927032" y="4479776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032" y="4479776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3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5832648" cy="563563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FFC000"/>
                </a:solidFill>
              </a:rPr>
              <a:t> </a:t>
            </a:r>
            <a:r>
              <a:rPr lang="ru-RU" altLang="ru-RU" sz="2800" dirty="0" smtClean="0">
                <a:solidFill>
                  <a:srgbClr val="FFC000"/>
                </a:solidFill>
              </a:rPr>
              <a:t>Туризм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76888" y="2998788"/>
            <a:ext cx="3171576" cy="17263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95536" y="2998789"/>
            <a:ext cx="3033464" cy="12943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5025" y="3190193"/>
            <a:ext cx="28716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Повар, кондитер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ru-RU" altLang="ru-RU" sz="1200" b="1" dirty="0" smtClean="0">
              <a:solidFill>
                <a:srgbClr val="0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339234" y="1628800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700864" y="3140968"/>
            <a:ext cx="297559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Туризм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Гостиничное дело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Поварское и кондитерское дело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alt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09848"/>
              </p:ext>
            </p:extLst>
          </p:nvPr>
        </p:nvGraphicFramePr>
        <p:xfrm>
          <a:off x="2576478" y="3645942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478" y="3645942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5852"/>
              </p:ext>
            </p:extLst>
          </p:nvPr>
        </p:nvGraphicFramePr>
        <p:xfrm>
          <a:off x="7956376" y="404772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04772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9397" y="404664"/>
            <a:ext cx="7022923" cy="563563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FFC000"/>
                </a:solidFill>
              </a:rPr>
              <a:t> </a:t>
            </a:r>
            <a:r>
              <a:rPr lang="en-US" altLang="ru-RU" sz="2800" dirty="0" smtClean="0">
                <a:solidFill>
                  <a:srgbClr val="FFC000"/>
                </a:solidFill>
              </a:rPr>
              <a:t>I</a:t>
            </a:r>
            <a:r>
              <a:rPr lang="ru-RU" altLang="ru-RU" sz="2800" dirty="0" smtClean="0">
                <a:solidFill>
                  <a:srgbClr val="FFC000"/>
                </a:solidFill>
              </a:rPr>
              <a:t>Т- сфера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76888" y="2998788"/>
            <a:ext cx="3171576" cy="30945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95536" y="2998789"/>
            <a:ext cx="3033464" cy="12943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339234" y="1628800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700864" y="3140968"/>
            <a:ext cx="297559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Сетевое и системное администрирование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Информационные системы и программирование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Обеспечение информационной безопасности телекоммуникационных систем </a:t>
            </a:r>
            <a:r>
              <a:rPr lang="ru-RU" sz="14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Инфокоммуникационные сети и системы связи </a:t>
            </a:r>
            <a:r>
              <a:rPr lang="ru-RU" sz="1400" b="1" dirty="0">
                <a:solidFill>
                  <a:srgbClr val="C00000"/>
                </a:solidFill>
                <a:sym typeface="Wingdings"/>
              </a:rPr>
              <a:t></a:t>
            </a:r>
            <a:endParaRPr lang="en-US" altLang="ru-RU" sz="1400" dirty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403550"/>
              </p:ext>
            </p:extLst>
          </p:nvPr>
        </p:nvGraphicFramePr>
        <p:xfrm>
          <a:off x="2547297" y="3645024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297" y="3645024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16925"/>
              </p:ext>
            </p:extLst>
          </p:nvPr>
        </p:nvGraphicFramePr>
        <p:xfrm>
          <a:off x="8100392" y="54158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54158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7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3168352" cy="49155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C000"/>
                </a:solidFill>
              </a:rPr>
              <a:t>Другие отрасли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invGray">
          <a:xfrm>
            <a:off x="0" y="1524000"/>
            <a:ext cx="6156176" cy="4495800"/>
          </a:xfrm>
          <a:prstGeom prst="rightArrow">
            <a:avLst>
              <a:gd name="adj1" fmla="val 79306"/>
              <a:gd name="adj2" fmla="val 33584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dirty="0" smtClean="0"/>
              <a:t>Преподавание в начальных классах</a:t>
            </a:r>
            <a:endParaRPr lang="en-US" altLang="ru-RU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276600"/>
            <a:ext cx="461466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dirty="0"/>
              <a:t>Монтаж, техническое обслуживание </a:t>
            </a:r>
          </a:p>
          <a:p>
            <a:pPr algn="ctr" eaLnBrk="0" hangingPunct="0"/>
            <a:r>
              <a:rPr lang="ru-RU" altLang="ru-RU" dirty="0"/>
              <a:t>и ремонт биотехнических и медицинских</a:t>
            </a:r>
          </a:p>
          <a:p>
            <a:pPr algn="ctr" eaLnBrk="0" hangingPunct="0"/>
            <a:r>
              <a:rPr lang="ru-RU" altLang="ru-RU" dirty="0" smtClean="0"/>
              <a:t>аппаратов </a:t>
            </a:r>
            <a:r>
              <a:rPr lang="ru-RU" altLang="ru-RU" dirty="0"/>
              <a:t>и </a:t>
            </a:r>
            <a:r>
              <a:rPr lang="ru-RU" altLang="ru-RU" dirty="0" smtClean="0"/>
              <a:t>систем </a:t>
            </a:r>
            <a:r>
              <a:rPr lang="ru-RU" sz="2000" b="1" dirty="0">
                <a:solidFill>
                  <a:srgbClr val="C00000"/>
                </a:solidFill>
                <a:sym typeface="Wingdings"/>
              </a:rPr>
              <a:t></a:t>
            </a:r>
            <a:endParaRPr lang="en-US" altLang="ru-RU" sz="2000" dirty="0">
              <a:solidFill>
                <a:srgbClr val="C00000"/>
              </a:solidFill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334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dirty="0" smtClean="0"/>
              <a:t>Печатное дело </a:t>
            </a:r>
            <a:endParaRPr lang="en-US" altLang="ru-RU" sz="2000" dirty="0">
              <a:solidFill>
                <a:srgbClr val="C00000"/>
              </a:solidFill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6087616" y="3124200"/>
            <a:ext cx="2660848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altLang="ru-RU" sz="2400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Востребованные специальности</a:t>
            </a:r>
            <a:endParaRPr lang="en-US" altLang="ru-RU" sz="2400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71425"/>
              </p:ext>
            </p:extLst>
          </p:nvPr>
        </p:nvGraphicFramePr>
        <p:xfrm>
          <a:off x="7020272" y="4267200"/>
          <a:ext cx="6480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267200"/>
                        <a:ext cx="648072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226" y="404664"/>
            <a:ext cx="7225277" cy="563563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ru-RU" altLang="ru-RU" sz="2800" dirty="0" smtClean="0">
                <a:solidFill>
                  <a:srgbClr val="FFC000"/>
                </a:solidFill>
              </a:rPr>
              <a:t>Профессии (специальности) будущего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873651" y="1882062"/>
            <a:ext cx="7375525" cy="4533900"/>
            <a:chOff x="679" y="1176"/>
            <a:chExt cx="4646" cy="2856"/>
          </a:xfrm>
        </p:grpSpPr>
        <p:sp>
          <p:nvSpPr>
            <p:cNvPr id="62467" name="Freeform 3"/>
            <p:cNvSpPr>
              <a:spLocks noEditPoints="1"/>
            </p:cNvSpPr>
            <p:nvPr/>
          </p:nvSpPr>
          <p:spPr bwMode="gray">
            <a:xfrm rot="-1358056">
              <a:off x="679" y="1743"/>
              <a:ext cx="4317" cy="1766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9412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gray">
            <a:xfrm rot="-1543677">
              <a:off x="2779" y="1707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0225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gray">
            <a:xfrm rot="-1543677">
              <a:off x="4605" y="1861"/>
              <a:ext cx="720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gray">
            <a:xfrm rot="-1543677">
              <a:off x="1771" y="3723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gray">
            <a:xfrm rot="-1543677">
              <a:off x="3496" y="3328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gray">
            <a:xfrm rot="-1543677">
              <a:off x="1192" y="2656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gray">
            <a:xfrm>
              <a:off x="2399" y="1176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gray">
            <a:xfrm>
              <a:off x="816" y="216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gray">
            <a:xfrm>
              <a:off x="1372" y="3229"/>
              <a:ext cx="808" cy="80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gray">
            <a:xfrm>
              <a:off x="3120" y="2832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tx2">
                    <a:gamma/>
                    <a:shade val="4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gray">
            <a:xfrm>
              <a:off x="4272" y="1344"/>
              <a:ext cx="823" cy="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white">
            <a:xfrm>
              <a:off x="789" y="2398"/>
              <a:ext cx="84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b="1" dirty="0" err="1"/>
                <a:t>EnergyNet</a:t>
              </a:r>
              <a:endParaRPr lang="ru-RU" altLang="ru-RU" sz="2000" b="1" dirty="0"/>
            </a:p>
            <a:p>
              <a:pPr eaLnBrk="0" hangingPunct="0"/>
              <a:endParaRPr lang="en-US" altLang="ru-RU" dirty="0">
                <a:latin typeface="Verdana" pitchFamily="34" charset="0"/>
              </a:endParaRP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white">
            <a:xfrm>
              <a:off x="2572" y="1481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ru-RU" dirty="0">
                <a:latin typeface="Verdana" pitchFamily="34" charset="0"/>
              </a:endParaRP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white">
            <a:xfrm>
              <a:off x="4313" y="1587"/>
              <a:ext cx="70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b="1" dirty="0" err="1"/>
                <a:t>FoodNet</a:t>
              </a:r>
              <a:endParaRPr lang="ru-RU" altLang="ru-RU" sz="2000" b="1" dirty="0"/>
            </a:p>
            <a:p>
              <a:pPr eaLnBrk="0" hangingPunct="0"/>
              <a:endParaRPr lang="en-US" altLang="ru-RU" dirty="0">
                <a:latin typeface="Verdana" pitchFamily="34" charset="0"/>
              </a:endParaRP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white">
            <a:xfrm>
              <a:off x="3179" y="3026"/>
              <a:ext cx="682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b="1" dirty="0" err="1"/>
                <a:t>AeroNet</a:t>
              </a:r>
              <a:endParaRPr lang="ru-RU" altLang="ru-RU" sz="2000" b="1" dirty="0"/>
            </a:p>
            <a:p>
              <a:pPr eaLnBrk="0" hangingPunct="0"/>
              <a:endParaRPr lang="en-US" altLang="ru-RU" dirty="0">
                <a:latin typeface="Verdana" pitchFamily="34" charset="0"/>
              </a:endParaRP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white">
            <a:xfrm>
              <a:off x="1388" y="3424"/>
              <a:ext cx="77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 dirty="0" err="1"/>
                <a:t>NeuroNet</a:t>
              </a:r>
              <a:endParaRPr lang="ru-RU" altLang="ru-RU" sz="2000" b="1" dirty="0"/>
            </a:p>
            <a:p>
              <a:pPr eaLnBrk="0" hangingPunct="0"/>
              <a:endParaRPr lang="en-US" altLang="ru-RU" dirty="0">
                <a:latin typeface="Verdana" pitchFamily="34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2238" y="2128"/>
              <a:ext cx="1814" cy="6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1600" dirty="0">
                  <a:solidFill>
                    <a:srgbClr val="FF9933"/>
                  </a:solidFill>
                </a:rPr>
                <a:t>начиная с 2020 ожидается появление данных профессий на реальном рынке </a:t>
              </a:r>
              <a:r>
                <a:rPr lang="ru-RU" altLang="ru-RU" sz="1600" dirty="0" smtClean="0">
                  <a:solidFill>
                    <a:srgbClr val="FF9933"/>
                  </a:solidFill>
                </a:rPr>
                <a:t>труда</a:t>
              </a:r>
              <a:endParaRPr lang="en-US" altLang="ru-RU" sz="1400" b="1" dirty="0">
                <a:solidFill>
                  <a:srgbClr val="FF9933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635896" y="2275451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err="1"/>
              <a:t>HealthNet</a:t>
            </a:r>
            <a:endParaRPr lang="ru-RU" alt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102059"/>
            <a:ext cx="187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 dirty="0"/>
              <a:t>комплексные системы и сервисы интеллектуальной </a:t>
            </a:r>
            <a:r>
              <a:rPr lang="ru-RU" altLang="ru-RU" sz="1200" b="1" dirty="0" smtClean="0"/>
              <a:t>энергетики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968815"/>
            <a:ext cx="154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 dirty="0" smtClean="0"/>
              <a:t>инновационные </a:t>
            </a:r>
            <a:r>
              <a:rPr lang="ru-RU" altLang="ru-RU" sz="1200" b="1" dirty="0" err="1" smtClean="0"/>
              <a:t>нейротехнологии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61873" y="1484784"/>
            <a:ext cx="203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 dirty="0" smtClean="0"/>
              <a:t>персонализированные медицинские услуги  и лекарственные средства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42297" y="330879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 dirty="0" smtClean="0"/>
              <a:t>продовольствие, обеспеченное </a:t>
            </a:r>
            <a:r>
              <a:rPr lang="ru-RU" altLang="ru-RU" sz="1200" b="1" dirty="0"/>
              <a:t>интеллектуализацией, автоматизацией и роботизацией технологических </a:t>
            </a:r>
            <a:r>
              <a:rPr lang="ru-RU" altLang="ru-RU" sz="1200" b="1" dirty="0" smtClean="0"/>
              <a:t>процессов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91231" y="5496800"/>
            <a:ext cx="225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 dirty="0" smtClean="0"/>
              <a:t>распределенные системы беспилотных </a:t>
            </a:r>
            <a:r>
              <a:rPr lang="ru-RU" altLang="ru-RU" sz="1200" b="1" dirty="0"/>
              <a:t>летательных </a:t>
            </a:r>
            <a:r>
              <a:rPr lang="ru-RU" altLang="ru-RU" sz="1200" b="1" dirty="0" smtClean="0"/>
              <a:t>аппаратов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264640"/>
            <a:ext cx="259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200" dirty="0" smtClean="0">
                <a:solidFill>
                  <a:srgbClr val="FFC000"/>
                </a:solidFill>
              </a:rPr>
              <a:t>atlas100.ru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16016" y="3212976"/>
            <a:ext cx="4104455" cy="720080"/>
          </a:xfrm>
        </p:spPr>
        <p:txBody>
          <a:bodyPr/>
          <a:lstStyle/>
          <a:p>
            <a:r>
              <a:rPr lang="en-US" altLang="ru-RU" sz="3200" b="1" dirty="0" smtClean="0">
                <a:solidFill>
                  <a:srgbClr val="FFC000"/>
                </a:solidFill>
              </a:rPr>
              <a:t>www.resurs-yar.ru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3413" y="260648"/>
            <a:ext cx="2952328" cy="4320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94" y="6021288"/>
            <a:ext cx="1199748" cy="7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692696"/>
            <a:ext cx="48965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FFC000"/>
                </a:solidFill>
              </a:rPr>
              <a:t>г</a:t>
            </a:r>
            <a:r>
              <a:rPr lang="ru-RU" altLang="ru-RU" sz="2000" b="1" dirty="0">
                <a:solidFill>
                  <a:srgbClr val="FFC000"/>
                </a:solidFill>
              </a:rPr>
              <a:t>. Ярославль, пр-т Ленина 13/67</a:t>
            </a:r>
          </a:p>
          <a:p>
            <a:pPr algn="r"/>
            <a:r>
              <a:rPr lang="ru-RU" altLang="ru-RU" sz="2000" b="1" dirty="0" smtClean="0">
                <a:solidFill>
                  <a:srgbClr val="FFC000"/>
                </a:solidFill>
              </a:rPr>
              <a:t>+</a:t>
            </a:r>
            <a:r>
              <a:rPr lang="ru-RU" altLang="ru-RU" sz="2000" b="1" dirty="0">
                <a:solidFill>
                  <a:srgbClr val="FFC000"/>
                </a:solidFill>
              </a:rPr>
              <a:t>7 (4852) 72‑95-00</a:t>
            </a:r>
          </a:p>
          <a:p>
            <a:endParaRPr lang="ru-RU" dirty="0"/>
          </a:p>
        </p:txBody>
      </p:sp>
      <p:pic>
        <p:nvPicPr>
          <p:cNvPr id="28674" name="Picture 2" descr="Картинки по запросу курсор ру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6" b="45364" l="6576" r="45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" t="4124" r="50000" b="50054"/>
          <a:stretch/>
        </p:blipFill>
        <p:spPr bwMode="auto">
          <a:xfrm>
            <a:off x="7668344" y="3714582"/>
            <a:ext cx="83404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196752"/>
            <a:ext cx="8223448" cy="46085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latin typeface="Arial Narrow" panose="020B0606020202030204" pitchFamily="34" charset="0"/>
              </a:rPr>
              <a:t>	</a:t>
            </a:r>
            <a:r>
              <a:rPr lang="ru-RU" altLang="ru-RU" sz="3600" b="1" dirty="0" smtClean="0">
                <a:latin typeface="Arial Narrow" panose="020B0606020202030204" pitchFamily="34" charset="0"/>
              </a:rPr>
              <a:t>Существует ли стратегия развития </a:t>
            </a:r>
          </a:p>
          <a:p>
            <a:pPr marL="0" indent="0">
              <a:buNone/>
            </a:pPr>
            <a:r>
              <a:rPr lang="ru-RU" altLang="ru-RU" sz="3600" b="1" dirty="0" smtClean="0">
                <a:latin typeface="Arial Narrow" panose="020B0606020202030204" pitchFamily="34" charset="0"/>
              </a:rPr>
              <a:t>экономики Ярославской области?</a:t>
            </a:r>
          </a:p>
          <a:p>
            <a:pPr marL="0" indent="0">
              <a:buNone/>
            </a:pPr>
            <a:endParaRPr lang="ru-RU" altLang="ru-RU" b="1" dirty="0" smtClean="0"/>
          </a:p>
          <a:p>
            <a:pPr marL="0" indent="0">
              <a:buNone/>
            </a:pPr>
            <a:r>
              <a:rPr lang="en-US" altLang="ru-RU" b="1" dirty="0" smtClean="0"/>
              <a:t> </a:t>
            </a:r>
            <a:r>
              <a:rPr lang="ru-RU" altLang="ru-RU" sz="4500" dirty="0">
                <a:solidFill>
                  <a:srgbClr val="FFFF00"/>
                </a:solidFill>
                <a:sym typeface="Webdings"/>
              </a:rPr>
              <a:t> </a:t>
            </a:r>
            <a:r>
              <a:rPr lang="ru-RU" altLang="ru-RU" sz="4500" dirty="0" smtClean="0">
                <a:solidFill>
                  <a:srgbClr val="FFFF00"/>
                </a:solidFill>
                <a:sym typeface="Webdings"/>
              </a:rPr>
              <a:t>     </a:t>
            </a:r>
            <a:r>
              <a:rPr lang="ru-RU" dirty="0" smtClean="0"/>
              <a:t>Стратегия социально-экономического </a:t>
            </a:r>
            <a:r>
              <a:rPr lang="ru-RU" dirty="0"/>
              <a:t>развития Ярославской области до 2025 </a:t>
            </a:r>
            <a:r>
              <a:rPr lang="ru-RU" dirty="0" smtClean="0"/>
              <a:t>года – документ, </a:t>
            </a:r>
            <a:r>
              <a:rPr lang="ru-RU" dirty="0"/>
              <a:t>определяющий приоритеты, цели и задачи государственного управления </a:t>
            </a:r>
            <a:r>
              <a:rPr lang="ru-RU" dirty="0" smtClean="0"/>
              <a:t>на перспективу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pPr lvl="1"/>
            <a:endParaRPr lang="en-US" altLang="ru-RU" dirty="0"/>
          </a:p>
          <a:p>
            <a:pPr lvl="1"/>
            <a:endParaRPr lang="en-US" altLang="ru-RU" dirty="0"/>
          </a:p>
        </p:txBody>
      </p:sp>
      <p:pic>
        <p:nvPicPr>
          <p:cNvPr id="5" name="Picture 2" descr="C:\Users\User\Desktop\лампоч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127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666\Desktop\depositphotos_94454334-stock-illustration-chat-communication-ico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609337" cy="6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4473"/>
          <p:cNvSpPr>
            <a:spLocks noChangeArrowheads="1"/>
          </p:cNvSpPr>
          <p:nvPr/>
        </p:nvSpPr>
        <p:spPr bwMode="auto">
          <a:xfrm>
            <a:off x="2987824" y="1050713"/>
            <a:ext cx="728216" cy="688994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64" name="Oval 4491"/>
          <p:cNvSpPr>
            <a:spLocks noChangeArrowheads="1"/>
          </p:cNvSpPr>
          <p:nvPr/>
        </p:nvSpPr>
        <p:spPr bwMode="auto">
          <a:xfrm>
            <a:off x="1161030" y="3284238"/>
            <a:ext cx="761529" cy="754662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95" name="Oval 4491"/>
          <p:cNvSpPr>
            <a:spLocks noChangeArrowheads="1"/>
          </p:cNvSpPr>
          <p:nvPr/>
        </p:nvSpPr>
        <p:spPr bwMode="auto">
          <a:xfrm>
            <a:off x="2627784" y="5517233"/>
            <a:ext cx="761529" cy="754662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97" name="Rectangle 4493"/>
          <p:cNvSpPr>
            <a:spLocks noChangeArrowheads="1"/>
          </p:cNvSpPr>
          <p:nvPr/>
        </p:nvSpPr>
        <p:spPr bwMode="auto">
          <a:xfrm>
            <a:off x="107504" y="3976430"/>
            <a:ext cx="1978568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ru-RU" altLang="ko-KR" sz="2400" b="0" dirty="0" smtClean="0">
                <a:latin typeface="Arial Black" panose="020B0A04020102020204" pitchFamily="34" charset="0"/>
              </a:rPr>
              <a:t>Сельское хозяйство</a:t>
            </a:r>
            <a:endParaRPr lang="en-US" altLang="ko-KR" sz="2400" b="0" dirty="0">
              <a:latin typeface="Arial Black" panose="020B0A04020102020204" pitchFamily="34" charset="0"/>
            </a:endParaRPr>
          </a:p>
        </p:txBody>
      </p:sp>
      <p:sp>
        <p:nvSpPr>
          <p:cNvPr id="25992" name="Oval 4488"/>
          <p:cNvSpPr>
            <a:spLocks noChangeArrowheads="1"/>
          </p:cNvSpPr>
          <p:nvPr/>
        </p:nvSpPr>
        <p:spPr bwMode="auto">
          <a:xfrm>
            <a:off x="5410385" y="5604826"/>
            <a:ext cx="709428" cy="691200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89" name="Oval 4485"/>
          <p:cNvSpPr>
            <a:spLocks noChangeArrowheads="1"/>
          </p:cNvSpPr>
          <p:nvPr/>
        </p:nvSpPr>
        <p:spPr bwMode="auto">
          <a:xfrm>
            <a:off x="6978339" y="3124729"/>
            <a:ext cx="735956" cy="772584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90" name="Rectangle 4486"/>
          <p:cNvSpPr>
            <a:spLocks noChangeArrowheads="1"/>
          </p:cNvSpPr>
          <p:nvPr/>
        </p:nvSpPr>
        <p:spPr bwMode="auto">
          <a:xfrm rot="151330">
            <a:off x="6794499" y="3787881"/>
            <a:ext cx="216998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ru-RU" altLang="ko-KR" sz="2400" b="0" dirty="0" smtClean="0">
                <a:latin typeface="Arial Black" panose="020B0A04020102020204" pitchFamily="34" charset="0"/>
              </a:rPr>
              <a:t>Бизнес-услуги и </a:t>
            </a:r>
            <a:r>
              <a:rPr lang="en-US" altLang="ko-KR" sz="2400" b="0" dirty="0" smtClean="0">
                <a:latin typeface="Arial Black" panose="020B0A04020102020204" pitchFamily="34" charset="0"/>
              </a:rPr>
              <a:t>IT</a:t>
            </a:r>
            <a:endParaRPr lang="en-US" altLang="ko-KR" sz="2400" dirty="0">
              <a:latin typeface="Arial Black" panose="020B0A04020102020204" pitchFamily="34" charset="0"/>
            </a:endParaRPr>
          </a:p>
        </p:txBody>
      </p:sp>
      <p:grpSp>
        <p:nvGrpSpPr>
          <p:cNvPr id="25987" name="Group 4483"/>
          <p:cNvGrpSpPr>
            <a:grpSpLocks/>
          </p:cNvGrpSpPr>
          <p:nvPr/>
        </p:nvGrpSpPr>
        <p:grpSpPr bwMode="auto">
          <a:xfrm>
            <a:off x="5510547" y="1052736"/>
            <a:ext cx="3464084" cy="1007973"/>
            <a:chOff x="3446" y="464"/>
            <a:chExt cx="2055" cy="632"/>
          </a:xfrm>
        </p:grpSpPr>
        <p:sp>
          <p:nvSpPr>
            <p:cNvPr id="25977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sp>
          <p:nvSpPr>
            <p:cNvPr id="25976" name="Rectangle 4472"/>
            <p:cNvSpPr>
              <a:spLocks noChangeArrowheads="1"/>
            </p:cNvSpPr>
            <p:nvPr/>
          </p:nvSpPr>
          <p:spPr bwMode="auto">
            <a:xfrm>
              <a:off x="3539" y="806"/>
              <a:ext cx="1962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ru-RU" altLang="ko-KR" sz="2400" dirty="0" smtClean="0">
                  <a:latin typeface="Arial Black" panose="020B0A04020102020204" pitchFamily="34" charset="0"/>
                </a:rPr>
                <a:t>П</a:t>
              </a:r>
              <a:r>
                <a:rPr lang="ru-RU" altLang="ko-KR" sz="2400" b="0" dirty="0" smtClean="0">
                  <a:latin typeface="Arial Black" panose="020B0A04020102020204" pitchFamily="34" charset="0"/>
                </a:rPr>
                <a:t>ромышленность</a:t>
              </a:r>
              <a:endParaRPr lang="en-US" altLang="ko-KR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5984" name="Text Box 4480"/>
            <p:cNvSpPr txBox="1">
              <a:spLocks noChangeArrowheads="1"/>
            </p:cNvSpPr>
            <p:nvPr/>
          </p:nvSpPr>
          <p:spPr bwMode="auto">
            <a:xfrm>
              <a:off x="3605" y="539"/>
              <a:ext cx="12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ko-KR" sz="1400" dirty="0">
                <a:solidFill>
                  <a:srgbClr val="D80000"/>
                </a:solidFill>
              </a:endParaRPr>
            </a:p>
          </p:txBody>
        </p:sp>
      </p:grpSp>
      <p:sp>
        <p:nvSpPr>
          <p:cNvPr id="25942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25937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3" name="Freeform 4439"/>
          <p:cNvSpPr>
            <a:spLocks/>
          </p:cNvSpPr>
          <p:nvPr/>
        </p:nvSpPr>
        <p:spPr bwMode="auto">
          <a:xfrm rot="18012422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4" name="Freeform 4440"/>
          <p:cNvSpPr>
            <a:spLocks/>
          </p:cNvSpPr>
          <p:nvPr/>
        </p:nvSpPr>
        <p:spPr bwMode="auto">
          <a:xfrm rot="144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8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49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50" name="Freeform 4446"/>
          <p:cNvSpPr>
            <a:spLocks/>
          </p:cNvSpPr>
          <p:nvPr/>
        </p:nvSpPr>
        <p:spPr bwMode="auto">
          <a:xfrm rot="144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52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25962" name="Line 4458"/>
          <p:cNvSpPr>
            <a:spLocks noChangeShapeType="1"/>
          </p:cNvSpPr>
          <p:nvPr/>
        </p:nvSpPr>
        <p:spPr bwMode="auto">
          <a:xfrm>
            <a:off x="3454400" y="3663950"/>
            <a:ext cx="2025650" cy="0"/>
          </a:xfrm>
          <a:prstGeom prst="line">
            <a:avLst/>
          </a:prstGeom>
          <a:noFill/>
          <a:ln w="1270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65" name="Line 4461"/>
          <p:cNvSpPr>
            <a:spLocks noChangeShapeType="1"/>
          </p:cNvSpPr>
          <p:nvPr/>
        </p:nvSpPr>
        <p:spPr bwMode="auto">
          <a:xfrm>
            <a:off x="3454400" y="3797300"/>
            <a:ext cx="2025650" cy="0"/>
          </a:xfrm>
          <a:prstGeom prst="line">
            <a:avLst/>
          </a:prstGeom>
          <a:noFill/>
          <a:ln w="1270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70" name="Line 4466"/>
          <p:cNvSpPr>
            <a:spLocks noChangeShapeType="1"/>
          </p:cNvSpPr>
          <p:nvPr/>
        </p:nvSpPr>
        <p:spPr bwMode="auto">
          <a:xfrm>
            <a:off x="3694113" y="4203700"/>
            <a:ext cx="1554162" cy="0"/>
          </a:xfrm>
          <a:prstGeom prst="line">
            <a:avLst/>
          </a:prstGeom>
          <a:noFill/>
          <a:ln w="1270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71" name="Line 4467"/>
          <p:cNvSpPr>
            <a:spLocks noChangeShapeType="1"/>
          </p:cNvSpPr>
          <p:nvPr/>
        </p:nvSpPr>
        <p:spPr bwMode="auto">
          <a:xfrm>
            <a:off x="3767138" y="4337050"/>
            <a:ext cx="1412875" cy="0"/>
          </a:xfrm>
          <a:prstGeom prst="line">
            <a:avLst/>
          </a:prstGeom>
          <a:noFill/>
          <a:ln w="1270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73" name="Line 4469"/>
          <p:cNvSpPr>
            <a:spLocks noChangeShapeType="1"/>
          </p:cNvSpPr>
          <p:nvPr/>
        </p:nvSpPr>
        <p:spPr bwMode="auto">
          <a:xfrm>
            <a:off x="3627438" y="4068763"/>
            <a:ext cx="1687512" cy="0"/>
          </a:xfrm>
          <a:prstGeom prst="line">
            <a:avLst/>
          </a:prstGeom>
          <a:noFill/>
          <a:ln w="1270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75" name="Line 4471"/>
          <p:cNvSpPr>
            <a:spLocks noChangeShapeType="1"/>
          </p:cNvSpPr>
          <p:nvPr/>
        </p:nvSpPr>
        <p:spPr bwMode="auto">
          <a:xfrm>
            <a:off x="3560763" y="3932238"/>
            <a:ext cx="1820862" cy="0"/>
          </a:xfrm>
          <a:prstGeom prst="line">
            <a:avLst/>
          </a:prstGeom>
          <a:noFill/>
          <a:ln w="1270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994" name="Rectangle 4490"/>
          <p:cNvSpPr>
            <a:spLocks noChangeArrowheads="1"/>
          </p:cNvSpPr>
          <p:nvPr/>
        </p:nvSpPr>
        <p:spPr bwMode="auto">
          <a:xfrm>
            <a:off x="6156176" y="5831106"/>
            <a:ext cx="201657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ru-RU" altLang="ko-KR" sz="2400" b="0" dirty="0" smtClean="0">
                <a:latin typeface="Arial Black" panose="020B0A04020102020204" pitchFamily="34" charset="0"/>
              </a:rPr>
              <a:t>Транспорт</a:t>
            </a:r>
            <a:endParaRPr lang="en-US" altLang="ko-KR" sz="2400" b="0" dirty="0">
              <a:latin typeface="Arial Black" panose="020B0A04020102020204" pitchFamily="34" charset="0"/>
            </a:endParaRPr>
          </a:p>
        </p:txBody>
      </p:sp>
      <p:sp>
        <p:nvSpPr>
          <p:cNvPr id="2" name="AutoShape 2" descr="Картинки по запросу герб ярославля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герб ярославля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 r="22001"/>
          <a:stretch/>
        </p:blipFill>
        <p:spPr bwMode="auto">
          <a:xfrm>
            <a:off x="3923928" y="3011443"/>
            <a:ext cx="1080120" cy="12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992" y="439651"/>
            <a:ext cx="671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800" b="1" dirty="0">
                <a:solidFill>
                  <a:srgbClr val="FFC000"/>
                </a:solidFill>
              </a:rPr>
              <a:t>Стратегические виды деятельности</a:t>
            </a:r>
            <a:endParaRPr lang="ru-RU" sz="2800" b="1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46619"/>
              </p:ext>
            </p:extLst>
          </p:nvPr>
        </p:nvGraphicFramePr>
        <p:xfrm>
          <a:off x="7120086" y="3284984"/>
          <a:ext cx="476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CorelDRAW" r:id="rId4" imgW="337977" imgH="338539" progId="CorelDRAW.Graphic.13">
                  <p:embed/>
                </p:oleObj>
              </mc:Choice>
              <mc:Fallback>
                <p:oleObj name="CorelDRAW" r:id="rId4" imgW="337977" imgH="338539" progId="CorelDRAW.Graphic.1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086" y="3284984"/>
                        <a:ext cx="4762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06958"/>
              </p:ext>
            </p:extLst>
          </p:nvPr>
        </p:nvGraphicFramePr>
        <p:xfrm>
          <a:off x="5665755" y="1189256"/>
          <a:ext cx="436344" cy="43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orelDRAW" r:id="rId6" imgW="337977" imgH="338539" progId="CorelDRAW.Graphic.13">
                  <p:embed/>
                </p:oleObj>
              </mc:Choice>
              <mc:Fallback>
                <p:oleObj name="CorelDRAW" r:id="rId6" imgW="337977" imgH="338539" progId="CorelDRAW.Graphic.1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55" y="1189256"/>
                        <a:ext cx="436344" cy="436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30715"/>
              </p:ext>
            </p:extLst>
          </p:nvPr>
        </p:nvGraphicFramePr>
        <p:xfrm>
          <a:off x="1294051" y="3401828"/>
          <a:ext cx="495485" cy="49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orelDRAW" r:id="rId8" imgW="337977" imgH="338539" progId="CorelDRAW.Graphic.13">
                  <p:embed/>
                </p:oleObj>
              </mc:Choice>
              <mc:Fallback>
                <p:oleObj name="CorelDRAW" r:id="rId8" imgW="337977" imgH="338539" progId="CorelDRAW.Graphic.1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051" y="3401828"/>
                        <a:ext cx="495485" cy="495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4493"/>
          <p:cNvSpPr>
            <a:spLocks noChangeArrowheads="1"/>
          </p:cNvSpPr>
          <p:nvPr/>
        </p:nvSpPr>
        <p:spPr bwMode="auto">
          <a:xfrm>
            <a:off x="1098440" y="5932422"/>
            <a:ext cx="181737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ru-RU" altLang="ko-KR" sz="2400" dirty="0">
                <a:latin typeface="Arial Black" panose="020B0A04020102020204" pitchFamily="34" charset="0"/>
              </a:rPr>
              <a:t>Т</a:t>
            </a:r>
            <a:r>
              <a:rPr lang="ru-RU" altLang="ko-KR" sz="2400" b="0" dirty="0" smtClean="0">
                <a:latin typeface="Arial Black" panose="020B0A04020102020204" pitchFamily="34" charset="0"/>
              </a:rPr>
              <a:t>уризм</a:t>
            </a:r>
            <a:endParaRPr lang="en-US" altLang="ko-KR" sz="2400" b="0" dirty="0">
              <a:latin typeface="Arial Black" panose="020B0A040201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939955"/>
              </p:ext>
            </p:extLst>
          </p:nvPr>
        </p:nvGraphicFramePr>
        <p:xfrm>
          <a:off x="2784710" y="5644404"/>
          <a:ext cx="4476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CorelDRAW" r:id="rId10" imgW="337977" imgH="338539" progId="CorelDRAW.Graphic.13">
                  <p:embed/>
                </p:oleObj>
              </mc:Choice>
              <mc:Fallback>
                <p:oleObj name="CorelDRAW" r:id="rId10" imgW="337977" imgH="338539" progId="CorelDRAW.Graphic.1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710" y="5644404"/>
                        <a:ext cx="4476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4493"/>
          <p:cNvSpPr>
            <a:spLocks noChangeArrowheads="1"/>
          </p:cNvSpPr>
          <p:nvPr/>
        </p:nvSpPr>
        <p:spPr bwMode="auto">
          <a:xfrm>
            <a:off x="179239" y="1139221"/>
            <a:ext cx="3279329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ru-RU" altLang="ko-KR" sz="2400" dirty="0" smtClean="0">
                <a:latin typeface="Arial Black" panose="020B0A04020102020204" pitchFamily="34" charset="0"/>
              </a:rPr>
              <a:t>Строительство и производство стройматериалов</a:t>
            </a:r>
            <a:endParaRPr lang="en-US" altLang="ko-KR" sz="2400" b="0" dirty="0">
              <a:latin typeface="Arial Black" panose="020B0A04020102020204" pitchFamily="34" charset="0"/>
            </a:endParaRPr>
          </a:p>
        </p:txBody>
      </p:sp>
      <p:pic>
        <p:nvPicPr>
          <p:cNvPr id="1054" name="Picture 30" descr="Картинки по запросу значок строительство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98000"/>
                    </a14:imgEffect>
                    <a14:imgEffect>
                      <a14:brightnessContrast bright="-39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30" y="1080251"/>
            <a:ext cx="609465" cy="60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Картинки по запросу значок транспорт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993" b="71042" l="27642" r="48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48487" r="49404" b="26452"/>
          <a:stretch/>
        </p:blipFill>
        <p:spPr bwMode="auto">
          <a:xfrm>
            <a:off x="5444828" y="5652998"/>
            <a:ext cx="658827" cy="6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6156176" cy="563563"/>
          </a:xfrm>
        </p:spPr>
        <p:txBody>
          <a:bodyPr/>
          <a:lstStyle/>
          <a:p>
            <a:r>
              <a:rPr lang="ru-RU" altLang="ru-RU" sz="2800" dirty="0">
                <a:solidFill>
                  <a:srgbClr val="FFC000"/>
                </a:solidFill>
              </a:rPr>
              <a:t>ТОП-50 Российской Федерации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6552728" cy="5400600"/>
          </a:xfrm>
        </p:spPr>
        <p:txBody>
          <a:bodyPr/>
          <a:lstStyle/>
          <a:p>
            <a:pPr>
              <a:buClr>
                <a:srgbClr val="FF9933"/>
              </a:buClr>
            </a:pPr>
            <a:r>
              <a:rPr lang="ru-RU" sz="1800" b="1" dirty="0" smtClean="0"/>
              <a:t>Техника и технологии строительства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Информатика и вычислительная техника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Информационная безопасность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Электроника, радиотехника и системы связи</a:t>
            </a:r>
          </a:p>
          <a:p>
            <a:pPr>
              <a:buClr>
                <a:srgbClr val="FF9933"/>
              </a:buClr>
            </a:pPr>
            <a:r>
              <a:rPr lang="ru-RU" sz="1800" b="1" dirty="0" err="1" smtClean="0"/>
              <a:t>Фотоника</a:t>
            </a:r>
            <a:r>
              <a:rPr lang="ru-RU" sz="1800" b="1" dirty="0" smtClean="0"/>
              <a:t>, приборостроение, оптические и биотехнические системы связи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Машиностроение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Химические технологии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Техника и технологии наземного транспорта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Аэронавигация и эксплуатация авиационной и ракетно-космической техники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Управление в технических системах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Технологии легкой промышленности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Сельское, лесное и рыбное хозяйство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Сервис и туризм</a:t>
            </a:r>
          </a:p>
          <a:p>
            <a:pPr>
              <a:buClr>
                <a:srgbClr val="FF9933"/>
              </a:buClr>
            </a:pPr>
            <a:r>
              <a:rPr lang="ru-RU" sz="1800" b="1" dirty="0" smtClean="0"/>
              <a:t>Изобразительное и прикладные виды искусства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88224" y="1196752"/>
            <a:ext cx="72008" cy="4941168"/>
          </a:xfrm>
          <a:prstGeom prst="line">
            <a:avLst/>
          </a:prstGeom>
          <a:ln w="19050">
            <a:solidFill>
              <a:srgbClr val="FF9933"/>
            </a:solidFill>
            <a:headEnd type="diamond" w="lg" len="med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6588223" y="1351471"/>
            <a:ext cx="2304256" cy="1573473"/>
            <a:chOff x="6602277" y="1282207"/>
            <a:chExt cx="2079405" cy="1357449"/>
          </a:xfrm>
        </p:grpSpPr>
        <p:pic>
          <p:nvPicPr>
            <p:cNvPr id="28678" name="Picture 6" descr="C:\Users\666\Desktop\us__en_us__ibm100__info_mgmt__icon__300x18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200"/>
            <a:stretch/>
          </p:blipFill>
          <p:spPr bwMode="auto">
            <a:xfrm>
              <a:off x="7331786" y="1282207"/>
              <a:ext cx="1349896" cy="135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602277" y="1844824"/>
              <a:ext cx="706027" cy="0"/>
            </a:xfrm>
            <a:prstGeom prst="line">
              <a:avLst/>
            </a:prstGeom>
            <a:ln w="19050" cap="sq">
              <a:solidFill>
                <a:srgbClr val="00B050"/>
              </a:solidFill>
              <a:miter lim="800000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624229" y="2924944"/>
            <a:ext cx="2412269" cy="1501465"/>
            <a:chOff x="6607454" y="1282207"/>
            <a:chExt cx="2074228" cy="1357449"/>
          </a:xfrm>
        </p:grpSpPr>
        <p:pic>
          <p:nvPicPr>
            <p:cNvPr id="17" name="Picture 6" descr="C:\Users\666\Desktop\us__en_us__ibm100__info_mgmt__icon__300x18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200"/>
            <a:stretch/>
          </p:blipFill>
          <p:spPr bwMode="auto">
            <a:xfrm>
              <a:off x="7331786" y="1282207"/>
              <a:ext cx="1349896" cy="135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607454" y="1844824"/>
              <a:ext cx="700850" cy="0"/>
            </a:xfrm>
            <a:prstGeom prst="line">
              <a:avLst/>
            </a:prstGeom>
            <a:ln w="19050" cap="sq">
              <a:solidFill>
                <a:srgbClr val="00B050"/>
              </a:solidFill>
              <a:miter lim="800000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6660231" y="4581128"/>
            <a:ext cx="2304256" cy="1556792"/>
            <a:chOff x="6614866" y="1282207"/>
            <a:chExt cx="2066816" cy="1357449"/>
          </a:xfrm>
        </p:grpSpPr>
        <p:pic>
          <p:nvPicPr>
            <p:cNvPr id="20" name="Picture 6" descr="C:\Users\666\Desktop\us__en_us__ibm100__info_mgmt__icon__300x18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200"/>
            <a:stretch/>
          </p:blipFill>
          <p:spPr bwMode="auto">
            <a:xfrm>
              <a:off x="7331786" y="1282207"/>
              <a:ext cx="1349896" cy="135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6614866" y="1844824"/>
              <a:ext cx="693438" cy="0"/>
            </a:xfrm>
            <a:prstGeom prst="line">
              <a:avLst/>
            </a:prstGeom>
            <a:ln w="19050" cap="sq">
              <a:solidFill>
                <a:srgbClr val="00B050"/>
              </a:solidFill>
              <a:miter lim="800000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53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61666" y="188640"/>
            <a:ext cx="83264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C000"/>
                </a:solidFill>
                <a:latin typeface="+mj-lt"/>
              </a:rPr>
              <a:t>Эксплуатация беспилотных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C000"/>
                </a:solidFill>
                <a:latin typeface="+mj-lt"/>
              </a:rPr>
              <a:t>авиационных систем</a:t>
            </a:r>
            <a:endParaRPr lang="ru-RU" altLang="ru-RU" sz="2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9222" name="Picture 2" descr="Картинки по запросу беспилотные летательные аппар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886">
            <a:off x="6824383" y="2387139"/>
            <a:ext cx="2071286" cy="11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Картинки по запросу беспилотные летательные аппара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b="5287"/>
          <a:stretch/>
        </p:blipFill>
        <p:spPr bwMode="auto">
          <a:xfrm rot="222781">
            <a:off x="6850596" y="3612550"/>
            <a:ext cx="1720436" cy="10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42341"/>
            <a:ext cx="667385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Использование: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срочная доставка грузов в здравоохранении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создание цифровых карт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планирование мелиоративных мероприятий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аэрофотосъемка добычи полезных ископаемых открытым способом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создание 3</a:t>
            </a:r>
            <a:r>
              <a:rPr lang="en-US" sz="1600" b="1" dirty="0"/>
              <a:t>D</a:t>
            </a:r>
            <a:r>
              <a:rPr lang="ru-RU" sz="1600" b="1" dirty="0"/>
              <a:t> моделей городских кварталов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обследование высотных зданий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мониторинг линий электропередач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обследование дорог и объектов городской инфраструктуры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контроль утечек на газопроводах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обследование лесных массивов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/>
              <a:t>предполетное обследование самолетов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21138" y="4581128"/>
            <a:ext cx="4789487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C000"/>
                </a:solidFill>
              </a:rPr>
              <a:t>Знания: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FFC000"/>
                </a:solidFill>
              </a:rPr>
              <a:t>конструкция беспилотных воздушных судов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FFC000"/>
                </a:solidFill>
              </a:rPr>
              <a:t>влияние загрузки на летные характеристики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FFC000"/>
                </a:solidFill>
              </a:rPr>
              <a:t>планирование полета по маршруту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FFC000"/>
                </a:solidFill>
              </a:rPr>
              <a:t>правила обслуживания воздушного движения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FFC000"/>
                </a:solidFill>
              </a:rPr>
              <a:t>принципы контроля факторов угроз и ошибок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FFC000"/>
                </a:solidFill>
              </a:rPr>
              <a:t>пользование аэронавигационными картами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FFC000"/>
                </a:solidFill>
              </a:rPr>
              <a:t>авиационные коды и сокращения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5763" y="4565446"/>
            <a:ext cx="335756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Использование в коммерческой деятельности (США):</a:t>
            </a:r>
          </a:p>
          <a:p>
            <a:pPr>
              <a:defRPr/>
            </a:pPr>
            <a:r>
              <a:rPr lang="ru-RU" sz="1600" b="1" dirty="0"/>
              <a:t>2014 год – 5 единиц</a:t>
            </a:r>
          </a:p>
          <a:p>
            <a:pPr>
              <a:defRPr/>
            </a:pPr>
            <a:r>
              <a:rPr lang="ru-RU" sz="1600" b="1" dirty="0"/>
              <a:t>2016 год – 3474 </a:t>
            </a:r>
          </a:p>
          <a:p>
            <a:pPr>
              <a:defRPr/>
            </a:pPr>
            <a:r>
              <a:rPr lang="ru-RU" sz="1600" b="1" dirty="0"/>
              <a:t>2025 год – 90 млн. (ожидаемые продажи)</a:t>
            </a:r>
          </a:p>
        </p:txBody>
      </p:sp>
    </p:spTree>
    <p:extLst>
      <p:ext uri="{BB962C8B-B14F-4D97-AF65-F5344CB8AC3E}">
        <p14:creationId xmlns:p14="http://schemas.microsoft.com/office/powerpoint/2010/main" val="2051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34480" y="1718658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98690" name="Group 2"/>
          <p:cNvGrpSpPr>
            <a:grpSpLocks/>
          </p:cNvGrpSpPr>
          <p:nvPr/>
        </p:nvGrpSpPr>
        <p:grpSpPr bwMode="auto">
          <a:xfrm>
            <a:off x="1066800" y="2060848"/>
            <a:ext cx="3381375" cy="3124200"/>
            <a:chOff x="672" y="1344"/>
            <a:chExt cx="2130" cy="1968"/>
          </a:xfrm>
        </p:grpSpPr>
        <p:sp>
          <p:nvSpPr>
            <p:cNvPr id="498691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noFill/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8692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498693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694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8695" name="Rectangle 7"/>
          <p:cNvSpPr>
            <a:spLocks noGrp="1" noChangeArrowheads="1"/>
          </p:cNvSpPr>
          <p:nvPr>
            <p:ph type="title"/>
          </p:nvPr>
        </p:nvSpPr>
        <p:spPr>
          <a:xfrm>
            <a:off x="60467" y="404664"/>
            <a:ext cx="6480720" cy="563563"/>
          </a:xfrm>
          <a:noFill/>
          <a:ln/>
        </p:spPr>
        <p:txBody>
          <a:bodyPr/>
          <a:lstStyle/>
          <a:p>
            <a:r>
              <a:rPr lang="ru-RU" altLang="ru-RU" sz="2800" dirty="0">
                <a:solidFill>
                  <a:srgbClr val="FFC000"/>
                </a:solidFill>
              </a:rPr>
              <a:t>ТОП-регион </a:t>
            </a:r>
            <a:r>
              <a:rPr lang="ru-RU" altLang="ru-RU" sz="2800" dirty="0" smtClean="0">
                <a:solidFill>
                  <a:srgbClr val="FFC000"/>
                </a:solidFill>
              </a:rPr>
              <a:t>Ярославской области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8696" name="Text Box 8"/>
          <p:cNvSpPr txBox="1">
            <a:spLocks noChangeArrowheads="1"/>
          </p:cNvSpPr>
          <p:nvPr/>
        </p:nvSpPr>
        <p:spPr bwMode="gray">
          <a:xfrm>
            <a:off x="1066800" y="3284984"/>
            <a:ext cx="315277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ru-RU" alt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профессии 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/>
            <a:r>
              <a:rPr lang="ru-RU" altLang="ru-RU" sz="2200" b="1" dirty="0">
                <a:solidFill>
                  <a:srgbClr val="000000"/>
                </a:solidFill>
              </a:rPr>
              <a:t>среднего профессионального </a:t>
            </a:r>
            <a:r>
              <a:rPr lang="ru-RU" altLang="ru-RU" sz="2200" b="1" dirty="0" smtClean="0">
                <a:solidFill>
                  <a:srgbClr val="000000"/>
                </a:solidFill>
              </a:rPr>
              <a:t>образования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grpSp>
        <p:nvGrpSpPr>
          <p:cNvPr id="498703" name="Group 15"/>
          <p:cNvGrpSpPr>
            <a:grpSpLocks/>
          </p:cNvGrpSpPr>
          <p:nvPr/>
        </p:nvGrpSpPr>
        <p:grpSpPr bwMode="auto">
          <a:xfrm>
            <a:off x="4572000" y="2060848"/>
            <a:ext cx="3375025" cy="3124201"/>
            <a:chOff x="2880" y="1344"/>
            <a:chExt cx="2126" cy="1968"/>
          </a:xfrm>
        </p:grpSpPr>
        <p:sp>
          <p:nvSpPr>
            <p:cNvPr id="498698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noFill/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699" name="Text Box 11"/>
            <p:cNvSpPr txBox="1">
              <a:spLocks noChangeArrowheads="1"/>
            </p:cNvSpPr>
            <p:nvPr/>
          </p:nvSpPr>
          <p:spPr bwMode="gray">
            <a:xfrm>
              <a:off x="3360" y="2016"/>
              <a:ext cx="1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98700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498701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702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4764088" y="3573016"/>
            <a:ext cx="3048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altLang="ru-RU" sz="2400" b="1" dirty="0">
                <a:solidFill>
                  <a:srgbClr val="FF9933"/>
                </a:solidFill>
              </a:rPr>
              <a:t>специальности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</a:rPr>
              <a:t>среднего </a:t>
            </a:r>
            <a:endParaRPr lang="ru-RU" altLang="ru-RU" sz="2200" b="1" dirty="0">
              <a:solidFill>
                <a:srgbClr val="000000"/>
              </a:solidFill>
            </a:endParaRPr>
          </a:p>
          <a:p>
            <a:pPr algn="r" eaLnBrk="0" hangingPunct="0"/>
            <a:r>
              <a:rPr lang="ru-RU" altLang="ru-RU" sz="2200" b="1" dirty="0">
                <a:solidFill>
                  <a:srgbClr val="000000"/>
                </a:solidFill>
              </a:rPr>
              <a:t>профессионального образования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86890"/>
              </p:ext>
            </p:extLst>
          </p:nvPr>
        </p:nvGraphicFramePr>
        <p:xfrm>
          <a:off x="7252575" y="3105234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575" y="3105234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69857"/>
              </p:ext>
            </p:extLst>
          </p:nvPr>
        </p:nvGraphicFramePr>
        <p:xfrm>
          <a:off x="1187624" y="306896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6896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9933"/>
                </a:solidFill>
                <a:sym typeface="Wingdings"/>
              </a:rPr>
              <a:t></a:t>
            </a:r>
            <a:r>
              <a:rPr lang="ru-RU" dirty="0" smtClean="0">
                <a:sym typeface="Wingdings"/>
              </a:rPr>
              <a:t> </a:t>
            </a:r>
            <a:r>
              <a:rPr lang="ru-RU" dirty="0" smtClean="0"/>
              <a:t>Подготовка в колледжах и техникумах Ярославской области не ведется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5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>
            <a:spLocks noChangeArrowheads="1"/>
          </p:cNvSpPr>
          <p:nvPr/>
        </p:nvSpPr>
        <p:spPr bwMode="gray">
          <a:xfrm>
            <a:off x="-11430" y="1508099"/>
            <a:ext cx="9155430" cy="53012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2420916"/>
            <a:ext cx="8605213" cy="720052"/>
            <a:chOff x="179512" y="2204892"/>
            <a:chExt cx="8605213" cy="720052"/>
          </a:xfrm>
        </p:grpSpPr>
        <p:sp>
          <p:nvSpPr>
            <p:cNvPr id="328706" name="AutoShape 2"/>
            <p:cNvSpPr>
              <a:spLocks noChangeArrowheads="1"/>
            </p:cNvSpPr>
            <p:nvPr/>
          </p:nvSpPr>
          <p:spPr bwMode="gray">
            <a:xfrm>
              <a:off x="179512" y="2204892"/>
              <a:ext cx="8596749" cy="59152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75686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Производство высокотехнологичных технических средств, </a:t>
              </a:r>
            </a:p>
            <a:p>
              <a:r>
                <a:rPr lang="ru-RU" b="1" dirty="0" smtClean="0">
                  <a:solidFill>
                    <a:srgbClr val="000000"/>
                  </a:solidFill>
                </a:rPr>
                <a:t>приборостроение  </a:t>
              </a:r>
              <a:endParaRPr lang="en-US" b="1" dirty="0"/>
            </a:p>
          </p:txBody>
        </p:sp>
        <p:grpSp>
          <p:nvGrpSpPr>
            <p:cNvPr id="328707" name="Group 3"/>
            <p:cNvGrpSpPr>
              <a:grpSpLocks/>
            </p:cNvGrpSpPr>
            <p:nvPr/>
          </p:nvGrpSpPr>
          <p:grpSpPr bwMode="auto">
            <a:xfrm>
              <a:off x="8451350" y="2620144"/>
              <a:ext cx="333375" cy="304800"/>
              <a:chOff x="2078" y="1680"/>
              <a:chExt cx="1615" cy="1615"/>
            </a:xfrm>
          </p:grpSpPr>
          <p:sp>
            <p:nvSpPr>
              <p:cNvPr id="328708" name="Oval 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09" name="Oval 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10" name="Oval 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11" name="Oval 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12" name="Oval 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13" name="Oval 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179513" y="3282346"/>
            <a:ext cx="8614294" cy="578702"/>
            <a:chOff x="179513" y="2895600"/>
            <a:chExt cx="8614294" cy="578702"/>
          </a:xfrm>
        </p:grpSpPr>
        <p:sp>
          <p:nvSpPr>
            <p:cNvPr id="328714" name="AutoShape 10"/>
            <p:cNvSpPr>
              <a:spLocks noChangeArrowheads="1"/>
            </p:cNvSpPr>
            <p:nvPr/>
          </p:nvSpPr>
          <p:spPr bwMode="gray">
            <a:xfrm>
              <a:off x="179513" y="2895600"/>
              <a:ext cx="8596748" cy="457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75686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Производство энергетических установок</a:t>
              </a:r>
              <a:endParaRPr lang="en-US" b="1" dirty="0"/>
            </a:p>
          </p:txBody>
        </p:sp>
        <p:grpSp>
          <p:nvGrpSpPr>
            <p:cNvPr id="328715" name="Group 11"/>
            <p:cNvGrpSpPr>
              <a:grpSpLocks/>
            </p:cNvGrpSpPr>
            <p:nvPr/>
          </p:nvGrpSpPr>
          <p:grpSpPr bwMode="auto">
            <a:xfrm>
              <a:off x="8460432" y="3169502"/>
              <a:ext cx="333375" cy="304800"/>
              <a:chOff x="2078" y="1680"/>
              <a:chExt cx="1615" cy="1615"/>
            </a:xfrm>
          </p:grpSpPr>
          <p:sp>
            <p:nvSpPr>
              <p:cNvPr id="328716" name="Oval 1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17" name="Oval 1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18" name="Oval 1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19" name="Oval 1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20" name="Oval 1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21" name="Oval 1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179513" y="4043536"/>
            <a:ext cx="8624203" cy="609600"/>
            <a:chOff x="179513" y="3581400"/>
            <a:chExt cx="8624203" cy="609600"/>
          </a:xfrm>
        </p:grpSpPr>
        <p:sp>
          <p:nvSpPr>
            <p:cNvPr id="328722" name="AutoShape 18"/>
            <p:cNvSpPr>
              <a:spLocks noChangeArrowheads="1"/>
            </p:cNvSpPr>
            <p:nvPr/>
          </p:nvSpPr>
          <p:spPr bwMode="gray">
            <a:xfrm>
              <a:off x="179513" y="3581400"/>
              <a:ext cx="8595097" cy="457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75686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Фармацевтическая промышленность</a:t>
              </a:r>
              <a:endParaRPr lang="en-US" b="1" dirty="0"/>
            </a:p>
          </p:txBody>
        </p:sp>
        <p:grpSp>
          <p:nvGrpSpPr>
            <p:cNvPr id="328723" name="Group 19"/>
            <p:cNvGrpSpPr>
              <a:grpSpLocks/>
            </p:cNvGrpSpPr>
            <p:nvPr/>
          </p:nvGrpSpPr>
          <p:grpSpPr bwMode="auto">
            <a:xfrm>
              <a:off x="8470341" y="3886200"/>
              <a:ext cx="333375" cy="304800"/>
              <a:chOff x="2078" y="1680"/>
              <a:chExt cx="1615" cy="1615"/>
            </a:xfrm>
          </p:grpSpPr>
          <p:sp>
            <p:nvSpPr>
              <p:cNvPr id="328724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25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26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27" name="Oval 2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28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29" name="Oval 2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179514" y="4840815"/>
            <a:ext cx="8604422" cy="604409"/>
            <a:chOff x="179514" y="4267200"/>
            <a:chExt cx="8604422" cy="604409"/>
          </a:xfrm>
        </p:grpSpPr>
        <p:sp>
          <p:nvSpPr>
            <p:cNvPr id="328730" name="AutoShape 26"/>
            <p:cNvSpPr>
              <a:spLocks noChangeArrowheads="1"/>
            </p:cNvSpPr>
            <p:nvPr/>
          </p:nvSpPr>
          <p:spPr bwMode="gray">
            <a:xfrm>
              <a:off x="179514" y="4267200"/>
              <a:ext cx="8604422" cy="457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75686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Производство нефтепродуктов, резиновых изделий, лаков и красок</a:t>
              </a:r>
              <a:endParaRPr lang="en-US" b="1" dirty="0"/>
            </a:p>
          </p:txBody>
        </p:sp>
        <p:grpSp>
          <p:nvGrpSpPr>
            <p:cNvPr id="328731" name="Group 27"/>
            <p:cNvGrpSpPr>
              <a:grpSpLocks/>
            </p:cNvGrpSpPr>
            <p:nvPr/>
          </p:nvGrpSpPr>
          <p:grpSpPr bwMode="auto">
            <a:xfrm>
              <a:off x="8441235" y="4566809"/>
              <a:ext cx="333375" cy="304800"/>
              <a:chOff x="2078" y="1680"/>
              <a:chExt cx="1615" cy="1615"/>
            </a:xfrm>
          </p:grpSpPr>
          <p:sp>
            <p:nvSpPr>
              <p:cNvPr id="328732" name="Oval 2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33" name="Oval 2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34" name="Oval 3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35" name="Oval 3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36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37" name="Oval 3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79514" y="5597650"/>
            <a:ext cx="8624070" cy="567654"/>
            <a:chOff x="179514" y="4953000"/>
            <a:chExt cx="8624070" cy="567654"/>
          </a:xfrm>
        </p:grpSpPr>
        <p:sp>
          <p:nvSpPr>
            <p:cNvPr id="328738" name="AutoShape 34"/>
            <p:cNvSpPr>
              <a:spLocks noChangeArrowheads="1"/>
            </p:cNvSpPr>
            <p:nvPr/>
          </p:nvSpPr>
          <p:spPr bwMode="gray">
            <a:xfrm>
              <a:off x="179514" y="4953000"/>
              <a:ext cx="8596747" cy="457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75686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Пищевая промышленность</a:t>
              </a:r>
              <a:endParaRPr lang="en-US" b="1" dirty="0"/>
            </a:p>
          </p:txBody>
        </p:sp>
        <p:grpSp>
          <p:nvGrpSpPr>
            <p:cNvPr id="328739" name="Group 35"/>
            <p:cNvGrpSpPr>
              <a:grpSpLocks/>
            </p:cNvGrpSpPr>
            <p:nvPr/>
          </p:nvGrpSpPr>
          <p:grpSpPr bwMode="auto">
            <a:xfrm>
              <a:off x="8470209" y="5215854"/>
              <a:ext cx="333375" cy="304800"/>
              <a:chOff x="2078" y="1680"/>
              <a:chExt cx="1615" cy="1615"/>
            </a:xfrm>
          </p:grpSpPr>
          <p:sp>
            <p:nvSpPr>
              <p:cNvPr id="328740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41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42" name="Oval 3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43" name="Oval 3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44" name="Oval 4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745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28746" name="Rectangle 4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3528392" cy="563563"/>
          </a:xfrm>
          <a:noFill/>
          <a:ln/>
        </p:spPr>
        <p:txBody>
          <a:bodyPr/>
          <a:lstStyle/>
          <a:p>
            <a:r>
              <a:rPr lang="ru-RU" altLang="ru-RU" sz="2800" dirty="0">
                <a:solidFill>
                  <a:srgbClr val="FFC000"/>
                </a:solidFill>
              </a:rPr>
              <a:t>Промышленность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484784"/>
            <a:ext cx="8596749" cy="720080"/>
            <a:chOff x="179512" y="1412776"/>
            <a:chExt cx="8596749" cy="720080"/>
          </a:xfrm>
        </p:grpSpPr>
        <p:sp>
          <p:nvSpPr>
            <p:cNvPr id="44" name="AutoShape 34"/>
            <p:cNvSpPr>
              <a:spLocks noChangeArrowheads="1"/>
            </p:cNvSpPr>
            <p:nvPr/>
          </p:nvSpPr>
          <p:spPr bwMode="gray">
            <a:xfrm>
              <a:off x="179512" y="1412776"/>
              <a:ext cx="8568952" cy="5773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75686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Производство автомобильных двигателей и </a:t>
              </a:r>
              <a:r>
                <a:rPr lang="ru-RU" b="1" dirty="0" err="1" smtClean="0">
                  <a:solidFill>
                    <a:srgbClr val="000000"/>
                  </a:solidFill>
                </a:rPr>
                <a:t>автокомпонентов</a:t>
              </a:r>
              <a:r>
                <a:rPr lang="ru-RU" b="1" dirty="0" smtClean="0">
                  <a:solidFill>
                    <a:srgbClr val="000000"/>
                  </a:solidFill>
                </a:rPr>
                <a:t>, </a:t>
              </a:r>
            </a:p>
            <a:p>
              <a:r>
                <a:rPr lang="ru-RU" b="1" dirty="0" smtClean="0">
                  <a:solidFill>
                    <a:srgbClr val="000000"/>
                  </a:solidFill>
                </a:rPr>
                <a:t>судостроение</a:t>
              </a:r>
              <a:endParaRPr lang="en-US" b="1" dirty="0"/>
            </a:p>
          </p:txBody>
        </p:sp>
        <p:grpSp>
          <p:nvGrpSpPr>
            <p:cNvPr id="46" name="Group 35"/>
            <p:cNvGrpSpPr>
              <a:grpSpLocks/>
            </p:cNvGrpSpPr>
            <p:nvPr/>
          </p:nvGrpSpPr>
          <p:grpSpPr bwMode="auto">
            <a:xfrm>
              <a:off x="8442886" y="1828056"/>
              <a:ext cx="333375" cy="304800"/>
              <a:chOff x="2078" y="1680"/>
              <a:chExt cx="1615" cy="1615"/>
            </a:xfrm>
          </p:grpSpPr>
          <p:sp>
            <p:nvSpPr>
              <p:cNvPr id="47" name="Oval 3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3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3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Oval 3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Oval 4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4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060" y="404664"/>
            <a:ext cx="3456384" cy="563563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C000"/>
                </a:solidFill>
              </a:rPr>
              <a:t>Машиностроение</a:t>
            </a:r>
            <a:r>
              <a:rPr lang="ru-RU" altLang="ru-RU" dirty="0" smtClean="0">
                <a:solidFill>
                  <a:srgbClr val="FFC000"/>
                </a:solidFill>
              </a:rPr>
              <a:t> </a:t>
            </a:r>
            <a:endParaRPr lang="en-US" altLang="ru-RU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76888" y="2708920"/>
            <a:ext cx="3171576" cy="37444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251520" y="2687638"/>
            <a:ext cx="3177480" cy="34056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5536" y="2852936"/>
            <a:ext cx="294369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Монтажник радиоэлектронной аппаратуры и приборов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Сварщик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Наладчик станков и оборудования в механообработке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Оператор станков с программным управлением </a:t>
            </a:r>
            <a:r>
              <a:rPr lang="ru-RU" sz="1200" b="1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Мастер слесарных работ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Токарь на станках с ЧПУ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Фрезеровщик на станках с ЧПУ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Судостроитель-судоремонтник металлических судов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Электромонтер по ремонту и обслуживанию электрооборудования</a:t>
            </a: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788024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339234" y="1628800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84032" y="2907228"/>
            <a:ext cx="316443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Монтаж, техническое обслуживание и ремонт электронных приборов и устройств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Производство и эксплуатация оптических и оптико-электронных приборов и систем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Техническая эксплуатация оборудования для производства электронной техники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Техническая эксплуатация и обслуживание роботизированного производства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Технология металлообрабатывающего производства </a:t>
            </a:r>
            <a:r>
              <a:rPr lang="ru-RU" sz="12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2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Сварочное производство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Производство авиационных двигателей </a:t>
            </a:r>
            <a:endParaRPr lang="en-US" alt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82443"/>
              </p:ext>
            </p:extLst>
          </p:nvPr>
        </p:nvGraphicFramePr>
        <p:xfrm>
          <a:off x="2699792" y="548788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48788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17242"/>
              </p:ext>
            </p:extLst>
          </p:nvPr>
        </p:nvGraphicFramePr>
        <p:xfrm>
          <a:off x="8028384" y="5805264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5805264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6014091" cy="563563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C000"/>
                </a:solidFill>
              </a:rPr>
              <a:t>Химическая промышленность </a:t>
            </a:r>
            <a:endParaRPr lang="en-US" altLang="ru-RU" sz="2800" dirty="0">
              <a:solidFill>
                <a:srgbClr val="FFC000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76888" y="2998788"/>
            <a:ext cx="3171576" cy="17263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95536" y="2998788"/>
            <a:ext cx="3033464" cy="17263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7544" y="3328693"/>
            <a:ext cx="2871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Оператор в производстве шин </a:t>
            </a:r>
            <a:r>
              <a:rPr lang="ru-RU" sz="1400" b="1" dirty="0">
                <a:solidFill>
                  <a:srgbClr val="C00000"/>
                </a:solidFill>
                <a:sym typeface="Wingdings"/>
              </a:rPr>
              <a:t></a:t>
            </a:r>
            <a:endParaRPr lang="ru-RU" alt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339234" y="1628800"/>
            <a:ext cx="2433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востребованные и перспективные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772872" y="3212252"/>
            <a:ext cx="297559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Переработка нефти и газа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Технология аналитического контроля химических соединений </a:t>
            </a:r>
            <a:endParaRPr lang="ru-RU" altLang="ru-RU" sz="1400" b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Фармация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alt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3726"/>
              </p:ext>
            </p:extLst>
          </p:nvPr>
        </p:nvGraphicFramePr>
        <p:xfrm>
          <a:off x="2655888" y="4077072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CorelDRAW" r:id="rId3" imgW="536502" imgH="537394" progId="CorelDRAW.Graphic.13">
                  <p:embed/>
                </p:oleObj>
              </mc:Choice>
              <mc:Fallback>
                <p:oleObj name="CorelDRAW" r:id="rId3" imgW="536502" imgH="537394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4077072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84626"/>
              </p:ext>
            </p:extLst>
          </p:nvPr>
        </p:nvGraphicFramePr>
        <p:xfrm>
          <a:off x="7956376" y="4077072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CorelDRAW" r:id="rId5" imgW="536502" imgH="537394" progId="CorelDRAW.Graphic.13">
                  <p:embed/>
                </p:oleObj>
              </mc:Choice>
              <mc:Fallback>
                <p:oleObj name="CorelDRAW" r:id="rId5" imgW="536502" imgH="537394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077072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3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</Template>
  <TotalTime>1125</TotalTime>
  <Words>647</Words>
  <Application>Microsoft Office PowerPoint</Application>
  <PresentationFormat>Экран (4:3)</PresentationFormat>
  <Paragraphs>158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14</vt:lpstr>
      <vt:lpstr>CorelDRAW</vt:lpstr>
      <vt:lpstr>Территории  развития и  потребность  в  кадрах </vt:lpstr>
      <vt:lpstr>Презентация PowerPoint</vt:lpstr>
      <vt:lpstr>Презентация PowerPoint</vt:lpstr>
      <vt:lpstr>ТОП-50 Российской Федерации</vt:lpstr>
      <vt:lpstr>Презентация PowerPoint</vt:lpstr>
      <vt:lpstr>ТОП-регион Ярославской области</vt:lpstr>
      <vt:lpstr>Промышленность</vt:lpstr>
      <vt:lpstr>Машиностроение </vt:lpstr>
      <vt:lpstr>Химическая промышленность </vt:lpstr>
      <vt:lpstr>Сквозные профессии и специальности </vt:lpstr>
      <vt:lpstr>   Строительство</vt:lpstr>
      <vt:lpstr>   Транспорт</vt:lpstr>
      <vt:lpstr>  Сельское хозяйство</vt:lpstr>
      <vt:lpstr> Туризм</vt:lpstr>
      <vt:lpstr> IТ- сфера</vt:lpstr>
      <vt:lpstr>Другие отрасли</vt:lpstr>
      <vt:lpstr> Профессии (специальности) будущего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90</cp:revision>
  <dcterms:created xsi:type="dcterms:W3CDTF">2017-08-10T11:58:20Z</dcterms:created>
  <dcterms:modified xsi:type="dcterms:W3CDTF">2018-09-24T07:55:44Z</dcterms:modified>
</cp:coreProperties>
</file>