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49" r:id="rId2"/>
    <p:sldId id="385" r:id="rId3"/>
    <p:sldId id="386" r:id="rId4"/>
    <p:sldId id="387" r:id="rId5"/>
    <p:sldId id="409" r:id="rId6"/>
    <p:sldId id="408" r:id="rId7"/>
    <p:sldId id="389" r:id="rId8"/>
    <p:sldId id="390" r:id="rId9"/>
    <p:sldId id="391" r:id="rId10"/>
    <p:sldId id="392" r:id="rId11"/>
    <p:sldId id="393" r:id="rId12"/>
    <p:sldId id="394" r:id="rId13"/>
    <p:sldId id="395" r:id="rId14"/>
    <p:sldId id="396" r:id="rId15"/>
    <p:sldId id="397" r:id="rId16"/>
    <p:sldId id="398" r:id="rId17"/>
    <p:sldId id="399" r:id="rId18"/>
    <p:sldId id="400" r:id="rId19"/>
    <p:sldId id="401" r:id="rId20"/>
    <p:sldId id="410" r:id="rId21"/>
    <p:sldId id="404" r:id="rId22"/>
  </p:sldIdLst>
  <p:sldSz cx="9144000" cy="5143500" type="screen16x9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CDE5"/>
    <a:srgbClr val="002060"/>
    <a:srgbClr val="990000"/>
    <a:srgbClr val="639729"/>
    <a:srgbClr val="CC9B00"/>
    <a:srgbClr val="A9DB77"/>
    <a:srgbClr val="66A12B"/>
    <a:srgbClr val="CC0000"/>
    <a:srgbClr val="DF2049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48" autoAdjust="0"/>
    <p:restoredTop sz="91304" autoAdjust="0"/>
  </p:normalViewPr>
  <p:slideViewPr>
    <p:cSldViewPr>
      <p:cViewPr varScale="1">
        <p:scale>
          <a:sx n="133" d="100"/>
          <a:sy n="133" d="100"/>
        </p:scale>
        <p:origin x="1350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626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7DD89BEE-8180-4468-9250-833885057BC4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262" y="4686223"/>
            <a:ext cx="5389240" cy="4440077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0868"/>
            <a:ext cx="2919565" cy="493867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626" y="9370868"/>
            <a:ext cx="2919565" cy="493867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B820C785-2B7F-4C0C-8B7A-B6D571F061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08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416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785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785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785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785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785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785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785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785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E4A6-E938-A06A-4B49-64F041A13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C9923BB-C781-4009-AF9B-D704CA6C05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1CD77E7-F409-A634-7EDF-7985BF19C6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A36CD43-AAF9-62C8-FF10-16AC75DF3C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8114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7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78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78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78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78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785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78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78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0C785-2B7F-4C0C-8B7A-B6D571F0614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7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esurs-yar.ru/upload/medialibrary/1fb/hlmp5xvwsm746jr4lf4755mt8q9ik7yh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esurs-yar.ru/upload/medialibrary/5a5/6bxwiimsdt1xsx4rae8pgtib30p2xngv.docx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esurs-yar.ru/upload/medialibrary/803/irfatyo3gvh8n7s9szn5n8wdxxrgfzy8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Comp\Desktop\в-змей1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7" t="3059" r="34375" b="46417"/>
          <a:stretch/>
        </p:blipFill>
        <p:spPr bwMode="auto">
          <a:xfrm flipH="1"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1484079"/>
            <a:ext cx="45365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РАЗРАБОТКА МОДУЛЯ </a:t>
            </a:r>
          </a:p>
          <a:p>
            <a:r>
              <a:rPr lang="ru-RU" sz="2400" dirty="0">
                <a:solidFill>
                  <a:srgbClr val="002060"/>
                </a:solidFill>
              </a:rPr>
              <a:t>«ПРОФИЛАКТИКА И БЕЗОПАСНОСТЬ» </a:t>
            </a:r>
          </a:p>
          <a:p>
            <a:r>
              <a:rPr lang="ru-RU" sz="2400" dirty="0">
                <a:solidFill>
                  <a:srgbClr val="002060"/>
                </a:solidFill>
              </a:rPr>
              <a:t>ПРОГРАММЫ ВОСПИТАНИЯ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39952" y="267494"/>
            <a:ext cx="48266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036496" cy="730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10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1050" dirty="0">
                <a:solidFill>
                  <a:srgbClr val="002060"/>
                </a:solidFill>
              </a:rPr>
              <a:t>МИНИСТЕРСТВО ОБРАЗОВАНИЯ ЯРОСЛАВСКОЙ ОБЛАСТИ</a:t>
            </a:r>
          </a:p>
          <a:p>
            <a:pPr algn="r"/>
            <a:endParaRPr lang="ru-RU" sz="1050" dirty="0">
              <a:solidFill>
                <a:srgbClr val="002060"/>
              </a:solidFill>
            </a:endParaRPr>
          </a:p>
          <a:p>
            <a:pPr algn="ctr"/>
            <a:r>
              <a:rPr lang="ru-RU" sz="1050" dirty="0">
                <a:solidFill>
                  <a:srgbClr val="002060"/>
                </a:solidFill>
              </a:rPr>
              <a:t>ГУ ЯО «ЦЕНТР ПСИХОЛОГО-ПЕДАГОГИЧЕСКОЙ, МЕДИЦИНСКОЙ И СОЦИАЛЬНОЙ ПОМОЩИ «РЕСУРС»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99792" y="3723878"/>
            <a:ext cx="637478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ru-RU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altLang="ru-RU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Вложение в воспитание подрастающего поколения</a:t>
            </a:r>
          </a:p>
          <a:p>
            <a:pPr algn="r"/>
            <a:r>
              <a:rPr lang="ru-RU" altLang="ru-RU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altLang="ru-RU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это вложение будущее своей страны и всего мира</a:t>
            </a:r>
            <a:r>
              <a:rPr lang="ru-RU" altLang="ru-RU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</a:p>
          <a:p>
            <a:pPr algn="r"/>
            <a:r>
              <a:rPr lang="ru-RU" altLang="ru-RU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Антон Семёнович Макаренко </a:t>
            </a:r>
            <a:endParaRPr lang="ru-RU" altLang="ru-RU" sz="1400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61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96152" y="771550"/>
            <a:ext cx="3161037" cy="492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80527" y="93861"/>
            <a:ext cx="9144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МОДУЛЬ «ПРОФИЛАКТИКА И БЕЗОПАСНОСТЬ»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6152" y="833105"/>
            <a:ext cx="231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КЛЮЧЕВЫЕ АКЦЕНТЫ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6152" y="1275606"/>
            <a:ext cx="81243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ru-RU" sz="1600" dirty="0"/>
              <a:t>Ценностная и смысловая определенность и связь с другими элементами и уровнями программы воспитания: Уклад образовательной организации, Урочная деятельность, Внеурочная деятельность, Классное руководство, Основные школьные дела, Взаимодействие с родителями (законными представителями), Самоуправление, Социальное партнерство, Организация предметно-пространственной среды, Внешкольные мероприятия</a:t>
            </a:r>
          </a:p>
          <a:p>
            <a:pPr marL="285750" indent="-285750"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ru-RU" sz="1600" dirty="0"/>
              <a:t>Позитивная  команда!</a:t>
            </a:r>
          </a:p>
          <a:p>
            <a:pPr marL="285750" lvl="0" indent="-285750"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ru-RU" sz="1600" dirty="0"/>
              <a:t>Учёт возрастных особенностей обучающихся (разные формы и методы на разных уровнях!)</a:t>
            </a:r>
          </a:p>
          <a:p>
            <a:pPr marL="285750" lvl="0" indent="-285750"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ru-RU" sz="1600" dirty="0"/>
              <a:t>Адресность мероприятий с учётом рисков и ресурсов</a:t>
            </a:r>
          </a:p>
          <a:p>
            <a:pPr marL="285750" lvl="0" indent="-285750"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ru-RU" sz="1600" dirty="0"/>
              <a:t>Учет социокультурного окружения и социально-демографических особенностей, опора на традиции </a:t>
            </a:r>
          </a:p>
          <a:p>
            <a:pPr marL="285750" lvl="0" indent="-285750"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ru-RU" sz="1600" dirty="0"/>
              <a:t>Межведомственное взаимодействие и социальное партнерство</a:t>
            </a:r>
          </a:p>
          <a:p>
            <a:pPr marL="285750" indent="-285750"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ru-RU" sz="1600" dirty="0"/>
              <a:t>Самоанализ и контроль</a:t>
            </a:r>
          </a:p>
        </p:txBody>
      </p:sp>
      <p:pic>
        <p:nvPicPr>
          <p:cNvPr id="8" name="Picture 5" descr="C:\Users\Comp\Desktop\Новая папка\istockphoto-655953974-612x6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t="11307" b="34720"/>
          <a:stretch/>
        </p:blipFill>
        <p:spPr bwMode="auto">
          <a:xfrm flipH="1">
            <a:off x="7884368" y="9912"/>
            <a:ext cx="1259632" cy="4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83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283968" y="788098"/>
            <a:ext cx="4464496" cy="492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8875" y="788098"/>
            <a:ext cx="3225730" cy="61555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36512" y="-8344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РАЗРАБОТКА МОДУЛЯ «ПРОФИЛАКТИКА И БЕЗОПАСНОСТЬ» 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ПРОГРАММЫ ВОСПИТАНИЯ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547956"/>
            <a:ext cx="32403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Организация деятельности педагогического коллектива по созданию в общеобразовательной организации эффективной профилактической среды обеспечения безопасности жизнедеятельности как условия успешной воспитательной деятельности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6567" y="1647840"/>
            <a:ext cx="444352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02950" y="1334254"/>
            <a:ext cx="481199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i="1" dirty="0"/>
              <a:t>Реализация мероприятий, направленных на: 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 формирование и поддержку безопасной и комфортной среды в общеобразовательной организации; 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  формирование у обучающихся сознательного и ответственного отношения к вопросам личной безопасности и безопасности окружающих.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Обеспечение деятельности службы медиации и примирения в образовательной организации.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Участие в проектной и конкурсной деятельности, направленной на формирование комфортной безопасной среды («</a:t>
            </a:r>
            <a:r>
              <a:rPr lang="ru-RU" sz="1200" i="1" dirty="0" err="1"/>
              <a:t>ШколабезОбид</a:t>
            </a:r>
            <a:r>
              <a:rPr lang="ru-RU" sz="1200" i="1" dirty="0"/>
              <a:t>», фестиваль служб медиации и примирения и др.).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Разработка и обсуждение совместно с педагогами, обучающимися и родителями (законными представителями) ценностей и правил поведения образовательной организации.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Организация деятельности совета по профилактике.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4245" y="771550"/>
            <a:ext cx="324036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/>
              <a:t>ОСНОВНЫЕ ЭЛЕМЕНТЫ МОДУЛЯ В СООТВЕТСТВИИ С ФЕДЕРАЛЬНОЙ РАБОЧЕЙ ПРОГРАММОЙ ВОСПИТАНИЯ</a:t>
            </a:r>
            <a:endParaRPr lang="ru-RU" sz="11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02950" y="771550"/>
            <a:ext cx="13258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ЧТО УЧЕСТЬ?</a:t>
            </a:r>
            <a:endParaRPr lang="ru-RU" sz="1600" dirty="0"/>
          </a:p>
        </p:txBody>
      </p:sp>
      <p:pic>
        <p:nvPicPr>
          <p:cNvPr id="14" name="Picture 5" descr="C:\Users\Comp\Desktop\Новая папка\istockphoto-655953974-612x6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t="11307" b="34720"/>
          <a:stretch/>
        </p:blipFill>
        <p:spPr bwMode="auto">
          <a:xfrm flipH="1">
            <a:off x="7884368" y="9912"/>
            <a:ext cx="1259632" cy="4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584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283968" y="788098"/>
            <a:ext cx="4464496" cy="492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8875" y="788098"/>
            <a:ext cx="3161037" cy="492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63664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РАЗРАБОТКА МОДУЛЯ «ПРОФИЛАКТИКА И БЕЗОПАСНОСТЬ» 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ПРОГРАММЫ ВОСПИТАНИЯ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9213" y="1591801"/>
            <a:ext cx="32403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Проведение исследований, мониторинга рисков безопасности и ресурсов повышения безопасности, выделение и психолого-педагогическое сопровождение групп риска обучающихся по разным направлениям (агрессивное поведение, зависимости и др.)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6567" y="1791856"/>
            <a:ext cx="444352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96505" y="1374904"/>
            <a:ext cx="481199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i="1" dirty="0"/>
              <a:t>Использование различных способов выявления рисков и  ресурсов профилактики и безопасности, выделение групп риска по разным направлениям с целью последующего сопровождения: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 заполнение и анализ данных социального паспорта;</a:t>
            </a:r>
          </a:p>
          <a:p>
            <a:pPr>
              <a:spcAft>
                <a:spcPts val="600"/>
              </a:spcAft>
            </a:pPr>
            <a:r>
              <a:rPr lang="ru-RU" sz="1200" i="1" dirty="0"/>
              <a:t>- психолого-педагогическое наблюдение, 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 </a:t>
            </a:r>
            <a:r>
              <a:rPr lang="ru-RU" sz="1200" i="1" dirty="0" err="1"/>
              <a:t>скрининги</a:t>
            </a:r>
            <a:r>
              <a:rPr lang="ru-RU" sz="1200" i="1" dirty="0"/>
              <a:t> проблемного поведения;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 социально-психологическое тестирование;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 социометрия;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 опросы и беседы с родителями;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 дополнительное психолого-педагогическое тестирование;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 мониторинг занятости и участия в запланированных мероприятиях обучающихся, состоящих на разных видах профилактического учёта.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10363" y="771550"/>
            <a:ext cx="324767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/>
              <a:t>ОСНОВНЫЕ ЭЛЕМЕНТЫ МОДУЛЯ В СООТВЕТСТВИИ С ФЕДЕРАЛЬНОЙ РАБОЧЕЙ ПРОГРАММОЙ ВОСПИТАНИЯ</a:t>
            </a:r>
            <a:endParaRPr lang="ru-RU" sz="11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02950" y="771550"/>
            <a:ext cx="11827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ЧТО УЧЕСТЬ?</a:t>
            </a:r>
            <a:endParaRPr lang="ru-RU" sz="1400" dirty="0"/>
          </a:p>
        </p:txBody>
      </p:sp>
      <p:pic>
        <p:nvPicPr>
          <p:cNvPr id="14" name="Picture 5" descr="C:\Users\Comp\Desktop\Новая папка\istockphoto-655953974-612x6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t="11307" b="34720"/>
          <a:stretch/>
        </p:blipFill>
        <p:spPr bwMode="auto">
          <a:xfrm flipH="1">
            <a:off x="7884368" y="9912"/>
            <a:ext cx="1259632" cy="4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483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283968" y="788098"/>
            <a:ext cx="4464496" cy="492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8875" y="788098"/>
            <a:ext cx="3161037" cy="492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-8344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РАЗРАБОТКА МОДУЛЯ «ПРОФИЛАКТИКА И БЕЗОПАСНОСТЬ» 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ПРОГРАММЫ ВОСПИТАНИЯ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620545"/>
            <a:ext cx="32403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Проведение коррекционно-воспитательной работы с обучающимся групп риска силами педагогического коллектива и с привлечением сторонних специалистов (психологов, </a:t>
            </a:r>
            <a:r>
              <a:rPr lang="ru-RU" sz="1400" dirty="0" err="1"/>
              <a:t>конфликтологов</a:t>
            </a:r>
            <a:r>
              <a:rPr lang="ru-RU" sz="1400" dirty="0"/>
              <a:t>, коррекционных педагогов, работников социальных служб, правоохранительных органов, опеки и т. д.)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6567" y="1791856"/>
            <a:ext cx="444352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02950" y="1365612"/>
            <a:ext cx="4811999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i="1" dirty="0"/>
              <a:t>Разработка и реализация адресных мероприятий на основе проведённого анализа.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Разработка и реализация мероприятий, направленных на  нормализацию ситуации с неблагополучными обучающимися, выявленными результатам анализа СПТ и  других мониторингов с учётом выявленного профиля рискованного поведения.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Работа совместно с профильными специалистами с обучающимися (группами), проявившими деструктивные убеждения и (или) деструктивного поведения с целью недопущения рецидива и максимально возможного возврата к социальной норме.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Участие в профилактических рейдах.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Рассмотрение и выработка профилактических мероприятий на заседаниях Совета профилактики для обучающихся из группы риска.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Использование разнообразны форм и методов в зависимости от профиля рискованного поведения.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4245" y="771550"/>
            <a:ext cx="324036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/>
              <a:t>ОСНОВНЫЕ ЭЛЕМЕНТЫ МОДУЛЯ В СООТВЕТСТВИИ С ФЕДЕРАЛЬНОЙ РАБОЧЕЙ ПРОГРАММОЙ ВОСПИТАНИЯ</a:t>
            </a:r>
            <a:endParaRPr lang="ru-RU" sz="11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02950" y="771550"/>
            <a:ext cx="11827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ЧТО УЧЕСТЬ?</a:t>
            </a:r>
            <a:endParaRPr lang="ru-RU" sz="1400" dirty="0"/>
          </a:p>
        </p:txBody>
      </p:sp>
      <p:pic>
        <p:nvPicPr>
          <p:cNvPr id="14" name="Picture 5" descr="C:\Users\Comp\Desktop\Новая папка\istockphoto-655953974-612x6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t="11307" b="34720"/>
          <a:stretch/>
        </p:blipFill>
        <p:spPr bwMode="auto">
          <a:xfrm flipH="1">
            <a:off x="7884368" y="9912"/>
            <a:ext cx="1259632" cy="4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447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283968" y="788098"/>
            <a:ext cx="4464496" cy="492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8875" y="788098"/>
            <a:ext cx="3161037" cy="492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-8344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РАЗРАБОТКА МОДУЛЯ «ПРОФИЛАКТИКА И БЕЗОПАСНОСТЬ»</a:t>
            </a:r>
          </a:p>
          <a:p>
            <a:r>
              <a:rPr lang="ru-RU" sz="2000" dirty="0">
                <a:solidFill>
                  <a:srgbClr val="002060"/>
                </a:solidFill>
              </a:rPr>
              <a:t> ПРОГРАММЫ ВОСПИТАНИЯ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403653"/>
            <a:ext cx="32403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Разработка и реализация профилактических программ, направленных на работу как с </a:t>
            </a:r>
            <a:r>
              <a:rPr lang="ru-RU" sz="1400" dirty="0" err="1"/>
              <a:t>девиантными</a:t>
            </a:r>
            <a:r>
              <a:rPr lang="ru-RU" sz="1400" dirty="0"/>
              <a:t> обучающимися, так и с их окружением, организация межведомственного взаимодействия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6567" y="1491630"/>
            <a:ext cx="444352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02951" y="1390005"/>
            <a:ext cx="45895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i="1" dirty="0"/>
              <a:t>Межведомственное взаимодействие при разработке  программ и мероприятия профилактической направленности.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4245" y="771550"/>
            <a:ext cx="324036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/>
              <a:t>ОСНОВНЫЕ ЭЛЕМЕНТЫ МОДУЛЯ В СООТВЕТСТВИИ С ФЕДЕРАЛЬНОЙ РАБОЧЕЙ ПРОГРАММОЙ ВОСПИТАНИЯ</a:t>
            </a:r>
            <a:endParaRPr lang="ru-RU" sz="11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02950" y="771550"/>
            <a:ext cx="11827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ЧТО УЧЕСТЬ?</a:t>
            </a:r>
            <a:endParaRPr lang="ru-RU" sz="1400" dirty="0"/>
          </a:p>
        </p:txBody>
      </p:sp>
      <p:pic>
        <p:nvPicPr>
          <p:cNvPr id="14" name="Picture 5" descr="C:\Users\Comp\Desktop\Новая папка\istockphoto-655953974-612x6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t="11307" b="34720"/>
          <a:stretch/>
        </p:blipFill>
        <p:spPr bwMode="auto">
          <a:xfrm flipH="1">
            <a:off x="7884368" y="9912"/>
            <a:ext cx="1259632" cy="4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579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283968" y="716090"/>
            <a:ext cx="4464496" cy="492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8875" y="716090"/>
            <a:ext cx="3161037" cy="492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36512" y="-8344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РАЗРАБОТКА МОДУЛЯ «ПРОФИЛАКТИКА И БЕЗОПАСНОСТЬ» 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ПРОГРАММЫ ВОСПИТАНИЯ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491630"/>
            <a:ext cx="3384376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/>
              <a:t>Вовлечение обучающихся в воспитательную деятельность, проекты, программы профилактической направленности социальных и природных рисков в общеобразовательной организации и в социокультурном окружении с педагогами, родителями, социальными партнёрами (антинаркотические, антиалкогольные, против курения, вовлечения в деструктивные детские и молодёжные объединения, культы, субкультуры, группы в социальных сетях; по безопасности в цифровой среде, на транспорте, на воде, безопасности дорожного движения, противопожарной безопасности, антитеррористической и </a:t>
            </a:r>
            <a:r>
              <a:rPr lang="ru-RU" sz="1300" dirty="0" err="1"/>
              <a:t>антиэкстремистской</a:t>
            </a:r>
            <a:r>
              <a:rPr lang="ru-RU" sz="1300" dirty="0"/>
              <a:t> безопасности, гражданской обороне и т. д.)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6567" y="1563638"/>
            <a:ext cx="444352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02950" y="1321480"/>
            <a:ext cx="4811999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100" i="1" dirty="0"/>
              <a:t>Планирование  и реализация мероприятий по вовлечению обучающихся в воспитательную деятельность, программ профилактической направленности.</a:t>
            </a:r>
          </a:p>
          <a:p>
            <a:r>
              <a:rPr lang="ru-RU" sz="1100" i="1" dirty="0"/>
              <a:t>Мероприятия, в том числе с  партнёрами:</a:t>
            </a:r>
            <a:endParaRPr lang="ru-RU" sz="1100" dirty="0"/>
          </a:p>
          <a:p>
            <a:r>
              <a:rPr lang="ru-RU" sz="1100" i="1" dirty="0"/>
              <a:t>- Профилактика употребления ПАВ (антинаркотические, антиалкогольные, против курения)</a:t>
            </a:r>
            <a:endParaRPr lang="ru-RU" sz="1100" dirty="0"/>
          </a:p>
          <a:p>
            <a:r>
              <a:rPr lang="ru-RU" sz="1100" i="1" dirty="0"/>
              <a:t>- Профилактика преступности и правонарушений среди обучающихся</a:t>
            </a:r>
            <a:endParaRPr lang="ru-RU" sz="1100" dirty="0"/>
          </a:p>
          <a:p>
            <a:r>
              <a:rPr lang="ru-RU" sz="1100" i="1" dirty="0"/>
              <a:t>- Профилактика вовлечения обучающихся в  деструктивные детские и молодёжные объединения, культы, субкультуры, группы в социальных сетях</a:t>
            </a:r>
            <a:endParaRPr lang="ru-RU" sz="1100" dirty="0"/>
          </a:p>
          <a:p>
            <a:r>
              <a:rPr lang="ru-RU" sz="1100" i="1" dirty="0"/>
              <a:t>- Профилактика приверженности идеологии терроризма и экстремизма</a:t>
            </a:r>
            <a:endParaRPr lang="ru-RU" sz="1100" dirty="0"/>
          </a:p>
          <a:p>
            <a:r>
              <a:rPr lang="ru-RU" sz="1100" i="1" dirty="0"/>
              <a:t>- Профилактика суицидального поведения </a:t>
            </a:r>
            <a:endParaRPr lang="ru-RU" sz="1100" dirty="0"/>
          </a:p>
          <a:p>
            <a:r>
              <a:rPr lang="ru-RU" sz="1100" i="1" dirty="0"/>
              <a:t>- Защита прав и законных интересов несовершеннолетних, профилактика жестокого обращения и насилия в их отношении, предупреждение преступлений, совершаемых в отношении детей, в том числе обеспечение половой неприкосновенности</a:t>
            </a:r>
            <a:endParaRPr lang="ru-RU" sz="1100" dirty="0"/>
          </a:p>
          <a:p>
            <a:r>
              <a:rPr lang="ru-RU" sz="1100" i="1" dirty="0"/>
              <a:t>- Обеспечение  безопасности в цифровой среде</a:t>
            </a:r>
            <a:endParaRPr lang="ru-RU" sz="1100" dirty="0"/>
          </a:p>
          <a:p>
            <a:r>
              <a:rPr lang="ru-RU" sz="1100" i="1" dirty="0"/>
              <a:t>- Обеспечение безопасности на транспорте, на воде, безопасности дорожного движения, противопожарной безопасности </a:t>
            </a:r>
            <a:endParaRPr lang="ru-RU" sz="1100" dirty="0"/>
          </a:p>
          <a:p>
            <a:r>
              <a:rPr lang="ru-RU" sz="1100" i="1" dirty="0"/>
              <a:t>- Обеспечение антитеррористической и </a:t>
            </a:r>
            <a:r>
              <a:rPr lang="ru-RU" sz="1100" i="1" dirty="0" err="1"/>
              <a:t>антиэкстремистской</a:t>
            </a:r>
            <a:r>
              <a:rPr lang="ru-RU" sz="1100" i="1" dirty="0"/>
              <a:t> безопасности, гражданской обороне и т. д.</a:t>
            </a:r>
            <a:endParaRPr lang="ru-RU" sz="11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4245" y="699542"/>
            <a:ext cx="324036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/>
              <a:t>ОСНОВНЫЕ ЭЛЕМЕНТЫ МОДУЛЯ В СООТВЕТСТВИИ С ФЕДЕРАЛЬНОЙ РАБОЧЕЙ ПРОГРАММОЙ ВОСПИТАНИЯ</a:t>
            </a:r>
            <a:endParaRPr lang="ru-RU" sz="11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02950" y="699542"/>
            <a:ext cx="11827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ЧТО УЧЕСТЬ?</a:t>
            </a:r>
            <a:endParaRPr lang="ru-RU" sz="1400" dirty="0"/>
          </a:p>
        </p:txBody>
      </p:sp>
      <p:pic>
        <p:nvPicPr>
          <p:cNvPr id="14" name="Picture 5" descr="C:\Users\Comp\Desktop\Новая папка\istockphoto-655953974-612x6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t="11307" b="34720"/>
          <a:stretch/>
        </p:blipFill>
        <p:spPr bwMode="auto">
          <a:xfrm flipH="1">
            <a:off x="7884368" y="9912"/>
            <a:ext cx="1259632" cy="4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923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283968" y="716090"/>
            <a:ext cx="4464496" cy="492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8875" y="716090"/>
            <a:ext cx="3161037" cy="492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-8344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РАЗРАБОТКА МОДУЛЯ «ПРОФИЛАКТИКА И БЕЗОПАСНОСТЬ» 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ПРОГРАММЫ ВОСПИТАНИЯ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547376"/>
            <a:ext cx="323304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Организация превентивной работы с обучающимися со сценариями социально одобряемого поведения, по развитию навыков </a:t>
            </a:r>
            <a:r>
              <a:rPr lang="ru-RU" sz="1400" dirty="0" err="1"/>
              <a:t>саморефлексии</a:t>
            </a:r>
            <a:r>
              <a:rPr lang="ru-RU" sz="1400" dirty="0"/>
              <a:t>, самоконтроля, устойчивости к негативным воздействиям, групповому давлению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6567" y="1719848"/>
            <a:ext cx="444352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02951" y="1249472"/>
            <a:ext cx="4661538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i="1" dirty="0"/>
              <a:t>Мероприятия и программы по развитию навыков социально одобряемого поведения, </a:t>
            </a:r>
            <a:r>
              <a:rPr lang="ru-RU" sz="1200" i="1" dirty="0" err="1"/>
              <a:t>саморефлексии</a:t>
            </a:r>
            <a:r>
              <a:rPr lang="ru-RU" sz="1200" i="1" dirty="0"/>
              <a:t> и самоконтроля, в том числе в рамках проведения Недели психологии в ОО (возможные варианты):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 тренинг </a:t>
            </a:r>
            <a:r>
              <a:rPr lang="ru-RU" sz="1200" i="1" dirty="0" err="1"/>
              <a:t>ассертивности</a:t>
            </a:r>
            <a:r>
              <a:rPr lang="ru-RU" sz="1200" i="1" dirty="0"/>
              <a:t>;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 классный час «Как не попасть в ловушку?»;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 тренинг развития навыков коммуникативного поведения, </a:t>
            </a:r>
            <a:r>
              <a:rPr lang="ru-RU" sz="1200" i="1" dirty="0" err="1"/>
              <a:t>саморефлексии</a:t>
            </a:r>
            <a:r>
              <a:rPr lang="ru-RU" sz="1200" i="1" dirty="0"/>
              <a:t>, самоконтроля;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 тренинг жизнестойкости, личностного роста, самоконтроля, умения сказать «НЕТ» и др. 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Проведение мероприятий по правовому просвещению обучающихся (повышения </a:t>
            </a:r>
            <a:r>
              <a:rPr lang="ru-RU" sz="1200" i="1" dirty="0" err="1"/>
              <a:t>адаптированности</a:t>
            </a:r>
            <a:r>
              <a:rPr lang="ru-RU" sz="1200" i="1" dirty="0"/>
              <a:t> к нормам): обсуждение правил поведения, ответственности за различные правонарушения и др. в форме классных часов, дискуссий, интерактивных мероприятий, распространения информационных материалов и др. 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4245" y="699542"/>
            <a:ext cx="324036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/>
              <a:t>ОСНОВНЫЕ ЭЛЕМЕНТЫ МОДУЛЯ В СООТВЕТСТВИИ С ФЕДЕРАЛЬНОЙ РАБОЧЕЙ ПРОГРАММОЙ ВОСПИТАНИЯ</a:t>
            </a:r>
            <a:endParaRPr lang="ru-RU" sz="11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02950" y="699542"/>
            <a:ext cx="11803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ЧТО УЧЕСТЬ?</a:t>
            </a:r>
            <a:endParaRPr lang="ru-RU" sz="1400" dirty="0"/>
          </a:p>
        </p:txBody>
      </p:sp>
      <p:pic>
        <p:nvPicPr>
          <p:cNvPr id="14" name="Picture 5" descr="C:\Users\Comp\Desktop\Новая папка\istockphoto-655953974-612x6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t="11307" b="34720"/>
          <a:stretch/>
        </p:blipFill>
        <p:spPr bwMode="auto">
          <a:xfrm flipH="1">
            <a:off x="7884368" y="9912"/>
            <a:ext cx="1259632" cy="4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176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283968" y="716090"/>
            <a:ext cx="4464496" cy="492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8875" y="716090"/>
            <a:ext cx="3161037" cy="492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-18797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РАЗРАБОТКА МОДУЛЯ «ПРОФИЛАКТИКА И БЕЗОПАСНОСТЬ» </a:t>
            </a:r>
          </a:p>
          <a:p>
            <a:r>
              <a:rPr lang="ru-RU" dirty="0">
                <a:solidFill>
                  <a:srgbClr val="002060"/>
                </a:solidFill>
              </a:rPr>
              <a:t>ПРОГРАММЫ ВОСПИТАНИЯ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549117"/>
            <a:ext cx="323304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Профилактика правонарушений, девиаций посредством организации деятельности, альтернативной </a:t>
            </a:r>
            <a:r>
              <a:rPr lang="ru-RU" sz="1400" dirty="0" err="1"/>
              <a:t>девиантному</a:t>
            </a:r>
            <a:r>
              <a:rPr lang="ru-RU" sz="1400" dirty="0"/>
              <a:t> поведению - познания (путешествия), испытания себя (походы, спорт), значимого общения, творчества, деятельности (в том числе профессиональной, религиозно-духовной, благотворительной, художественной и др.)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6567" y="1647840"/>
            <a:ext cx="444352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02951" y="1249472"/>
            <a:ext cx="4661538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i="1" dirty="0"/>
              <a:t>Планирование и реализация деятельности, альтернативной </a:t>
            </a:r>
            <a:r>
              <a:rPr lang="ru-RU" sz="1200" i="1" dirty="0" err="1"/>
              <a:t>девиантному</a:t>
            </a:r>
            <a:r>
              <a:rPr lang="ru-RU" sz="1200" i="1" dirty="0"/>
              <a:t> поведению, реализация инициативных проектов обучающихся в различных областях: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 познание (путешествия), 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 испытание себя (походы, спорт), 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 значимое общение,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 творчество, 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 включение в разные виды деятельности (в том числе профессиональную, религиозно-духовную, благотворительную, художественную и др.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Вовлечение обучающихся в программы дополнительного образования и программы внеурочной деятельности.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4245" y="699542"/>
            <a:ext cx="324036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/>
              <a:t>ОСНОВНЫЕ ЭЛЕМЕНТЫ МОДУЛЯ В СООТВЕТСТВИИ С ФЕДЕРАЛЬНОЙ РАБОЧЕЙ ПРОГРАММОЙ ВОСПИТАНИЯ</a:t>
            </a:r>
            <a:endParaRPr lang="ru-RU" sz="11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02950" y="699542"/>
            <a:ext cx="11803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ЧТО УЧЕСТЬ?</a:t>
            </a:r>
            <a:endParaRPr lang="ru-RU" sz="1400" dirty="0"/>
          </a:p>
        </p:txBody>
      </p:sp>
      <p:pic>
        <p:nvPicPr>
          <p:cNvPr id="14" name="Picture 5" descr="C:\Users\Comp\Desktop\Новая папка\istockphoto-655953974-612x6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t="11307" b="34720"/>
          <a:stretch/>
        </p:blipFill>
        <p:spPr bwMode="auto">
          <a:xfrm flipH="1">
            <a:off x="7884368" y="9912"/>
            <a:ext cx="1259632" cy="4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72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283968" y="716090"/>
            <a:ext cx="4464496" cy="492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8875" y="716090"/>
            <a:ext cx="3161037" cy="492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-30314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РАЗРАБОТКА МОДУЛЯ «ПРОФИЛАКТИКА И БЕЗОПАСНОСТЬ» 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ПРОГРАММЫ ВОСПИТАНИЯ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547956"/>
            <a:ext cx="323304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Предупреждение, профилактика и целенаправленная деятельность в случаях появления, расширения, влияния в общеобразовательной организации маргинальных групп обучающихся (оставивших обучение, криминальной направленности, с агрессивным поведением и др.)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4" y="1719848"/>
            <a:ext cx="444352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02951" y="1330771"/>
            <a:ext cx="46615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i="1" dirty="0"/>
              <a:t>Разработка и реализация целевых профилактических мероприятий в случаях появления, расширения, влияния в общеобразовательной организации маргинальных групп обучающихся:</a:t>
            </a:r>
            <a:endParaRPr lang="ru-RU" sz="1400" dirty="0"/>
          </a:p>
          <a:p>
            <a:pPr>
              <a:spcAft>
                <a:spcPts val="600"/>
              </a:spcAft>
            </a:pPr>
            <a:r>
              <a:rPr lang="ru-RU" sz="1400" i="1" dirty="0"/>
              <a:t>- просветительские мероприятия;</a:t>
            </a:r>
            <a:endParaRPr lang="ru-RU" sz="1400" dirty="0"/>
          </a:p>
          <a:p>
            <a:pPr>
              <a:spcAft>
                <a:spcPts val="600"/>
              </a:spcAft>
            </a:pPr>
            <a:r>
              <a:rPr lang="ru-RU" sz="1400" i="1" dirty="0"/>
              <a:t>- нейтрализация влияния;</a:t>
            </a:r>
            <a:endParaRPr lang="ru-RU" sz="1400" dirty="0"/>
          </a:p>
          <a:p>
            <a:pPr>
              <a:spcAft>
                <a:spcPts val="600"/>
              </a:spcAft>
            </a:pPr>
            <a:r>
              <a:rPr lang="ru-RU" sz="1400" i="1" dirty="0"/>
              <a:t>- выявление и активизация деятельности позитивных лидеров;</a:t>
            </a:r>
            <a:endParaRPr lang="ru-RU" sz="1400" dirty="0"/>
          </a:p>
          <a:p>
            <a:pPr>
              <a:spcAft>
                <a:spcPts val="600"/>
              </a:spcAft>
            </a:pPr>
            <a:r>
              <a:rPr lang="ru-RU" sz="1400" i="1" dirty="0"/>
              <a:t>- распространение целевых информационных материалов и др</a:t>
            </a:r>
            <a:r>
              <a:rPr lang="ru-RU" sz="1200" i="1" dirty="0"/>
              <a:t>.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7840" y="710002"/>
            <a:ext cx="32403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/>
              <a:t>ОСНОВНЫЕ ЭЛЕМЕНТЫ МОДУЛЯ В СООТВЕТСТВИИ С ФЕДЕРАЛЬНОЙ РАБОЧЕЙ ПРОГРАММОЙ ВОСПИТАНИЯ</a:t>
            </a:r>
            <a:endParaRPr lang="ru-RU" sz="1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02950" y="699542"/>
            <a:ext cx="11803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ЧТО УЧЕСТЬ?</a:t>
            </a:r>
            <a:endParaRPr lang="ru-RU" sz="1400" dirty="0"/>
          </a:p>
        </p:txBody>
      </p:sp>
      <p:pic>
        <p:nvPicPr>
          <p:cNvPr id="14" name="Picture 5" descr="C:\Users\Comp\Desktop\Новая папка\istockphoto-655953974-612x6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t="11307" b="34720"/>
          <a:stretch/>
        </p:blipFill>
        <p:spPr bwMode="auto">
          <a:xfrm flipH="1">
            <a:off x="7884368" y="9912"/>
            <a:ext cx="1259632" cy="4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745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283968" y="783163"/>
            <a:ext cx="4464496" cy="492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8875" y="855171"/>
            <a:ext cx="3161037" cy="492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-8344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РАЗРАБОТКА МОДУЛЯ «ПРОФИЛАКТИКА И БЕЗОПАСНОСТЬ» 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ПРОГРАММЫ ВОСПИТАНИЯ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491630"/>
            <a:ext cx="323304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Профилактика расширения групп, семей обучающихся, требующих специальной психолого-педагогической поддержки и сопровождения (слабоуспевающие, социально запущенные, социально неадаптированные дети-мигранты, обучающиеся с ОВЗ и т. д.)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6567" y="1635646"/>
            <a:ext cx="444352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02951" y="1249472"/>
            <a:ext cx="466153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i="1" dirty="0"/>
              <a:t>Адресные мероприятия для обучающихся из потенциальных групп риска: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 слабоуспевающие,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 социально запущенные, </a:t>
            </a:r>
            <a:endParaRPr lang="ru-RU" sz="1200" dirty="0"/>
          </a:p>
          <a:p>
            <a:pPr>
              <a:spcAft>
                <a:spcPts val="600"/>
              </a:spcAft>
            </a:pPr>
            <a:r>
              <a:rPr lang="ru-RU" sz="1200" i="1" dirty="0"/>
              <a:t>- социально неадаптированные дети-мигранты, </a:t>
            </a:r>
          </a:p>
          <a:p>
            <a:pPr>
              <a:spcAft>
                <a:spcPts val="600"/>
              </a:spcAft>
            </a:pPr>
            <a:r>
              <a:rPr lang="ru-RU" sz="1200" i="1" dirty="0"/>
              <a:t>- обучающиеся с ОВЗ и т. д.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4245" y="819458"/>
            <a:ext cx="324036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/>
              <a:t>ОСНОВНЫЕ ЭЛЕМЕНТЫ МОДУЛЯ В СООТВЕТСТВИИ С ФЕДЕРАЛЬНОЙ РАБОЧЕЙ ПРОГРАММОЙ ВОСПИТАНИЯ</a:t>
            </a:r>
            <a:endParaRPr lang="ru-RU" sz="11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02950" y="751805"/>
            <a:ext cx="11803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ЧТО УЧЕСТЬ?</a:t>
            </a:r>
            <a:endParaRPr lang="ru-RU" sz="1400" dirty="0"/>
          </a:p>
        </p:txBody>
      </p:sp>
      <p:pic>
        <p:nvPicPr>
          <p:cNvPr id="14" name="Picture 5" descr="C:\Users\Comp\Desktop\Новая папка\istockphoto-655953974-612x6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t="11307" b="34720"/>
          <a:stretch/>
        </p:blipFill>
        <p:spPr bwMode="auto">
          <a:xfrm flipH="1">
            <a:off x="7884368" y="9912"/>
            <a:ext cx="1259632" cy="4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60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C:\Users\Comp\Desktop\foni-papik-pro-ypoy-p-kartinki-obvodka-na-prozrachnom-fone-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347" y="3804343"/>
            <a:ext cx="4197845" cy="78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6228184" y="1131590"/>
            <a:ext cx="2520280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780184" y="1131590"/>
            <a:ext cx="3015952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01457" y="1131590"/>
            <a:ext cx="2304000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8519" y="63664"/>
            <a:ext cx="91440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СТРУКТУРА ПРОГРАММЫ ВОСПИТАНИЯ 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ОБРАЗОВАТЕЛЬНОГО КОМПЛЕКСА/ОБРАЗОВАТЕЛЬНОЙ ОРГАНИЗАЦИИ</a:t>
            </a:r>
          </a:p>
        </p:txBody>
      </p:sp>
      <p:sp>
        <p:nvSpPr>
          <p:cNvPr id="7" name="AutoShape 2" descr="Бумажный самолетик – Бесплатные иконки: разнообразный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88508" y="1131590"/>
            <a:ext cx="243927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ЦЕЛЕВОЙ РАЗДЕЛ</a:t>
            </a:r>
          </a:p>
          <a:p>
            <a:r>
              <a:rPr lang="ru-RU" sz="1400" b="1" dirty="0"/>
              <a:t>  </a:t>
            </a:r>
          </a:p>
          <a:p>
            <a:r>
              <a:rPr lang="ru-RU" sz="1200" dirty="0"/>
              <a:t>170.2.1.  Содержание воспитания обучающихся в образовательной организации 170.2.2. Воспитательная деятельность в общеобразовательной организации</a:t>
            </a:r>
          </a:p>
          <a:p>
            <a:r>
              <a:rPr lang="ru-RU" sz="1200" dirty="0"/>
              <a:t>170.2.3. Цель воспитания обучающихся в образовательной организации </a:t>
            </a:r>
          </a:p>
          <a:p>
            <a:r>
              <a:rPr lang="ru-RU" sz="1200" dirty="0"/>
              <a:t>170.2.4. Задачи воспитания обучающихся в образовательной организации и др.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699791" y="1131590"/>
            <a:ext cx="343197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СОДЕРЖАТЕЛЬНЫЙ РАЗДЕЛ</a:t>
            </a:r>
          </a:p>
          <a:p>
            <a:r>
              <a:rPr lang="ru-RU" sz="1400" b="1" dirty="0"/>
              <a:t> </a:t>
            </a:r>
          </a:p>
          <a:p>
            <a:r>
              <a:rPr lang="ru-RU" sz="1200" dirty="0"/>
              <a:t>170.3.1. Уклад образовательной организации </a:t>
            </a:r>
          </a:p>
          <a:p>
            <a:r>
              <a:rPr lang="ru-RU" sz="1200" dirty="0"/>
              <a:t>170.3.2. Виды, формы и содержание воспитательной деятельности.</a:t>
            </a:r>
          </a:p>
          <a:p>
            <a:r>
              <a:rPr lang="ru-RU" sz="1200" dirty="0"/>
              <a:t>170.3.2.3. Модуль «Урочная деятельность»</a:t>
            </a:r>
          </a:p>
          <a:p>
            <a:r>
              <a:rPr lang="ru-RU" sz="1200" dirty="0"/>
              <a:t>170.3.2.4. Модуль «Внеурочная деятельность»</a:t>
            </a:r>
          </a:p>
          <a:p>
            <a:r>
              <a:rPr lang="ru-RU" sz="1200" dirty="0"/>
              <a:t>170.3.2.5. Модуль «Классное руководство» </a:t>
            </a:r>
          </a:p>
          <a:p>
            <a:r>
              <a:rPr lang="ru-RU" sz="1200" dirty="0"/>
              <a:t>170.3.2.6. Модуль «Основные школьные дела»</a:t>
            </a:r>
          </a:p>
          <a:p>
            <a:r>
              <a:rPr lang="ru-RU" sz="1200" dirty="0"/>
              <a:t>170.3.2.7. Модуль «Внешкольные мероприятия»</a:t>
            </a:r>
          </a:p>
          <a:p>
            <a:r>
              <a:rPr lang="ru-RU" sz="1200" dirty="0"/>
              <a:t>170.3.2.8. Модуль «Организация предметно-пространственной среды»</a:t>
            </a:r>
          </a:p>
          <a:p>
            <a:r>
              <a:rPr lang="ru-RU" sz="1200" dirty="0"/>
              <a:t>170.3.2.9. Модуль «Взаимодействие с родителями (законными представителями)»</a:t>
            </a:r>
          </a:p>
          <a:p>
            <a:r>
              <a:rPr lang="ru-RU" sz="1200" dirty="0"/>
              <a:t>170.3.2.10. Модуль «Самоуправление»</a:t>
            </a:r>
          </a:p>
          <a:p>
            <a:r>
              <a:rPr lang="ru-RU" sz="1200" b="1" dirty="0"/>
              <a:t>170.3.2.11. Модуль «Профилактика и безопасность»</a:t>
            </a:r>
            <a:endParaRPr lang="ru-RU" sz="1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151149" y="1131590"/>
            <a:ext cx="279396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ОРГАНИЗАЦИОННЫЙ РАЗДЕЛ</a:t>
            </a:r>
          </a:p>
          <a:p>
            <a:r>
              <a:rPr lang="ru-RU" sz="1400" b="1" dirty="0"/>
              <a:t> </a:t>
            </a:r>
          </a:p>
          <a:p>
            <a:r>
              <a:rPr lang="ru-RU" sz="1200" dirty="0"/>
              <a:t>170.4.1. Кадровое обеспечение 170.4.2. Нормативно-методическое обеспечение </a:t>
            </a:r>
          </a:p>
          <a:p>
            <a:r>
              <a:rPr lang="ru-RU" sz="1200" dirty="0"/>
              <a:t>170.4.3. Требования к условиям работы с обучающимися с особыми образовательными потребностями, 170.4.4. Система поощрения социальной успешности и проявлений активной жизненной позиции обучающихся </a:t>
            </a:r>
          </a:p>
          <a:p>
            <a:r>
              <a:rPr lang="ru-RU" sz="1200" dirty="0"/>
              <a:t>170.4.5. Анализ воспитательного процесса </a:t>
            </a:r>
          </a:p>
          <a:p>
            <a:r>
              <a:rPr lang="ru-RU" sz="1200" dirty="0"/>
              <a:t>174. Федеральный календарный план воспитательной работы</a:t>
            </a:r>
          </a:p>
        </p:txBody>
      </p:sp>
      <p:pic>
        <p:nvPicPr>
          <p:cNvPr id="13" name="Picture 5" descr="C:\Users\Comp\Desktop\Новая папка\istockphoto-655953974-612x61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t="11307" b="34720"/>
          <a:stretch/>
        </p:blipFill>
        <p:spPr bwMode="auto">
          <a:xfrm flipH="1">
            <a:off x="7884368" y="9912"/>
            <a:ext cx="1259632" cy="4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8116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D92EB-AD3D-0BA4-5EBD-6B365C43A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Comp\Desktop\в-змей1.gif">
            <a:extLst>
              <a:ext uri="{FF2B5EF4-FFF2-40B4-BE49-F238E27FC236}">
                <a16:creationId xmlns:a16="http://schemas.microsoft.com/office/drawing/2014/main" id="{604211B6-5F9B-B18C-8362-BACFA508D5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7" t="3059" r="34375" b="46417"/>
          <a:stretch/>
        </p:blipFill>
        <p:spPr bwMode="auto">
          <a:xfrm flipH="1"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A5222C7-A540-61B6-1CE3-1F2CB6E3DC03}"/>
              </a:ext>
            </a:extLst>
          </p:cNvPr>
          <p:cNvSpPr/>
          <p:nvPr/>
        </p:nvSpPr>
        <p:spPr>
          <a:xfrm>
            <a:off x="539552" y="1484079"/>
            <a:ext cx="45365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БЛАГОДАРИМ ЗА ВНИМАНИЕ!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ВСЕМ БЛАГОПОЛУЧИЯ!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BD5886-EAA0-F06E-AF3E-ED7D50915B94}"/>
              </a:ext>
            </a:extLst>
          </p:cNvPr>
          <p:cNvSpPr txBox="1"/>
          <p:nvPr/>
        </p:nvSpPr>
        <p:spPr>
          <a:xfrm>
            <a:off x="4139952" y="267494"/>
            <a:ext cx="48266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AFB340-DDFE-D8B4-9960-993DD7287522}"/>
              </a:ext>
            </a:extLst>
          </p:cNvPr>
          <p:cNvSpPr txBox="1"/>
          <p:nvPr/>
        </p:nvSpPr>
        <p:spPr>
          <a:xfrm>
            <a:off x="2699792" y="3579862"/>
            <a:ext cx="637478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>
                <a:solidFill>
                  <a:schemeClr val="tx2">
                    <a:lumMod val="75000"/>
                  </a:schemeClr>
                </a:solidFill>
              </a:rPr>
              <a:t>Каждый ребенок важен!</a:t>
            </a:r>
          </a:p>
          <a:p>
            <a:endParaRPr lang="ru-RU" sz="1400" i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i="1" dirty="0">
                <a:solidFill>
                  <a:schemeClr val="tx2">
                    <a:lumMod val="75000"/>
                  </a:schemeClr>
                </a:solidFill>
              </a:rPr>
              <a:t>Иногда черная полоса превращается во взлетную…</a:t>
            </a:r>
          </a:p>
        </p:txBody>
      </p:sp>
    </p:spTree>
    <p:extLst>
      <p:ext uri="{BB962C8B-B14F-4D97-AF65-F5344CB8AC3E}">
        <p14:creationId xmlns:p14="http://schemas.microsoft.com/office/powerpoint/2010/main" val="14475267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162090" y="1203598"/>
            <a:ext cx="586629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defTabSz="180975">
              <a:spcBef>
                <a:spcPts val="1200"/>
              </a:spcBef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БЛАГОДАРИМ ЗА ВНИМАНИЕ!</a:t>
            </a:r>
          </a:p>
          <a:p>
            <a:pPr algn="ctr" defTabSz="180975">
              <a:spcBef>
                <a:spcPts val="1200"/>
              </a:spcBef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ВСЕМ БЛАГОПОЛУЧИЯ!</a:t>
            </a:r>
          </a:p>
          <a:p>
            <a:pPr algn="r" eaLnBrk="1" hangingPunct="1">
              <a:defRPr/>
            </a:pPr>
            <a:endParaRPr lang="ru-RU" sz="18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12637B-9124-998C-0386-82BFE988D7FE}"/>
              </a:ext>
            </a:extLst>
          </p:cNvPr>
          <p:cNvSpPr txBox="1"/>
          <p:nvPr/>
        </p:nvSpPr>
        <p:spPr>
          <a:xfrm>
            <a:off x="2699792" y="2643758"/>
            <a:ext cx="637478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>
                <a:solidFill>
                  <a:schemeClr val="tx2">
                    <a:lumMod val="75000"/>
                  </a:schemeClr>
                </a:solidFill>
              </a:rPr>
              <a:t>Каждый ребенок важен!</a:t>
            </a:r>
          </a:p>
          <a:p>
            <a:endParaRPr lang="ru-RU" sz="1400" i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i="1" dirty="0">
                <a:solidFill>
                  <a:schemeClr val="tx2">
                    <a:lumMod val="75000"/>
                  </a:schemeClr>
                </a:solidFill>
              </a:rPr>
              <a:t>Иногда черная полоса превращается во взлетную…</a:t>
            </a:r>
          </a:p>
        </p:txBody>
      </p:sp>
    </p:spTree>
    <p:extLst>
      <p:ext uri="{BB962C8B-B14F-4D97-AF65-F5344CB8AC3E}">
        <p14:creationId xmlns:p14="http://schemas.microsoft.com/office/powerpoint/2010/main" val="1098292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2535" y="155416"/>
            <a:ext cx="91440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ФЕДЕРАЛЬНЫЕ РАБОЧИЕ ПРОГРАММЫ ВОСПИТАНИЯ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771550"/>
            <a:ext cx="6840760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  <a:p>
            <a:pPr marL="285750" indent="-285750">
              <a:spcAft>
                <a:spcPts val="600"/>
              </a:spcAft>
              <a:buClr>
                <a:schemeClr val="accent1">
                  <a:lumMod val="60000"/>
                  <a:lumOff val="40000"/>
                </a:schemeClr>
              </a:buClr>
              <a:buSzPct val="150000"/>
              <a:buFont typeface="Wingdings" pitchFamily="2" charset="2"/>
              <a:buChar char="§"/>
            </a:pPr>
            <a:r>
              <a:rPr lang="ru-RU" dirty="0"/>
              <a:t>Рабочая программа воспитания федеральной образовательной программы </a:t>
            </a:r>
            <a:r>
              <a:rPr lang="ru-RU" b="1" dirty="0"/>
              <a:t>дошкольного образования </a:t>
            </a:r>
          </a:p>
          <a:p>
            <a:pPr marL="285750" indent="-285750">
              <a:spcAft>
                <a:spcPts val="600"/>
              </a:spcAft>
              <a:buClr>
                <a:schemeClr val="accent1">
                  <a:lumMod val="60000"/>
                  <a:lumOff val="40000"/>
                </a:schemeClr>
              </a:buClr>
              <a:buSzPct val="150000"/>
              <a:buFont typeface="Wingdings" pitchFamily="2" charset="2"/>
              <a:buChar char="§"/>
            </a:pPr>
            <a:r>
              <a:rPr lang="ru-RU" dirty="0"/>
              <a:t>Рабочая программа воспитания основной образовательной программы </a:t>
            </a:r>
            <a:r>
              <a:rPr lang="ru-RU" b="1" dirty="0"/>
              <a:t>начального общего образования</a:t>
            </a:r>
          </a:p>
          <a:p>
            <a:pPr marL="285750" indent="-285750">
              <a:spcAft>
                <a:spcPts val="600"/>
              </a:spcAft>
              <a:buClr>
                <a:schemeClr val="accent1">
                  <a:lumMod val="60000"/>
                  <a:lumOff val="40000"/>
                </a:schemeClr>
              </a:buClr>
              <a:buSzPct val="150000"/>
              <a:buFont typeface="Wingdings" pitchFamily="2" charset="2"/>
              <a:buChar char="§"/>
            </a:pPr>
            <a:r>
              <a:rPr lang="ru-RU" dirty="0"/>
              <a:t>Рабочая программа воспитания основной образовательной программы </a:t>
            </a:r>
            <a:r>
              <a:rPr lang="ru-RU" b="1" dirty="0"/>
              <a:t>основного общего образования</a:t>
            </a:r>
          </a:p>
          <a:p>
            <a:pPr marL="285750" indent="-285750">
              <a:spcAft>
                <a:spcPts val="600"/>
              </a:spcAft>
              <a:buClr>
                <a:schemeClr val="accent1">
                  <a:lumMod val="60000"/>
                  <a:lumOff val="40000"/>
                </a:schemeClr>
              </a:buClr>
              <a:buSzPct val="150000"/>
              <a:buFont typeface="Wingdings" pitchFamily="2" charset="2"/>
              <a:buChar char="§"/>
            </a:pPr>
            <a:r>
              <a:rPr lang="ru-RU" dirty="0"/>
              <a:t>Рабочая программа воспитания основной образовательной программы </a:t>
            </a:r>
            <a:r>
              <a:rPr lang="ru-RU" b="1" dirty="0"/>
              <a:t>среднего общего образования</a:t>
            </a:r>
          </a:p>
        </p:txBody>
      </p:sp>
      <p:pic>
        <p:nvPicPr>
          <p:cNvPr id="6" name="Picture 5" descr="C:\Users\Comp\Desktop\Новая папка\istockphoto-655953974-612x6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t="11307" b="34720"/>
          <a:stretch/>
        </p:blipFill>
        <p:spPr bwMode="auto">
          <a:xfrm flipH="1">
            <a:off x="7884368" y="9912"/>
            <a:ext cx="1259632" cy="4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574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79512" y="753566"/>
            <a:ext cx="8784976" cy="4770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8519" y="83408"/>
            <a:ext cx="91440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ЦЕЛЕВЫЕ ОРИЕНТИРЫ ВОСПИТАНИЯ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1666" y="4386121"/>
            <a:ext cx="76347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https://resurs-yar.ru/upload/medialibrary/1fb/hlmp5xvwsm746jr4lf4755mt8q9ik7yh.pdf</a:t>
            </a:r>
            <a:endParaRPr lang="ru-RU" sz="1600" dirty="0"/>
          </a:p>
          <a:p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6583" y="1210647"/>
            <a:ext cx="453650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>
                  <a:lumMod val="60000"/>
                  <a:lumOff val="40000"/>
                </a:schemeClr>
              </a:buClr>
              <a:buSzPct val="150000"/>
              <a:buFont typeface="Wingdings" pitchFamily="2" charset="2"/>
              <a:buChar char="§"/>
            </a:pPr>
            <a:r>
              <a:rPr lang="ru-RU" sz="1400" dirty="0"/>
              <a:t>Гражданское/Патриотическое</a:t>
            </a:r>
          </a:p>
          <a:p>
            <a:pPr marL="285750" indent="-285750">
              <a:buClr>
                <a:schemeClr val="accent1">
                  <a:lumMod val="60000"/>
                  <a:lumOff val="40000"/>
                </a:schemeClr>
              </a:buClr>
              <a:buSzPct val="150000"/>
              <a:buFont typeface="Wingdings" pitchFamily="2" charset="2"/>
              <a:buChar char="§"/>
            </a:pPr>
            <a:r>
              <a:rPr lang="ru-RU" sz="1400" dirty="0"/>
              <a:t>Духовно-нравственное</a:t>
            </a:r>
          </a:p>
          <a:p>
            <a:pPr marL="285750" indent="-285750">
              <a:buClr>
                <a:schemeClr val="accent1">
                  <a:lumMod val="60000"/>
                  <a:lumOff val="40000"/>
                </a:schemeClr>
              </a:buClr>
              <a:buSzPct val="150000"/>
              <a:buFont typeface="Wingdings" pitchFamily="2" charset="2"/>
              <a:buChar char="§"/>
            </a:pPr>
            <a:r>
              <a:rPr lang="ru-RU" sz="1400" dirty="0"/>
              <a:t>Социальное</a:t>
            </a:r>
          </a:p>
          <a:p>
            <a:pPr marL="285750" indent="-285750">
              <a:buClr>
                <a:schemeClr val="accent1">
                  <a:lumMod val="60000"/>
                  <a:lumOff val="40000"/>
                </a:schemeClr>
              </a:buClr>
              <a:buSzPct val="150000"/>
              <a:buFont typeface="Wingdings" pitchFamily="2" charset="2"/>
              <a:buChar char="§"/>
            </a:pPr>
            <a:r>
              <a:rPr lang="ru-RU" sz="1400" dirty="0"/>
              <a:t>Эстетическое</a:t>
            </a:r>
          </a:p>
          <a:p>
            <a:pPr marL="285750" indent="-285750">
              <a:buClr>
                <a:schemeClr val="accent1">
                  <a:lumMod val="60000"/>
                  <a:lumOff val="40000"/>
                </a:schemeClr>
              </a:buClr>
              <a:buSzPct val="150000"/>
              <a:buFont typeface="Wingdings" pitchFamily="2" charset="2"/>
              <a:buChar char="§"/>
            </a:pPr>
            <a:r>
              <a:rPr lang="ru-RU" sz="1400" dirty="0"/>
              <a:t>Физическое/Физическое и оздоровительное</a:t>
            </a:r>
          </a:p>
          <a:p>
            <a:pPr marL="285750" indent="-285750">
              <a:buClr>
                <a:schemeClr val="accent1">
                  <a:lumMod val="60000"/>
                  <a:lumOff val="40000"/>
                </a:schemeClr>
              </a:buClr>
              <a:buSzPct val="150000"/>
              <a:buFont typeface="Wingdings" pitchFamily="2" charset="2"/>
              <a:buChar char="§"/>
            </a:pPr>
            <a:r>
              <a:rPr lang="ru-RU" sz="1400" dirty="0"/>
              <a:t>Трудовое</a:t>
            </a:r>
          </a:p>
          <a:p>
            <a:pPr marL="285750" indent="-285750">
              <a:buClr>
                <a:schemeClr val="accent1">
                  <a:lumMod val="60000"/>
                  <a:lumOff val="40000"/>
                </a:schemeClr>
              </a:buClr>
              <a:buSzPct val="150000"/>
              <a:buFont typeface="Wingdings" pitchFamily="2" charset="2"/>
              <a:buChar char="§"/>
            </a:pPr>
            <a:r>
              <a:rPr lang="ru-RU" sz="1400" dirty="0"/>
              <a:t> Ценности научного познания /Познавательное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9512" y="753566"/>
            <a:ext cx="16561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sz="1400" dirty="0"/>
              <a:t>Направления воспитания</a:t>
            </a:r>
          </a:p>
        </p:txBody>
      </p:sp>
      <p:pic>
        <p:nvPicPr>
          <p:cNvPr id="2050" name="Picture 2" descr="http://qrcoder.ru/code/?https%3A%2F%2Fresurs-yar.ru%2Fupload%2Fmedialibrary%2F1fb%2Fhlmp5xvwsm746jr4lf4755mt8q9ik7yh.pdf&amp;4&amp;0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49209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92080" y="753566"/>
            <a:ext cx="1800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sz="1400" dirty="0"/>
              <a:t>Начальное образование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98420" y="753566"/>
            <a:ext cx="119366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sz="1400" dirty="0"/>
              <a:t>Дошкольное </a:t>
            </a:r>
          </a:p>
          <a:p>
            <a:pPr>
              <a:lnSpc>
                <a:spcPts val="1500"/>
              </a:lnSpc>
            </a:pPr>
            <a:r>
              <a:rPr lang="ru-RU" sz="1400" dirty="0"/>
              <a:t>образование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1378" y="753566"/>
            <a:ext cx="15910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sz="1400" dirty="0"/>
              <a:t>Основное образование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61143" y="753566"/>
            <a:ext cx="149137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sz="1400" dirty="0"/>
              <a:t>Общее образование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098420" y="753566"/>
            <a:ext cx="0" cy="45708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292080" y="771550"/>
            <a:ext cx="0" cy="45708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516216" y="746517"/>
            <a:ext cx="0" cy="45708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761133" y="771550"/>
            <a:ext cx="0" cy="45708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5" descr="C:\Users\Comp\Desktop\Новая папка\istockphoto-655953974-612x61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t="11307" b="34720"/>
          <a:stretch/>
        </p:blipFill>
        <p:spPr bwMode="auto">
          <a:xfrm flipH="1">
            <a:off x="7884368" y="9912"/>
            <a:ext cx="1259632" cy="4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047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9119" y="1527654"/>
            <a:ext cx="1116000" cy="2160000"/>
          </a:xfrm>
          <a:prstGeom prst="rect">
            <a:avLst/>
          </a:prstGeom>
          <a:noFill/>
          <a:ln w="12700">
            <a:solidFill>
              <a:srgbClr val="B9CD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359348" y="1527654"/>
            <a:ext cx="1008000" cy="2160000"/>
          </a:xfrm>
          <a:prstGeom prst="rect">
            <a:avLst/>
          </a:prstGeom>
          <a:noFill/>
          <a:ln w="12700">
            <a:solidFill>
              <a:srgbClr val="B9CD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456060" y="1527654"/>
            <a:ext cx="1080000" cy="2160000"/>
          </a:xfrm>
          <a:prstGeom prst="rect">
            <a:avLst/>
          </a:prstGeom>
          <a:noFill/>
          <a:ln w="12700">
            <a:solidFill>
              <a:srgbClr val="B9CD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635508" y="1527654"/>
            <a:ext cx="1260516" cy="2160000"/>
          </a:xfrm>
          <a:prstGeom prst="rect">
            <a:avLst/>
          </a:prstGeom>
          <a:noFill/>
          <a:ln w="12700">
            <a:solidFill>
              <a:srgbClr val="B9CD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004048" y="1527654"/>
            <a:ext cx="864095" cy="2160000"/>
          </a:xfrm>
          <a:prstGeom prst="rect">
            <a:avLst/>
          </a:prstGeom>
          <a:noFill/>
          <a:ln w="12700">
            <a:solidFill>
              <a:srgbClr val="B9CD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954006" y="1527654"/>
            <a:ext cx="1282290" cy="2160000"/>
          </a:xfrm>
          <a:prstGeom prst="rect">
            <a:avLst/>
          </a:prstGeom>
          <a:noFill/>
          <a:ln w="12700">
            <a:solidFill>
              <a:srgbClr val="B9CD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308304" y="1527654"/>
            <a:ext cx="1596041" cy="2160000"/>
          </a:xfrm>
          <a:prstGeom prst="rect">
            <a:avLst/>
          </a:prstGeom>
          <a:noFill/>
          <a:ln w="12700">
            <a:solidFill>
              <a:srgbClr val="B9CD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52535" y="83408"/>
            <a:ext cx="91440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УКЛАД ОРГАНИЗАЦИИ (ДОУ)</a:t>
            </a:r>
          </a:p>
        </p:txBody>
      </p:sp>
      <p:pic>
        <p:nvPicPr>
          <p:cNvPr id="26" name="Picture 5" descr="C:\Users\Comp\Desktop\Новая папка\istockphoto-655953974-612x6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t="11307" b="34720"/>
          <a:stretch/>
        </p:blipFill>
        <p:spPr bwMode="auto">
          <a:xfrm flipH="1">
            <a:off x="7884368" y="9912"/>
            <a:ext cx="1259632" cy="4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940" y="1347654"/>
            <a:ext cx="360000" cy="360000"/>
          </a:xfrm>
          <a:prstGeom prst="ellipse">
            <a:avLst/>
          </a:prstGeom>
          <a:solidFill>
            <a:srgbClr val="B9CDE5"/>
          </a:solidFill>
          <a:ln w="12700">
            <a:solidFill>
              <a:schemeClr val="bg1"/>
            </a:solidFill>
          </a:ln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646185" y="1347654"/>
            <a:ext cx="360000" cy="36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bg1"/>
            </a:solidFill>
          </a:ln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788432" y="1347654"/>
            <a:ext cx="360000" cy="36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bg1"/>
            </a:solidFill>
          </a:ln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074657" y="1347654"/>
            <a:ext cx="360000" cy="36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bg1"/>
            </a:solidFill>
          </a:ln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219265" y="1347654"/>
            <a:ext cx="360000" cy="36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bg1"/>
            </a:solidFill>
          </a:ln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86054" y="1347654"/>
            <a:ext cx="360000" cy="36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bg1"/>
            </a:solidFill>
          </a:ln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896450" y="1347654"/>
            <a:ext cx="360000" cy="36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bg1"/>
            </a:solidFill>
          </a:ln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9900" y="1805211"/>
            <a:ext cx="1080120" cy="10259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ru-RU" sz="1400" dirty="0"/>
              <a:t>Цель </a:t>
            </a:r>
            <a:br>
              <a:rPr lang="ru-RU" sz="1400" dirty="0"/>
            </a:br>
            <a:r>
              <a:rPr lang="ru-RU" sz="1400" dirty="0"/>
              <a:t>и смысл деятельности ДОО, </a:t>
            </a:r>
            <a:br>
              <a:rPr lang="ru-RU" sz="1400" dirty="0"/>
            </a:br>
            <a:r>
              <a:rPr lang="ru-RU" sz="1400" dirty="0"/>
              <a:t>её миссия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54769" y="1805211"/>
            <a:ext cx="912975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ru-RU" sz="1400" dirty="0"/>
              <a:t>Принципы жизни и воспитания </a:t>
            </a:r>
            <a:br>
              <a:rPr lang="ru-RU" sz="1400" dirty="0"/>
            </a:br>
            <a:r>
              <a:rPr lang="ru-RU" sz="1400" dirty="0"/>
              <a:t>в ДОО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58376" y="1805211"/>
            <a:ext cx="1077764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ru-RU" sz="1400" dirty="0"/>
              <a:t>Образ ДОО, </a:t>
            </a:r>
            <a:br>
              <a:rPr lang="ru-RU" sz="1400" dirty="0"/>
            </a:br>
            <a:r>
              <a:rPr lang="ru-RU" sz="1400" dirty="0"/>
              <a:t>её особенности, символика, внешний имидж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35508" y="1805211"/>
            <a:ext cx="1264287" cy="143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ru-RU" sz="1400" dirty="0"/>
              <a:t>Отношение к воспитанникам, их родителям (</a:t>
            </a:r>
            <a:r>
              <a:rPr lang="ru-RU" sz="1300" dirty="0"/>
              <a:t>законным представителям</a:t>
            </a:r>
            <a:r>
              <a:rPr lang="ru-RU" sz="1400" dirty="0"/>
              <a:t>), сотрудникам и партнерам ДОО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345" y="1805211"/>
            <a:ext cx="82394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ru-RU" sz="1400" dirty="0"/>
              <a:t>Ключевые правила ДОО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98006" y="1805211"/>
            <a:ext cx="1193400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ru-RU" sz="1400" dirty="0"/>
              <a:t>Традиции </a:t>
            </a:r>
            <a:br>
              <a:rPr lang="ru-RU" sz="1400" dirty="0"/>
            </a:br>
            <a:r>
              <a:rPr lang="ru-RU" sz="1400" dirty="0"/>
              <a:t>и ритуалы, особые нормы этикета в ДОО; особенности РППС, отражающие образ и ценности ДОО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20346" y="1805211"/>
            <a:ext cx="1584000" cy="4547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600"/>
              </a:lnSpc>
            </a:pPr>
            <a:r>
              <a:rPr lang="ru-RU" sz="1400" dirty="0"/>
              <a:t>Социокультурный контекст, внешняя социальная и культурная среда ДОО (учитывает этнокультурные, конфессиональные и региональные особенности)</a:t>
            </a:r>
          </a:p>
        </p:txBody>
      </p:sp>
    </p:spTree>
    <p:extLst>
      <p:ext uri="{BB962C8B-B14F-4D97-AF65-F5344CB8AC3E}">
        <p14:creationId xmlns:p14="http://schemas.microsoft.com/office/powerpoint/2010/main" val="2680731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54910" y="1284137"/>
            <a:ext cx="396043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900" dirty="0"/>
              <a:t>Цель образовательной организации в самосознании ее педагогического коллектива </a:t>
            </a:r>
            <a:r>
              <a:rPr lang="ru-RU" sz="900" i="1" dirty="0"/>
              <a:t>(универсальная и характерная для </a:t>
            </a:r>
            <a:br>
              <a:rPr lang="ru-RU" sz="900" i="1" dirty="0"/>
            </a:br>
            <a:r>
              <a:rPr lang="ru-RU" sz="900" i="1" dirty="0"/>
              <a:t>конкретной ОО)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4910" y="910014"/>
            <a:ext cx="3960439" cy="390273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20275" y="1059590"/>
            <a:ext cx="72008" cy="7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" y="906274"/>
            <a:ext cx="3482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54910" y="1310240"/>
            <a:ext cx="3960439" cy="46800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4910" y="1788010"/>
            <a:ext cx="3960439" cy="46800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54910" y="2264358"/>
            <a:ext cx="3960439" cy="46800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254910" y="2731041"/>
            <a:ext cx="3960439" cy="46800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254910" y="3207389"/>
            <a:ext cx="3960439" cy="61200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54910" y="3818088"/>
            <a:ext cx="3960439" cy="46800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254910" y="4286088"/>
            <a:ext cx="3960439" cy="54000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8553" y="502510"/>
            <a:ext cx="4113407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80527" y="1407"/>
            <a:ext cx="91440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УКЛАД ОБРАЗОВАТЕЛЬНОЙ ОРГАНИЗАЦИИ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487956"/>
            <a:ext cx="28076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ОСНОВНЫЕ ХАРАКТЕРИСТИКИ</a:t>
            </a:r>
          </a:p>
        </p:txBody>
      </p:sp>
      <p:pic>
        <p:nvPicPr>
          <p:cNvPr id="10" name="Picture 5" descr="C:\Users\Comp\Desktop\Новая папка\istockphoto-655953974-612x6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t="11307" b="34720"/>
          <a:stretch/>
        </p:blipFill>
        <p:spPr bwMode="auto">
          <a:xfrm flipH="1">
            <a:off x="7884368" y="9912"/>
            <a:ext cx="1259632" cy="4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35532" y="915566"/>
            <a:ext cx="4213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Основные вехи истории общеобразовательной организации, выдающиеся события, деятели в ее истории </a:t>
            </a:r>
            <a:r>
              <a:rPr lang="ru-RU" sz="900" i="1" dirty="0"/>
              <a:t>(характерные для конкретной ОО)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4910" y="1748562"/>
            <a:ext cx="3960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Наиболее значимые традиционные дела, события, мероприятия в общеобразовательной организации , составляющие основы воспитательной системы </a:t>
            </a:r>
            <a:r>
              <a:rPr lang="ru-RU" sz="900" i="1" dirty="0"/>
              <a:t>(традиционные и характерные для конкретной ОО)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4910" y="2265440"/>
            <a:ext cx="3960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Традиции и ритуалы, символика, особые нормы этикета в общеобразовательной организации </a:t>
            </a:r>
            <a:r>
              <a:rPr lang="ru-RU" sz="900" i="1" dirty="0"/>
              <a:t>(традиционные и характерные для конкретной ОО)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4910" y="2728072"/>
            <a:ext cx="3960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Социальные партнеры общеобразовательной организации, их роль, возможности в развитии, совершенствовании условий воспитания, воспитательной деятельности </a:t>
            </a:r>
            <a:r>
              <a:rPr lang="ru-RU" sz="900" i="1" dirty="0"/>
              <a:t>(характерные для конкретной ОО)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4910" y="3174919"/>
            <a:ext cx="3960439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Значимые для воспитания проекты и программы, в которых общеобразовательная организация уже участвует или планирует участвовать, включенные в систему воспитательной деятельности </a:t>
            </a:r>
            <a:r>
              <a:rPr lang="ru-RU" sz="900" i="1" dirty="0"/>
              <a:t>(универсальные и особенные для конкретной ОО)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4910" y="3782800"/>
            <a:ext cx="3960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Реализуемые</a:t>
            </a:r>
            <a:r>
              <a:rPr lang="ru-RU" sz="1000" dirty="0"/>
              <a:t> </a:t>
            </a:r>
            <a:r>
              <a:rPr lang="ru-RU" sz="900" dirty="0"/>
              <a:t>инновационные, перспективные воспитательные практики, определяющие «уникальность» общеобразовательной организации; результаты их реализации </a:t>
            </a:r>
            <a:r>
              <a:rPr lang="ru-RU" sz="900" i="1" dirty="0"/>
              <a:t>(характерные для конкретной ОО)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4910" y="4318794"/>
            <a:ext cx="3960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Наличие проблемных зон, дефицитов, препятствий к достижению эффективных результатов в воспитательной деятельности и пути решения этих проблем </a:t>
            </a:r>
            <a:r>
              <a:rPr lang="ru-RU" sz="900" i="1" dirty="0"/>
              <a:t>(характерные для конкретной ОО)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383684" y="505538"/>
            <a:ext cx="4607232" cy="3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355976" y="483518"/>
            <a:ext cx="35263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ДОПОЛНИТЕЛЬНЫЕ ХАРАКТЕРИСТИКИ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355976" y="915566"/>
            <a:ext cx="446449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lang="ru-RU" sz="1000" dirty="0"/>
              <a:t>Особенности местоположения и социокультурного окружения общеобразовательной организации, историко-культурная, этнокультурная, конфессиональная специфика населения местности, включенность </a:t>
            </a:r>
            <a:br>
              <a:rPr lang="ru-RU" sz="1000" dirty="0"/>
            </a:br>
            <a:r>
              <a:rPr lang="ru-RU" sz="1000" dirty="0"/>
              <a:t>в историко-культурный контекст территории</a:t>
            </a:r>
          </a:p>
          <a:p>
            <a:pPr algn="r">
              <a:spcAft>
                <a:spcPts val="600"/>
              </a:spcAft>
            </a:pPr>
            <a:r>
              <a:rPr lang="ru-RU" sz="1000" dirty="0"/>
              <a:t>Контингент обучающихся, их семей, его социально-культурные, этнокультурные, конфессиональные и иные особенности, состав (стабильный или нет), наличие и состав обучающихся с особыми образовательными потребностями, с ОВЗ, находящихся в трудной жизненной ситуации и др.</a:t>
            </a:r>
          </a:p>
          <a:p>
            <a:pPr algn="r">
              <a:spcAft>
                <a:spcPts val="600"/>
              </a:spcAft>
            </a:pPr>
            <a:r>
              <a:rPr lang="ru-RU" sz="1000" dirty="0"/>
              <a:t>Организационно-правовая форма общеобразовательной организации, наличие разных уровней общего образования, направленность образовательных программ, в том числе наличие образовательных </a:t>
            </a:r>
            <a:br>
              <a:rPr lang="ru-RU" sz="1000" dirty="0"/>
            </a:br>
            <a:r>
              <a:rPr lang="ru-RU" sz="1000" dirty="0"/>
              <a:t>программ с углубленным изучением учебных предметов</a:t>
            </a:r>
          </a:p>
          <a:p>
            <a:pPr algn="r">
              <a:spcAft>
                <a:spcPts val="600"/>
              </a:spcAft>
            </a:pPr>
            <a:r>
              <a:rPr lang="ru-RU" sz="1000" dirty="0"/>
              <a:t>Режим деятельности общеобразовательной организации, в том числе характеристики по решению участников образовательных отношений </a:t>
            </a:r>
            <a:br>
              <a:rPr lang="ru-RU" sz="1000" dirty="0"/>
            </a:br>
            <a:r>
              <a:rPr lang="ru-RU" sz="1000" dirty="0"/>
              <a:t>(форма обучающихся, организация питания обучающихся и т.п.)</a:t>
            </a:r>
          </a:p>
          <a:p>
            <a:pPr algn="r">
              <a:spcAft>
                <a:spcPts val="600"/>
              </a:spcAft>
            </a:pPr>
            <a:r>
              <a:rPr lang="ru-RU" sz="1000" dirty="0"/>
              <a:t>Наличие вариативных учебных курсов, практик гражданской, духовно-нравственной, социокультурной, экологической и т.д. воспитательной направленности, в том числе включенных в учебные планы по решению участников образовательных отношений, подобных авторских курсов, программ, самостоятельно разработанных и реализуемых педагогами общеобразовательной организации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576327" y="4841453"/>
            <a:ext cx="6316153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b="1" dirty="0"/>
              <a:t>Чек лист </a:t>
            </a:r>
            <a:r>
              <a:rPr lang="en-US" sz="1200" dirty="0">
                <a:hlinkClick r:id="rId3"/>
              </a:rPr>
              <a:t>https://resurs-yar.ru/upload/medialibrary/5a5/6bxwiimsdt1xsx4rae8pgtib30p2xngv.docx</a:t>
            </a:r>
            <a:endParaRPr lang="ru-RU" sz="1200" dirty="0"/>
          </a:p>
          <a:p>
            <a:pPr>
              <a:spcAft>
                <a:spcPts val="600"/>
              </a:spcAft>
            </a:pPr>
            <a:endParaRPr lang="ru-RU" sz="1200" dirty="0"/>
          </a:p>
        </p:txBody>
      </p:sp>
      <p:sp>
        <p:nvSpPr>
          <p:cNvPr id="43" name="Овал 42"/>
          <p:cNvSpPr/>
          <p:nvPr/>
        </p:nvSpPr>
        <p:spPr>
          <a:xfrm>
            <a:off x="217579" y="1491638"/>
            <a:ext cx="72008" cy="7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2676" y="1338322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224506" y="1923686"/>
            <a:ext cx="72008" cy="7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251" y="1770370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224506" y="2437034"/>
            <a:ext cx="72008" cy="7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251" y="2283718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224506" y="2869455"/>
            <a:ext cx="72008" cy="7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251" y="2716139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221768" y="3435854"/>
            <a:ext cx="72008" cy="7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513" y="3282538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6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224506" y="3984210"/>
            <a:ext cx="72008" cy="7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251" y="3830894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7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231433" y="4481339"/>
            <a:ext cx="72008" cy="7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1178" y="4328023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8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383684" y="915565"/>
            <a:ext cx="4392000" cy="68400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4383684" y="1599718"/>
            <a:ext cx="4392000" cy="68400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4383684" y="2283718"/>
            <a:ext cx="4392000" cy="68400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4383684" y="2974797"/>
            <a:ext cx="4392000" cy="54000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4383684" y="3516226"/>
            <a:ext cx="4392000" cy="97200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8744233" y="1193941"/>
            <a:ext cx="72008" cy="7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8749689" y="1040625"/>
            <a:ext cx="3482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8741537" y="1914021"/>
            <a:ext cx="72008" cy="7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8746993" y="1760705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6" name="Овал 65"/>
          <p:cNvSpPr/>
          <p:nvPr/>
        </p:nvSpPr>
        <p:spPr>
          <a:xfrm>
            <a:off x="8748464" y="2562093"/>
            <a:ext cx="72008" cy="7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8753920" y="2408777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8" name="Овал 67"/>
          <p:cNvSpPr/>
          <p:nvPr/>
        </p:nvSpPr>
        <p:spPr>
          <a:xfrm>
            <a:off x="8748464" y="3219457"/>
            <a:ext cx="72008" cy="7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8753920" y="3066141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0" name="Овал 69"/>
          <p:cNvSpPr/>
          <p:nvPr/>
        </p:nvSpPr>
        <p:spPr>
          <a:xfrm>
            <a:off x="8748464" y="3867902"/>
            <a:ext cx="72008" cy="7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8753920" y="3714586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 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129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559874" y="780602"/>
            <a:ext cx="5676422" cy="3744000"/>
          </a:xfrm>
          <a:prstGeom prst="ellipse">
            <a:avLst/>
          </a:prstGeom>
          <a:noFill/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407"/>
            <a:ext cx="770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МОДУЛИ РАБОЧЕЙ ПРОГРАММЫ ВОСПИТАНИЯ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1835696" y="758593"/>
            <a:ext cx="1327081" cy="862603"/>
            <a:chOff x="1757333" y="466820"/>
            <a:chExt cx="1327081" cy="862603"/>
          </a:xfrm>
          <a:effectLst/>
          <a:scene3d>
            <a:camera prst="orthographicFront"/>
            <a:lightRig rig="flat" dir="t"/>
          </a:scene3d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1757333" y="466820"/>
              <a:ext cx="1327081" cy="862603"/>
            </a:xfrm>
            <a:prstGeom prst="round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  <a:sp3d prstMaterial="dkEdge">
              <a:bevelT w="8200" h="38100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1799442" y="508929"/>
              <a:ext cx="1242863" cy="778385"/>
            </a:xfrm>
            <a:prstGeom prst="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/>
                <a:t>Модуль «Профилактика и безопасность»</a:t>
              </a:r>
              <a:endParaRPr lang="ru-RU" sz="1200" kern="1200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779634" y="369401"/>
            <a:ext cx="1327081" cy="862603"/>
            <a:chOff x="2160240" y="-161011"/>
            <a:chExt cx="1327081" cy="862603"/>
          </a:xfrm>
          <a:effectLst/>
          <a:scene3d>
            <a:camera prst="orthographicFront"/>
            <a:lightRig rig="flat" dir="t"/>
          </a:scene3d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2160240" y="-161011"/>
              <a:ext cx="1327081" cy="862603"/>
            </a:xfrm>
            <a:prstGeom prst="round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  <a:sp3d prstMaterial="dkEdge">
              <a:bevelT w="8200" h="38100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2202349" y="-118902"/>
              <a:ext cx="1242863" cy="778385"/>
            </a:xfrm>
            <a:prstGeom prst="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kern="1200" dirty="0"/>
                <a:t>Модуль </a:t>
              </a:r>
            </a:p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kern="1200" dirty="0">
                  <a:hlinkClick r:id="rId3"/>
                </a:rPr>
                <a:t>«Урочная деятельность»</a:t>
              </a:r>
              <a:endParaRPr lang="ru-RU" sz="1050" kern="1200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840684" y="758593"/>
            <a:ext cx="1412700" cy="918255"/>
            <a:chOff x="4546833" y="289449"/>
            <a:chExt cx="1412700" cy="918255"/>
          </a:xfrm>
          <a:effectLst/>
          <a:scene3d>
            <a:camera prst="orthographicFront"/>
            <a:lightRig rig="flat" dir="t"/>
          </a:scene3d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4546833" y="289449"/>
              <a:ext cx="1412700" cy="918255"/>
            </a:xfrm>
            <a:prstGeom prst="round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  <a:sp3d prstMaterial="dkEdge">
              <a:bevelT w="8200" h="38100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4591659" y="334275"/>
              <a:ext cx="1323048" cy="828603"/>
            </a:xfrm>
            <a:prstGeom prst="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lvl="0" algn="ctr"/>
              <a:r>
                <a:rPr lang="ru-RU" sz="1050" kern="1200" dirty="0"/>
                <a:t>Модуль </a:t>
              </a:r>
            </a:p>
            <a:p>
              <a:pPr lvl="0" algn="ctr"/>
              <a:r>
                <a:rPr lang="ru-RU" sz="1050" dirty="0">
                  <a:hlinkClick r:id="rId3"/>
                </a:rPr>
                <a:t>«Внеурочная </a:t>
              </a:r>
              <a:r>
                <a:rPr lang="ru-RU" sz="1050">
                  <a:hlinkClick r:id="rId3"/>
                </a:rPr>
                <a:t>деятельность»</a:t>
              </a:r>
              <a:endParaRPr lang="ru-RU" sz="105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6732240" y="1851670"/>
            <a:ext cx="1412700" cy="918255"/>
            <a:chOff x="4546833" y="289449"/>
            <a:chExt cx="1412700" cy="918255"/>
          </a:xfrm>
          <a:effectLst/>
          <a:scene3d>
            <a:camera prst="orthographicFront"/>
            <a:lightRig rig="flat" dir="t"/>
          </a:scene3d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4546833" y="289449"/>
              <a:ext cx="1412700" cy="918255"/>
            </a:xfrm>
            <a:prstGeom prst="round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  <a:sp3d prstMaterial="dkEdge">
              <a:bevelT w="8200" h="38100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4591659" y="334275"/>
              <a:ext cx="1323048" cy="828603"/>
            </a:xfrm>
            <a:prstGeom prst="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kern="1200" dirty="0"/>
                <a:t>Модуль </a:t>
              </a:r>
            </a:p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kern="1200" dirty="0"/>
                <a:t>«Классное руководство» 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6444208" y="3129965"/>
            <a:ext cx="1412700" cy="918255"/>
            <a:chOff x="4546833" y="289449"/>
            <a:chExt cx="1412700" cy="918255"/>
          </a:xfrm>
          <a:effectLst/>
          <a:scene3d>
            <a:camera prst="orthographicFront"/>
            <a:lightRig rig="flat" dir="t"/>
          </a:scene3d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4546833" y="289449"/>
              <a:ext cx="1412700" cy="918255"/>
            </a:xfrm>
            <a:prstGeom prst="round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  <a:sp3d prstMaterial="dkEdge">
              <a:bevelT w="8200" h="38100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4591659" y="334275"/>
              <a:ext cx="1323048" cy="828603"/>
            </a:xfrm>
            <a:prstGeom prst="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kern="1200" dirty="0"/>
                <a:t>Модуль </a:t>
              </a:r>
            </a:p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kern="1200" dirty="0"/>
                <a:t>«</a:t>
              </a:r>
              <a:r>
                <a:rPr lang="ru-RU" sz="1050" dirty="0"/>
                <a:t>Основные школьные дела</a:t>
              </a:r>
              <a:r>
                <a:rPr lang="ru-RU" sz="1050" kern="1200" dirty="0"/>
                <a:t>» 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716016" y="3922155"/>
            <a:ext cx="1412700" cy="918255"/>
            <a:chOff x="4546833" y="289449"/>
            <a:chExt cx="1412700" cy="918255"/>
          </a:xfrm>
          <a:effectLst/>
          <a:scene3d>
            <a:camera prst="orthographicFront"/>
            <a:lightRig rig="flat" dir="t"/>
          </a:scene3d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4546833" y="289449"/>
              <a:ext cx="1412700" cy="918255"/>
            </a:xfrm>
            <a:prstGeom prst="round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  <a:sp3d prstMaterial="dkEdge">
              <a:bevelT w="8200" h="38100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Скругленный прямоугольник 4"/>
            <p:cNvSpPr/>
            <p:nvPr/>
          </p:nvSpPr>
          <p:spPr>
            <a:xfrm>
              <a:off x="4591659" y="334275"/>
              <a:ext cx="1323048" cy="828603"/>
            </a:xfrm>
            <a:prstGeom prst="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kern="1200" dirty="0"/>
                <a:t>Модуль </a:t>
              </a:r>
            </a:p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kern="1200" dirty="0"/>
                <a:t>«</a:t>
              </a:r>
              <a:r>
                <a:rPr lang="ru-RU" sz="1050" dirty="0"/>
                <a:t>Внешкольные мероприятия</a:t>
              </a:r>
              <a:r>
                <a:rPr lang="ru-RU" sz="1050" kern="1200" dirty="0"/>
                <a:t>» 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2655244" y="3922155"/>
            <a:ext cx="1412700" cy="918255"/>
            <a:chOff x="4546833" y="289449"/>
            <a:chExt cx="1412700" cy="918255"/>
          </a:xfrm>
          <a:effectLst/>
          <a:scene3d>
            <a:camera prst="orthographicFront"/>
            <a:lightRig rig="flat" dir="t"/>
          </a:scene3d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4546833" y="289449"/>
              <a:ext cx="1412700" cy="918255"/>
            </a:xfrm>
            <a:prstGeom prst="round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  <a:sp3d prstMaterial="dkEdge">
              <a:bevelT w="8200" h="38100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Скругленный прямоугольник 4"/>
            <p:cNvSpPr/>
            <p:nvPr/>
          </p:nvSpPr>
          <p:spPr>
            <a:xfrm>
              <a:off x="4591659" y="334275"/>
              <a:ext cx="1323048" cy="828603"/>
            </a:xfrm>
            <a:prstGeom prst="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kern="1200" dirty="0"/>
                <a:t>Модуль </a:t>
              </a:r>
            </a:p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kern="1200" dirty="0"/>
                <a:t>«</a:t>
              </a:r>
              <a:r>
                <a:rPr lang="ru-RU" sz="1050" dirty="0"/>
                <a:t>Организация предметно-пространственной среды»</a:t>
              </a:r>
              <a:r>
                <a:rPr lang="ru-RU" sz="1050" kern="1200" dirty="0"/>
                <a:t> 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924025" y="3129965"/>
            <a:ext cx="1412700" cy="918255"/>
            <a:chOff x="4546833" y="289449"/>
            <a:chExt cx="1412700" cy="918255"/>
          </a:xfrm>
          <a:effectLst/>
          <a:scene3d>
            <a:camera prst="orthographicFront"/>
            <a:lightRig rig="flat" dir="t"/>
          </a:scene3d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4546833" y="289449"/>
              <a:ext cx="1412700" cy="918255"/>
            </a:xfrm>
            <a:prstGeom prst="round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  <a:sp3d prstMaterial="dkEdge">
              <a:bevelT w="8200" h="38100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Скругленный прямоугольник 4"/>
            <p:cNvSpPr/>
            <p:nvPr/>
          </p:nvSpPr>
          <p:spPr>
            <a:xfrm>
              <a:off x="4591659" y="334275"/>
              <a:ext cx="1323048" cy="828603"/>
            </a:xfrm>
            <a:prstGeom prst="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kern="1200" dirty="0"/>
                <a:t>Модуль </a:t>
              </a:r>
            </a:p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kern="1200" dirty="0"/>
                <a:t>«</a:t>
              </a:r>
              <a:r>
                <a:rPr lang="ru-RU" sz="1050" dirty="0"/>
                <a:t>Взаимодействие </a:t>
              </a:r>
              <a:br>
                <a:rPr lang="ru-RU" sz="1050" dirty="0"/>
              </a:br>
              <a:r>
                <a:rPr lang="ru-RU" sz="1050" dirty="0"/>
                <a:t>с родителями (законными представителями)»</a:t>
              </a:r>
              <a:r>
                <a:rPr lang="ru-RU" sz="1050" kern="1200" dirty="0"/>
                <a:t> 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827584" y="1851670"/>
            <a:ext cx="1412700" cy="918255"/>
            <a:chOff x="4546833" y="289449"/>
            <a:chExt cx="1412700" cy="918255"/>
          </a:xfrm>
          <a:effectLst/>
          <a:scene3d>
            <a:camera prst="orthographicFront"/>
            <a:lightRig rig="flat" dir="t"/>
          </a:scene3d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4546833" y="289449"/>
              <a:ext cx="1412700" cy="918255"/>
            </a:xfrm>
            <a:prstGeom prst="round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  <a:sp3d prstMaterial="dkEdge">
              <a:bevelT w="8200" h="38100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Скругленный прямоугольник 4"/>
            <p:cNvSpPr/>
            <p:nvPr/>
          </p:nvSpPr>
          <p:spPr>
            <a:xfrm>
              <a:off x="4591659" y="334275"/>
              <a:ext cx="1323048" cy="828603"/>
            </a:xfrm>
            <a:prstGeom prst="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dirty="0"/>
                <a:t>Модуль </a:t>
              </a:r>
            </a:p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dirty="0"/>
                <a:t>«Самоуправление»</a:t>
              </a:r>
              <a:endParaRPr lang="ru-RU" sz="1050" kern="1200" dirty="0"/>
            </a:p>
          </p:txBody>
        </p:sp>
      </p:grpSp>
      <p:pic>
        <p:nvPicPr>
          <p:cNvPr id="35" name="Picture 10" descr="C:\Users\Comp\Desktop\foni-papik-pro-ypoy-p-kartinki-obvodka-na-prozrachnom-fone-2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333" y="456039"/>
            <a:ext cx="2375985" cy="148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/>
          <p:cNvCxnSpPr/>
          <p:nvPr/>
        </p:nvCxnSpPr>
        <p:spPr>
          <a:xfrm>
            <a:off x="3011896" y="1621196"/>
            <a:ext cx="2352192" cy="2251045"/>
          </a:xfrm>
          <a:prstGeom prst="straightConnector1">
            <a:avLst/>
          </a:prstGeom>
          <a:ln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3099072" y="1590673"/>
            <a:ext cx="3323540" cy="1553595"/>
          </a:xfrm>
          <a:prstGeom prst="straightConnector1">
            <a:avLst/>
          </a:prstGeom>
          <a:ln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3120668" y="1561826"/>
            <a:ext cx="3611572" cy="836167"/>
          </a:xfrm>
          <a:prstGeom prst="straightConnector1">
            <a:avLst/>
          </a:prstGeom>
          <a:ln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3162777" y="1491630"/>
            <a:ext cx="2677907" cy="140392"/>
          </a:xfrm>
          <a:prstGeom prst="straightConnector1">
            <a:avLst/>
          </a:prstGeom>
          <a:ln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35" idx="3"/>
          </p:cNvCxnSpPr>
          <p:nvPr/>
        </p:nvCxnSpPr>
        <p:spPr>
          <a:xfrm flipV="1">
            <a:off x="3162777" y="1197174"/>
            <a:ext cx="609541" cy="212011"/>
          </a:xfrm>
          <a:prstGeom prst="straightConnector1">
            <a:avLst/>
          </a:prstGeom>
          <a:ln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2915816" y="1621196"/>
            <a:ext cx="397842" cy="2300959"/>
          </a:xfrm>
          <a:prstGeom prst="straightConnector1">
            <a:avLst/>
          </a:prstGeom>
          <a:ln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>
            <a:off x="2236456" y="1632022"/>
            <a:ext cx="623916" cy="1542769"/>
          </a:xfrm>
          <a:prstGeom prst="straightConnector1">
            <a:avLst/>
          </a:prstGeom>
          <a:ln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>
            <a:endCxn id="33" idx="3"/>
          </p:cNvCxnSpPr>
          <p:nvPr/>
        </p:nvCxnSpPr>
        <p:spPr>
          <a:xfrm flipH="1">
            <a:off x="2240284" y="1632022"/>
            <a:ext cx="531516" cy="678776"/>
          </a:xfrm>
          <a:prstGeom prst="straightConnector1">
            <a:avLst/>
          </a:prstGeom>
          <a:ln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Picture 5" descr="C:\Users\Comp\Desktop\Новая папка\istockphoto-655953974-612x61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t="11307" b="34720"/>
          <a:stretch/>
        </p:blipFill>
        <p:spPr bwMode="auto">
          <a:xfrm flipH="1">
            <a:off x="7884368" y="9912"/>
            <a:ext cx="1259632" cy="4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72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/>
          <p:cNvCxnSpPr/>
          <p:nvPr/>
        </p:nvCxnSpPr>
        <p:spPr>
          <a:xfrm>
            <a:off x="1531072" y="1166225"/>
            <a:ext cx="394676" cy="0"/>
          </a:xfrm>
          <a:prstGeom prst="line">
            <a:avLst/>
          </a:prstGeom>
          <a:ln w="57150">
            <a:solidFill>
              <a:srgbClr val="B9CDE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71499" y="666792"/>
            <a:ext cx="1441529" cy="4178768"/>
          </a:xfrm>
          <a:prstGeom prst="rect">
            <a:avLst/>
          </a:prstGeom>
          <a:solidFill>
            <a:srgbClr val="B9C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36511" y="1407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МОДУЛЬ «ПРОФИЛАКТИКА И БЕЗОПАСНОСТЬ»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707655"/>
            <a:ext cx="1368152" cy="1296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r"/>
            <a:r>
              <a:rPr lang="ru-RU" sz="1200" b="1" dirty="0">
                <a:solidFill>
                  <a:schemeClr val="tx1"/>
                </a:solidFill>
              </a:rPr>
              <a:t>Реализация воспитательного потенциала профилактической деятельности 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в целях 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формирования 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и поддержки безопасной 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и комфортной 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среды 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в образовательной организации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5594" y="4227935"/>
            <a:ext cx="8238853" cy="432048"/>
          </a:xfrm>
          <a:prstGeom prst="rect">
            <a:avLst/>
          </a:prstGeom>
          <a:ln w="28575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>
              <a:lnSpc>
                <a:spcPts val="800"/>
              </a:lnSpc>
            </a:pPr>
            <a:endParaRPr lang="ru-RU" sz="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800" y="3826494"/>
            <a:ext cx="7772004" cy="331419"/>
          </a:xfrm>
          <a:prstGeom prst="rect">
            <a:avLst/>
          </a:prstGeom>
          <a:ln w="28575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>
              <a:lnSpc>
                <a:spcPts val="800"/>
              </a:lnSpc>
            </a:pPr>
            <a:endParaRPr lang="ru-RU" sz="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5089" y="3292153"/>
            <a:ext cx="8603232" cy="534341"/>
          </a:xfrm>
          <a:prstGeom prst="rect">
            <a:avLst/>
          </a:prstGeom>
          <a:ln w="28575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>
              <a:lnSpc>
                <a:spcPts val="800"/>
              </a:lnSpc>
            </a:pPr>
            <a:endParaRPr lang="ru-RU" sz="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800" y="2904611"/>
            <a:ext cx="8712968" cy="459227"/>
          </a:xfrm>
          <a:prstGeom prst="rect">
            <a:avLst/>
          </a:prstGeom>
          <a:ln w="28575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>
              <a:lnSpc>
                <a:spcPts val="800"/>
              </a:lnSpc>
            </a:pPr>
            <a:endParaRPr lang="ru-RU" sz="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72166" y="2499742"/>
            <a:ext cx="7944250" cy="404869"/>
          </a:xfrm>
          <a:prstGeom prst="rect">
            <a:avLst/>
          </a:prstGeom>
          <a:ln w="28575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>
              <a:lnSpc>
                <a:spcPts val="800"/>
              </a:lnSpc>
            </a:pPr>
            <a:endParaRPr lang="ru-RU" sz="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1156727"/>
            <a:ext cx="7272808" cy="622116"/>
          </a:xfrm>
          <a:prstGeom prst="rect">
            <a:avLst/>
          </a:prstGeom>
          <a:ln w="28575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>
              <a:lnSpc>
                <a:spcPts val="800"/>
              </a:lnSpc>
            </a:pPr>
            <a:endParaRPr lang="ru-RU" sz="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691680" y="766624"/>
            <a:ext cx="7284881" cy="3978069"/>
          </a:xfrm>
          <a:prstGeom prst="rect">
            <a:avLst/>
          </a:prstGeom>
          <a:ln w="28575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>
              <a:lnSpc>
                <a:spcPts val="1300"/>
              </a:lnSpc>
              <a:spcAft>
                <a:spcPts val="600"/>
              </a:spcAft>
            </a:pPr>
            <a:r>
              <a:rPr lang="ru-RU" sz="1400" b="1" dirty="0"/>
              <a:t>1. </a:t>
            </a:r>
            <a:r>
              <a:rPr lang="ru-RU" sz="1200" dirty="0"/>
              <a:t>Организация деятельности педагогического коллектива по созданию эффективной профилактической среды с целью обеспечения безопасности жизнедеятельности как условия успешной воспитательной деятельности</a:t>
            </a:r>
          </a:p>
          <a:p>
            <a:pPr>
              <a:lnSpc>
                <a:spcPts val="1300"/>
              </a:lnSpc>
              <a:spcAft>
                <a:spcPts val="600"/>
              </a:spcAft>
            </a:pPr>
            <a:r>
              <a:rPr lang="ru-RU" sz="1400" b="1" dirty="0"/>
              <a:t>2. </a:t>
            </a:r>
            <a:r>
              <a:rPr lang="ru-RU" sz="1200" dirty="0"/>
              <a:t>Проведение исследований, мониторинга рисков безопасности и ресурсов повышения безопасности, выделение и психолого-педагогическое сопровождение групп риска обучающихся по разным направлениям (агрессивное, зависимое и др.)</a:t>
            </a:r>
          </a:p>
          <a:p>
            <a:pPr>
              <a:lnSpc>
                <a:spcPts val="1300"/>
              </a:lnSpc>
              <a:spcAft>
                <a:spcPts val="600"/>
              </a:spcAft>
            </a:pPr>
            <a:r>
              <a:rPr lang="ru-RU" sz="1400" b="1" dirty="0"/>
              <a:t>3. </a:t>
            </a:r>
            <a:r>
              <a:rPr lang="ru-RU" sz="1200" dirty="0"/>
              <a:t>Проведение коррекционно-воспитательной работы с обучающимся групп риска силами педагогического коллектива и с привлечением сторонних специалистов</a:t>
            </a:r>
          </a:p>
          <a:p>
            <a:pPr>
              <a:lnSpc>
                <a:spcPts val="1300"/>
              </a:lnSpc>
              <a:spcAft>
                <a:spcPts val="600"/>
              </a:spcAft>
            </a:pPr>
            <a:r>
              <a:rPr lang="ru-RU" sz="1400" b="1" dirty="0"/>
              <a:t>4. </a:t>
            </a:r>
            <a:r>
              <a:rPr lang="ru-RU" sz="1200" dirty="0"/>
              <a:t>Разработка и реализация профилактических программ, направленных на работу, как с девиантными обучающимися, так и с их окружением, организация межведомственного взаимодействия</a:t>
            </a:r>
            <a:endParaRPr lang="ru-RU" sz="1100" dirty="0"/>
          </a:p>
          <a:p>
            <a:pPr>
              <a:lnSpc>
                <a:spcPts val="1300"/>
              </a:lnSpc>
              <a:spcAft>
                <a:spcPts val="600"/>
              </a:spcAft>
            </a:pPr>
            <a:r>
              <a:rPr lang="ru-RU" sz="1400" b="1" dirty="0"/>
              <a:t>5. </a:t>
            </a:r>
            <a:r>
              <a:rPr lang="ru-RU" sz="1200" dirty="0"/>
              <a:t>Вовлечение обучающихся в воспитательную деятельность, проекты, программы профилактической направленности социальных и природных рисков в общеобразовательной организации и в социокультурном окружении с педагогами, родителями, социальными партнёрами (</a:t>
            </a:r>
            <a:r>
              <a:rPr lang="ru-RU" sz="1200" dirty="0" err="1"/>
              <a:t>антанаркотические</a:t>
            </a:r>
            <a:r>
              <a:rPr lang="ru-RU" sz="1200" dirty="0"/>
              <a:t>, против вовлечения в деструктивные объединения, группы в соцсетях, антитеррористические, антиэкстремистские…)</a:t>
            </a:r>
          </a:p>
          <a:p>
            <a:pPr>
              <a:lnSpc>
                <a:spcPts val="1300"/>
              </a:lnSpc>
              <a:spcAft>
                <a:spcPts val="600"/>
              </a:spcAft>
            </a:pPr>
            <a:r>
              <a:rPr lang="ru-RU" sz="1400" b="1" dirty="0"/>
              <a:t>6. </a:t>
            </a:r>
            <a:r>
              <a:rPr lang="ru-RU" sz="1200" dirty="0"/>
              <a:t>Организация превентивной работы с обучающимися со сценариями социально одобряемого поведения, </a:t>
            </a:r>
            <a:br>
              <a:rPr lang="ru-RU" sz="1200" dirty="0"/>
            </a:br>
            <a:r>
              <a:rPr lang="ru-RU" sz="1200" dirty="0"/>
              <a:t>по развитию навыков саморефлексии, самоконтроля, устойчивости к негативным воздействиям, групповому давлению</a:t>
            </a:r>
          </a:p>
          <a:p>
            <a:pPr>
              <a:lnSpc>
                <a:spcPts val="1300"/>
              </a:lnSpc>
              <a:spcAft>
                <a:spcPts val="600"/>
              </a:spcAft>
            </a:pPr>
            <a:r>
              <a:rPr lang="ru-RU" sz="1400" b="1" dirty="0"/>
              <a:t>7. </a:t>
            </a:r>
            <a:r>
              <a:rPr lang="ru-RU" sz="1200" dirty="0"/>
              <a:t>Профилактика правонарушений, девиаций посредством организации деятельности, альтернативной девиантному поведению - познания (путешествия), испытания себя (походы, спорт), значимого общения, творчества, деятельнос</a:t>
            </a:r>
            <a:r>
              <a:rPr lang="ru-RU" sz="1100" dirty="0"/>
              <a:t>ти</a:t>
            </a:r>
          </a:p>
          <a:p>
            <a:pPr>
              <a:lnSpc>
                <a:spcPts val="1300"/>
              </a:lnSpc>
              <a:spcAft>
                <a:spcPts val="600"/>
              </a:spcAft>
            </a:pPr>
            <a:r>
              <a:rPr lang="ru-RU" sz="1400" b="1" dirty="0"/>
              <a:t>8. </a:t>
            </a:r>
            <a:r>
              <a:rPr lang="ru-RU" sz="1200" dirty="0"/>
              <a:t>Предупреждение, профилактика и целенаправленная деятельность в случаях появления, расширения, влияния в общеобразовательной организации маргинальных групп обучающихся</a:t>
            </a:r>
          </a:p>
          <a:p>
            <a:pPr>
              <a:lnSpc>
                <a:spcPts val="1300"/>
              </a:lnSpc>
              <a:spcAft>
                <a:spcPts val="600"/>
              </a:spcAft>
            </a:pPr>
            <a:r>
              <a:rPr lang="ru-RU" sz="1400" b="1" dirty="0"/>
              <a:t>9. </a:t>
            </a:r>
            <a:r>
              <a:rPr lang="ru-RU" sz="1200" dirty="0"/>
              <a:t>Профилактика расширения групп, семей обучающихся, требующих специальной психолого-педагогической поддержки и сопровождения</a:t>
            </a:r>
          </a:p>
        </p:txBody>
      </p:sp>
      <p:pic>
        <p:nvPicPr>
          <p:cNvPr id="16" name="Picture 5" descr="C:\Users\Comp\Desktop\Новая папка\istockphoto-655953974-612x6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t="11307" b="34720"/>
          <a:stretch/>
        </p:blipFill>
        <p:spPr bwMode="auto">
          <a:xfrm flipH="1">
            <a:off x="7884368" y="9912"/>
            <a:ext cx="1259632" cy="4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1531072" y="1563638"/>
            <a:ext cx="394676" cy="0"/>
          </a:xfrm>
          <a:prstGeom prst="line">
            <a:avLst/>
          </a:prstGeom>
          <a:ln w="57150">
            <a:solidFill>
              <a:srgbClr val="B9CDE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31072" y="1972167"/>
            <a:ext cx="394676" cy="0"/>
          </a:xfrm>
          <a:prstGeom prst="line">
            <a:avLst/>
          </a:prstGeom>
          <a:ln w="57150">
            <a:solidFill>
              <a:srgbClr val="B9CDE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531072" y="2379245"/>
            <a:ext cx="394676" cy="0"/>
          </a:xfrm>
          <a:prstGeom prst="line">
            <a:avLst/>
          </a:prstGeom>
          <a:ln w="57150">
            <a:solidFill>
              <a:srgbClr val="B9CDE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531072" y="2955309"/>
            <a:ext cx="394676" cy="0"/>
          </a:xfrm>
          <a:prstGeom prst="line">
            <a:avLst/>
          </a:prstGeom>
          <a:ln w="57150">
            <a:solidFill>
              <a:srgbClr val="B9CDE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531072" y="3528635"/>
            <a:ext cx="394676" cy="0"/>
          </a:xfrm>
          <a:prstGeom prst="line">
            <a:avLst/>
          </a:prstGeom>
          <a:ln w="57150">
            <a:solidFill>
              <a:srgbClr val="B9CDE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531072" y="4083918"/>
            <a:ext cx="394676" cy="0"/>
          </a:xfrm>
          <a:prstGeom prst="line">
            <a:avLst/>
          </a:prstGeom>
          <a:ln w="57150">
            <a:solidFill>
              <a:srgbClr val="B9CDE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531072" y="4515966"/>
            <a:ext cx="394676" cy="0"/>
          </a:xfrm>
          <a:prstGeom prst="line">
            <a:avLst/>
          </a:prstGeom>
          <a:ln w="57150">
            <a:solidFill>
              <a:srgbClr val="B9CDE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744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96152" y="771550"/>
            <a:ext cx="3161037" cy="492443"/>
          </a:xfrm>
          <a:prstGeom prst="rect">
            <a:avLst/>
          </a:prstGeom>
          <a:solidFill>
            <a:srgbClr val="B9C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36511" y="1407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МОДУЛЬ «ПРОФИЛАКТИКА И БЕЗОПАСНОСТЬ»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5576" y="833105"/>
            <a:ext cx="2826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ОСНОВНЫЕ НАПРАВЛЕНИЯ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568" y="1347614"/>
            <a:ext cx="81369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ru-RU" dirty="0"/>
              <a:t>Организация комфортной и безопасной среды</a:t>
            </a:r>
          </a:p>
          <a:p>
            <a:pPr marL="285750" lvl="0" indent="-285750"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ru-RU" dirty="0"/>
              <a:t>Изучение возможных рисков и ресурсов</a:t>
            </a:r>
          </a:p>
          <a:p>
            <a:pPr marL="285750" lvl="0" indent="-285750"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ru-RU" dirty="0"/>
              <a:t>Предупреждение всех видов отклоняющегося поведения - проведение позитивной (превентивной) профилактики</a:t>
            </a:r>
          </a:p>
          <a:p>
            <a:pPr marL="285750" lvl="0" indent="-285750"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ru-RU" dirty="0"/>
              <a:t>Противодействие жестокому обращению с детьми</a:t>
            </a:r>
          </a:p>
          <a:p>
            <a:pPr marL="285750" lvl="0" indent="-285750"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ru-RU" dirty="0"/>
              <a:t>Проведение психолого-педагогической и коррекционной работы с обучающимися группы риска</a:t>
            </a:r>
          </a:p>
          <a:p>
            <a:pPr marL="285750" lvl="0" indent="-285750"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ru-RU" dirty="0"/>
              <a:t>Поддержка и сопровождение обучающихся и их семей, оказавшихся в трудной жизненной ситуации</a:t>
            </a:r>
          </a:p>
          <a:p>
            <a:pPr marL="285750" lvl="0" indent="-285750">
              <a:buClr>
                <a:schemeClr val="accent1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ru-RU" dirty="0"/>
              <a:t>Работа с родительской общественностью и внешними партнерами</a:t>
            </a:r>
          </a:p>
          <a:p>
            <a:endParaRPr lang="ru-RU" dirty="0"/>
          </a:p>
        </p:txBody>
      </p:sp>
      <p:pic>
        <p:nvPicPr>
          <p:cNvPr id="9" name="Picture 5" descr="C:\Users\Comp\Desktop\Новая папка\istockphoto-655953974-612x6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0" t="11307" b="34720"/>
          <a:stretch/>
        </p:blipFill>
        <p:spPr bwMode="auto">
          <a:xfrm flipH="1">
            <a:off x="7884368" y="9912"/>
            <a:ext cx="1259632" cy="4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2816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7274</TotalTime>
  <Words>2530</Words>
  <Application>Microsoft Office PowerPoint</Application>
  <PresentationFormat>Экран (16:9)</PresentationFormat>
  <Paragraphs>288</Paragraphs>
  <Slides>21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Direktor</cp:lastModifiedBy>
  <cp:revision>565</cp:revision>
  <cp:lastPrinted>2026-01-30T06:18:56Z</cp:lastPrinted>
  <dcterms:created xsi:type="dcterms:W3CDTF">2020-02-10T09:28:32Z</dcterms:created>
  <dcterms:modified xsi:type="dcterms:W3CDTF">2026-08-21T18:14:37Z</dcterms:modified>
</cp:coreProperties>
</file>