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94" r:id="rId2"/>
    <p:sldId id="331" r:id="rId3"/>
    <p:sldId id="275" r:id="rId4"/>
    <p:sldId id="279" r:id="rId5"/>
    <p:sldId id="285" r:id="rId6"/>
    <p:sldId id="286" r:id="rId7"/>
    <p:sldId id="287" r:id="rId8"/>
    <p:sldId id="332" r:id="rId9"/>
    <p:sldId id="288" r:id="rId10"/>
    <p:sldId id="289" r:id="rId11"/>
    <p:sldId id="290" r:id="rId12"/>
    <p:sldId id="291" r:id="rId13"/>
    <p:sldId id="292" r:id="rId14"/>
    <p:sldId id="330" r:id="rId15"/>
    <p:sldId id="277" r:id="rId16"/>
    <p:sldId id="282" r:id="rId17"/>
    <p:sldId id="321" r:id="rId18"/>
    <p:sldId id="322" r:id="rId19"/>
    <p:sldId id="323" r:id="rId20"/>
    <p:sldId id="339" r:id="rId21"/>
    <p:sldId id="340" r:id="rId22"/>
    <p:sldId id="260" r:id="rId23"/>
    <p:sldId id="333" r:id="rId24"/>
    <p:sldId id="334" r:id="rId25"/>
    <p:sldId id="319" r:id="rId26"/>
    <p:sldId id="261" r:id="rId27"/>
    <p:sldId id="324" r:id="rId28"/>
    <p:sldId id="336" r:id="rId29"/>
    <p:sldId id="264" r:id="rId30"/>
    <p:sldId id="265" r:id="rId31"/>
    <p:sldId id="266" r:id="rId32"/>
    <p:sldId id="267" r:id="rId33"/>
    <p:sldId id="284" r:id="rId34"/>
    <p:sldId id="299" r:id="rId35"/>
    <p:sldId id="300" r:id="rId36"/>
    <p:sldId id="302" r:id="rId37"/>
    <p:sldId id="303" r:id="rId38"/>
    <p:sldId id="304" r:id="rId39"/>
    <p:sldId id="306" r:id="rId40"/>
    <p:sldId id="307" r:id="rId41"/>
    <p:sldId id="328" r:id="rId42"/>
    <p:sldId id="305" r:id="rId43"/>
    <p:sldId id="311" r:id="rId44"/>
    <p:sldId id="308" r:id="rId45"/>
    <p:sldId id="309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25" r:id="rId54"/>
    <p:sldId id="274" r:id="rId55"/>
    <p:sldId id="326" r:id="rId56"/>
    <p:sldId id="327" r:id="rId57"/>
    <p:sldId id="295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2C00"/>
    <a:srgbClr val="7E3F00"/>
    <a:srgbClr val="321900"/>
    <a:srgbClr val="000042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09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40D97-2564-431F-8C03-EEEB067F244C}" type="datetimeFigureOut">
              <a:rPr lang="ru-RU" smtClean="0"/>
              <a:pPr/>
              <a:t>23.04.2026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A0226-7EE0-4299-A6E4-CEDB2C5007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5B3925-4395-4261-86C0-1E5A2765BFA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1C43EC-4DA7-4AEA-8031-71BA244229E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1C43EC-4DA7-4AEA-8031-71BA244229E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EE361A-FE5B-4175-A4CC-5A49D89E54C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F323E9-98B9-4CC3-9A11-FE1C0F4A141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3528" y="1484784"/>
            <a:ext cx="82885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«Актуальные вопросы </a:t>
            </a:r>
            <a:r>
              <a:rPr lang="ru-RU" sz="3200" dirty="0" err="1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психолого</a:t>
            </a:r>
            <a:r>
              <a:rPr lang="ru-RU" sz="3200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-</a:t>
            </a:r>
          </a:p>
          <a:p>
            <a:pPr algn="ctr"/>
            <a:r>
              <a:rPr lang="ru-RU" sz="3200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педагогического сопровождения и социальной адаптации детей и подростков</a:t>
            </a:r>
          </a:p>
          <a:p>
            <a:pPr algn="ctr"/>
            <a:r>
              <a:rPr lang="ru-RU" sz="3200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 ограниченными возможностями здоровья».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0628" y="514351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Ольга Владимировна</a:t>
            </a:r>
          </a:p>
          <a:p>
            <a:pPr algn="ctr"/>
            <a:r>
              <a:rPr lang="ru-RU" b="1" dirty="0" err="1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Лабазова</a:t>
            </a:r>
            <a:endParaRPr lang="ru-RU" b="1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pPr algn="ctr"/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социальный педагог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00166" y="514351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Марина Фёдоровна</a:t>
            </a:r>
          </a:p>
          <a:p>
            <a:pPr algn="ctr"/>
            <a:r>
              <a:rPr lang="ru-RU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b="1" dirty="0" err="1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Сакулина</a:t>
            </a:r>
            <a:endParaRPr lang="ru-RU" b="1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pPr algn="ctr"/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педагог-психолог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8992" y="457200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Ведущие:</a:t>
            </a:r>
            <a:endParaRPr lang="ru-RU" sz="2000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88640"/>
            <a:ext cx="8892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Территориальный отдел психолого-педагогического</a:t>
            </a:r>
          </a:p>
          <a:p>
            <a:pPr algn="ctr"/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 и медико-социального сопровождения No1 ГОУ ЯО «Центр помощи детям»</a:t>
            </a:r>
            <a:endParaRPr lang="ru-RU" sz="16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596" y="56138"/>
            <a:ext cx="8572528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Требования к ведущему</a:t>
            </a:r>
          </a:p>
          <a:p>
            <a:pPr algn="ctr"/>
            <a:r>
              <a:rPr lang="ru-RU" sz="2800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социально-психологических игр:</a:t>
            </a:r>
          </a:p>
          <a:p>
            <a:endParaRPr lang="ru-RU" sz="700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pPr lvl="0"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Ведущий является руководителем и организатором игрового  </a:t>
            </a:r>
          </a:p>
          <a:p>
            <a:pPr lvl="0" algn="just"/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процесса. 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Ведущий не должен выступать в роли судьи. 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Избегайте выступать в роли «эксперта», иначе участникам </a:t>
            </a:r>
          </a:p>
          <a:p>
            <a:pPr lvl="0" algn="just"/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нелегко будет высказывать собственное мнение.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Не навязывайте участникам свои ценности и идеи.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Поощряйте членов группы отвечать на вопросы, обращаясь </a:t>
            </a:r>
          </a:p>
          <a:p>
            <a:pPr lvl="0" algn="just"/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друг к другу, а не через вас. 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Ведущий должен помогать участникам выражать свои мысли </a:t>
            </a:r>
          </a:p>
          <a:p>
            <a:pPr lvl="0" algn="just"/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и мнения.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Ведущий должен способствовать повышению авторитета </a:t>
            </a:r>
          </a:p>
          <a:p>
            <a:pPr lvl="0" algn="just"/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каждого участника. 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Ведущий должен обращать внимание на процесс общения. 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Выбирая ту или иную игру, хорошо представьте </a:t>
            </a:r>
          </a:p>
          <a:p>
            <a:pPr lvl="0" algn="just"/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себе, какие цели вы ставите перед собой и </a:t>
            </a:r>
          </a:p>
          <a:p>
            <a:pPr lvl="0" algn="just"/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перед участниками.</a:t>
            </a:r>
          </a:p>
          <a:p>
            <a:pPr lvl="0" algn="just">
              <a:buFont typeface="Wingdings" pitchFamily="2" charset="2"/>
              <a:buChar char="Ø"/>
            </a:pP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Помните главное - оставайтесь самим </a:t>
            </a:r>
          </a:p>
          <a:p>
            <a:pPr lvl="0"/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собой. </a:t>
            </a:r>
          </a:p>
          <a:p>
            <a:endParaRPr lang="ru-RU" b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034" y="500042"/>
            <a:ext cx="850109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Правила поведения на</a:t>
            </a:r>
          </a:p>
          <a:p>
            <a:pPr algn="ctr"/>
            <a:r>
              <a:rPr lang="ru-RU" sz="2400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социально-психологической игре:</a:t>
            </a:r>
          </a:p>
          <a:p>
            <a:endParaRPr lang="ru-RU" sz="800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pPr lvl="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Добровольность участия при четком определении своей  </a:t>
            </a:r>
          </a:p>
          <a:p>
            <a:pPr lvl="0" algn="just"/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позиции.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Правильных и неправильных ответов не существует.      </a:t>
            </a:r>
          </a:p>
          <a:p>
            <a:pPr lvl="0" algn="just"/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Правильный тот ответ, который на самом деле выражает </a:t>
            </a:r>
          </a:p>
          <a:p>
            <a:pPr lvl="0" algn="just"/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твое мнение.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Необходимо соблюдать анонимность и не превращать игру </a:t>
            </a:r>
          </a:p>
          <a:p>
            <a:pPr lvl="0" algn="just"/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в обсуждение поведения кого-нибудь. 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Вне занятий не обсуждается то, что мы узнаем друг о </a:t>
            </a:r>
          </a:p>
          <a:p>
            <a:pPr lvl="0" algn="just"/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друге, и то, как мы себе ведем на них. все, что происходит </a:t>
            </a:r>
          </a:p>
          <a:p>
            <a:pPr lvl="0" algn="just"/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на занятии , должно оставаться нашей общей тайной.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Лучше помолчать, чем говорить не то, что думаешь, или </a:t>
            </a:r>
          </a:p>
          <a:p>
            <a:pPr lvl="0" algn="just"/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просто врать.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Если участник игры не просит, то не нужно </a:t>
            </a:r>
          </a:p>
          <a:p>
            <a:pPr lvl="0"/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  давать оценку его выступлению.</a:t>
            </a:r>
          </a:p>
          <a:p>
            <a:endParaRPr lang="ru-RU" sz="2000" b="1" dirty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285728"/>
            <a:ext cx="828680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Использование игры чрезвычайно продуктивно по следующим причинам:</a:t>
            </a:r>
          </a:p>
          <a:p>
            <a:pPr algn="just"/>
            <a:r>
              <a:rPr lang="ru-RU" sz="2000" b="1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000" b="1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  1.  Игры полезны как способ преодоления скованности и напряженности участников, как условие безболезненного снятия "психологической защиты".</a:t>
            </a:r>
          </a:p>
          <a:p>
            <a:pPr algn="just"/>
            <a:r>
              <a:rPr lang="ru-RU" sz="14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sz="14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  2. Игры становятся инструментом </a:t>
            </a: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диагностики, </a:t>
            </a: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позволяющим ненавязчиво, мягко, легко обнаружить наличие трудностей в общении.</a:t>
            </a:r>
          </a:p>
          <a:p>
            <a:pPr algn="just"/>
            <a:r>
              <a:rPr lang="ru-RU" sz="14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sz="14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  3.  Благодаря игре интенсифицируется процесс обучения:</a:t>
            </a:r>
          </a:p>
          <a:p>
            <a:pPr algn="just"/>
            <a:r>
              <a:rPr lang="ru-RU" sz="8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sz="8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- закрепляются новые поведенческие навыки;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обретаются казавшиеся недоступными ранее способы оптимального взаимодействия с другими людьми;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тренируются и закрепляются вербальные и невербальные коммуникативные умения.</a:t>
            </a:r>
          </a:p>
          <a:p>
            <a:pPr algn="just"/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</a:br>
            <a:endParaRPr lang="ru-RU" sz="2000" dirty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58" y="571480"/>
            <a:ext cx="850112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Преимущества социально-психологической игры:</a:t>
            </a:r>
          </a:p>
          <a:p>
            <a:endParaRPr lang="ru-RU" sz="2400" b="1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Помогает участнику выразить свои чувства.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Помогает обсуждать личные вопросы и проблемы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Помогает проникнуться чувствами окружающих и понять </a:t>
            </a:r>
          </a:p>
          <a:p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их мотивацию.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Высвечивает общие социальные проблемы и динамику  </a:t>
            </a:r>
          </a:p>
          <a:p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группового взаимодействия.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Является эффективной и мотивирующей, поскольку  </a:t>
            </a:r>
          </a:p>
          <a:p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 подразумевает действие.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Обеспечивает быструю обратную связь и участнику и   </a:t>
            </a:r>
          </a:p>
          <a:p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 ведущему.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Устраняет пропасть между обучением и реальными    </a:t>
            </a:r>
          </a:p>
          <a:p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 жизненными ситуациями.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Изменяет установки.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Учит контролировать чувства и эмоции.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000" dirty="0" smtClean="0">
                <a:latin typeface="Cambria Math" pitchFamily="18" charset="0"/>
                <a:ea typeface="Cambria Math" pitchFamily="18" charset="0"/>
              </a:rPr>
            </a:br>
            <a:endParaRPr lang="ru-RU" sz="2000" i="1" dirty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1472" y="2000240"/>
            <a:ext cx="8072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«Игровые технологии в развитии социального интеллекта детей и</a:t>
            </a:r>
          </a:p>
          <a:p>
            <a:pPr algn="ctr"/>
            <a:r>
              <a:rPr lang="ru-RU" sz="3600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подростков с ОВЗ»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6176" y="5301208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Марина Фёдоровна</a:t>
            </a:r>
          </a:p>
          <a:p>
            <a:pPr algn="ctr"/>
            <a:r>
              <a:rPr lang="ru-RU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b="1" dirty="0" err="1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Сакулина</a:t>
            </a:r>
            <a:endParaRPr lang="ru-RU" b="1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pPr algn="ctr"/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педагог-психолог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1026" name="Picture 2" descr="C:\Users\Владелец\Desktop\IMG_6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7992890" cy="532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472" y="6000768"/>
            <a:ext cx="7871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mbria Math" pitchFamily="18" charset="0"/>
                <a:ea typeface="Cambria Math" pitchFamily="18" charset="0"/>
              </a:rPr>
              <a:t>Игра «</a:t>
            </a:r>
            <a:r>
              <a:rPr lang="ru-RU" dirty="0" err="1" smtClean="0">
                <a:latin typeface="Cambria Math" pitchFamily="18" charset="0"/>
                <a:ea typeface="Cambria Math" pitchFamily="18" charset="0"/>
              </a:rPr>
              <a:t>Ксенобиология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, или жизнь фантастических существ»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1027" name="Picture 3" descr="C:\Users\Владелец\Desktop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571480"/>
            <a:ext cx="4284572" cy="5635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59632" y="188640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ИГРА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 «ЭМОЦИОНАЛЬНОЕ ЛОТО»</a:t>
            </a:r>
            <a:endParaRPr lang="ru-RU" sz="2800" dirty="0">
              <a:solidFill>
                <a:srgbClr val="C0000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050" name="Picture 2" descr="C:\Users\Владелец\Desktop\111.jpg"/>
          <p:cNvPicPr>
            <a:picLocks noChangeAspect="1" noChangeArrowheads="1"/>
          </p:cNvPicPr>
          <p:nvPr/>
        </p:nvPicPr>
        <p:blipFill>
          <a:blip r:embed="rId3" cstate="print"/>
          <a:srcRect l="6267" t="63078" r="61777" b="12176"/>
          <a:stretch>
            <a:fillRect/>
          </a:stretch>
        </p:blipFill>
        <p:spPr bwMode="auto">
          <a:xfrm>
            <a:off x="285005" y="2285992"/>
            <a:ext cx="4863059" cy="2766861"/>
          </a:xfrm>
          <a:prstGeom prst="rect">
            <a:avLst/>
          </a:prstGeom>
          <a:noFill/>
        </p:spPr>
      </p:pic>
      <p:pic>
        <p:nvPicPr>
          <p:cNvPr id="3074" name="Picture 2" descr="C:\Users\Владелец\Desktop\111.jpg"/>
          <p:cNvPicPr>
            <a:picLocks noChangeAspect="1" noChangeArrowheads="1"/>
          </p:cNvPicPr>
          <p:nvPr/>
        </p:nvPicPr>
        <p:blipFill>
          <a:blip r:embed="rId4" cstate="print"/>
          <a:srcRect l="64251" t="22714" r="12385" b="54573"/>
          <a:stretch>
            <a:fillRect/>
          </a:stretch>
        </p:blipFill>
        <p:spPr bwMode="auto">
          <a:xfrm>
            <a:off x="323528" y="5013176"/>
            <a:ext cx="2016224" cy="1440160"/>
          </a:xfrm>
          <a:prstGeom prst="rect">
            <a:avLst/>
          </a:prstGeom>
          <a:noFill/>
        </p:spPr>
      </p:pic>
      <p:pic>
        <p:nvPicPr>
          <p:cNvPr id="3075" name="Picture 3" descr="C:\Users\Владелец\Desktop\112.jpg"/>
          <p:cNvPicPr>
            <a:picLocks noChangeAspect="1" noChangeArrowheads="1"/>
          </p:cNvPicPr>
          <p:nvPr/>
        </p:nvPicPr>
        <p:blipFill>
          <a:blip r:embed="rId5" cstate="print"/>
          <a:srcRect l="5596" t="50000" r="55027" b="30837"/>
          <a:stretch>
            <a:fillRect/>
          </a:stretch>
        </p:blipFill>
        <p:spPr bwMode="auto">
          <a:xfrm>
            <a:off x="1619672" y="5633864"/>
            <a:ext cx="3384376" cy="1224136"/>
          </a:xfrm>
          <a:prstGeom prst="rect">
            <a:avLst/>
          </a:prstGeom>
          <a:noFill/>
        </p:spPr>
      </p:pic>
      <p:pic>
        <p:nvPicPr>
          <p:cNvPr id="3076" name="Picture 4" descr="C:\Users\Владелец\Desktop\112.jpg"/>
          <p:cNvPicPr>
            <a:picLocks noChangeAspect="1" noChangeArrowheads="1"/>
          </p:cNvPicPr>
          <p:nvPr/>
        </p:nvPicPr>
        <p:blipFill>
          <a:blip r:embed="rId6" cstate="print"/>
          <a:srcRect l="62294" t="10885" r="13834" b="66571"/>
          <a:stretch>
            <a:fillRect/>
          </a:stretch>
        </p:blipFill>
        <p:spPr bwMode="auto">
          <a:xfrm>
            <a:off x="5220072" y="1340768"/>
            <a:ext cx="3693096" cy="2592288"/>
          </a:xfrm>
          <a:prstGeom prst="rect">
            <a:avLst/>
          </a:prstGeom>
          <a:noFill/>
        </p:spPr>
      </p:pic>
      <p:pic>
        <p:nvPicPr>
          <p:cNvPr id="8" name="Picture 4" descr="C:\Users\Владелец\Desktop\112.jpg"/>
          <p:cNvPicPr>
            <a:picLocks noChangeAspect="1" noChangeArrowheads="1"/>
          </p:cNvPicPr>
          <p:nvPr/>
        </p:nvPicPr>
        <p:blipFill>
          <a:blip r:embed="rId6" cstate="print"/>
          <a:srcRect l="62294" t="59355" r="13834" b="17402"/>
          <a:stretch>
            <a:fillRect/>
          </a:stretch>
        </p:blipFill>
        <p:spPr bwMode="auto">
          <a:xfrm>
            <a:off x="5292079" y="3933056"/>
            <a:ext cx="3582103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59632" y="188640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ИГРА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 «ЭМОЦИОНАЛЬНАЯ УГАДАЙКА»</a:t>
            </a:r>
            <a:endParaRPr lang="ru-RU" sz="2800" dirty="0">
              <a:solidFill>
                <a:srgbClr val="C0000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098" name="Picture 2" descr="C:\Users\Владелец\Desktop\113.jpg"/>
          <p:cNvPicPr>
            <a:picLocks noChangeAspect="1" noChangeArrowheads="1"/>
          </p:cNvPicPr>
          <p:nvPr/>
        </p:nvPicPr>
        <p:blipFill>
          <a:blip r:embed="rId3" cstate="print"/>
          <a:srcRect l="55296" t="11145" r="6165" b="52077"/>
          <a:stretch>
            <a:fillRect/>
          </a:stretch>
        </p:blipFill>
        <p:spPr bwMode="auto">
          <a:xfrm>
            <a:off x="467544" y="1340768"/>
            <a:ext cx="4014992" cy="2880320"/>
          </a:xfrm>
          <a:prstGeom prst="rect">
            <a:avLst/>
          </a:prstGeom>
          <a:noFill/>
        </p:spPr>
      </p:pic>
      <p:pic>
        <p:nvPicPr>
          <p:cNvPr id="4099" name="Picture 3" descr="C:\Users\Владелец\Desktop\113.jpg"/>
          <p:cNvPicPr>
            <a:picLocks noChangeAspect="1" noChangeArrowheads="1"/>
          </p:cNvPicPr>
          <p:nvPr/>
        </p:nvPicPr>
        <p:blipFill>
          <a:blip r:embed="rId4" cstate="print"/>
          <a:srcRect l="53924" t="49479" r="5023" b="13743"/>
          <a:stretch>
            <a:fillRect/>
          </a:stretch>
        </p:blipFill>
        <p:spPr bwMode="auto">
          <a:xfrm>
            <a:off x="4644007" y="3717032"/>
            <a:ext cx="4276839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59632" y="188640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ИГРА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 «ЭМОЦИОНАЛЬНАЯ УГАДАЙКА»</a:t>
            </a:r>
            <a:endParaRPr lang="ru-RU" sz="2800" dirty="0">
              <a:solidFill>
                <a:srgbClr val="C0000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122" name="Picture 2" descr="C:\Users\Владелец\Desktop\114.jpg"/>
          <p:cNvPicPr>
            <a:picLocks noChangeAspect="1" noChangeArrowheads="1"/>
          </p:cNvPicPr>
          <p:nvPr/>
        </p:nvPicPr>
        <p:blipFill>
          <a:blip r:embed="rId3" cstate="print"/>
          <a:srcRect l="9947" t="10183" r="53580" b="11047"/>
          <a:stretch>
            <a:fillRect/>
          </a:stretch>
        </p:blipFill>
        <p:spPr bwMode="auto">
          <a:xfrm>
            <a:off x="467544" y="1196751"/>
            <a:ext cx="3528392" cy="5582855"/>
          </a:xfrm>
          <a:prstGeom prst="rect">
            <a:avLst/>
          </a:prstGeom>
          <a:noFill/>
        </p:spPr>
      </p:pic>
      <p:pic>
        <p:nvPicPr>
          <p:cNvPr id="5123" name="Picture 3" descr="C:\Users\Владелец\Desktop\114.jpg"/>
          <p:cNvPicPr>
            <a:picLocks noChangeAspect="1" noChangeArrowheads="1"/>
          </p:cNvPicPr>
          <p:nvPr/>
        </p:nvPicPr>
        <p:blipFill>
          <a:blip r:embed="rId4" cstate="print"/>
          <a:srcRect l="55860" t="10389" r="5180" b="10410"/>
          <a:stretch>
            <a:fillRect/>
          </a:stretch>
        </p:blipFill>
        <p:spPr bwMode="auto">
          <a:xfrm>
            <a:off x="5147035" y="1340768"/>
            <a:ext cx="3529421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9552" y="1124744"/>
            <a:ext cx="8072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«Социальный интеллект как средство позитивной социализации и</a:t>
            </a:r>
          </a:p>
          <a:p>
            <a:pPr algn="ctr"/>
            <a:r>
              <a:rPr lang="ru-RU" sz="3600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межличностного общения детей и подростков с ОВЗ»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0628" y="514351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Ольга Владимировна</a:t>
            </a:r>
          </a:p>
          <a:p>
            <a:pPr algn="ctr"/>
            <a:r>
              <a:rPr lang="ru-RU" b="1" dirty="0" err="1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Лабазова</a:t>
            </a:r>
            <a:endParaRPr lang="ru-RU" b="1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pPr algn="ctr"/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социальный педагог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2" descr="C:\Users\Владелец\Downloads\img_img_catalog_1_images_29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605790"/>
            <a:ext cx="9144000" cy="6252210"/>
          </a:xfrm>
          <a:prstGeom prst="rect">
            <a:avLst/>
          </a:prstGeom>
          <a:noFill/>
        </p:spPr>
      </p:pic>
      <p:pic>
        <p:nvPicPr>
          <p:cNvPr id="6146" name="Picture 2" descr="C:\Users\Владелец\Downloads\img_img_catalog_1_images_2914.jpg"/>
          <p:cNvPicPr>
            <a:picLocks noChangeAspect="1" noChangeArrowheads="1"/>
          </p:cNvPicPr>
          <p:nvPr/>
        </p:nvPicPr>
        <p:blipFill>
          <a:blip r:embed="rId3" cstate="print"/>
          <a:srcRect r="1963"/>
          <a:stretch>
            <a:fillRect/>
          </a:stretch>
        </p:blipFill>
        <p:spPr bwMode="auto">
          <a:xfrm>
            <a:off x="-1" y="0"/>
            <a:ext cx="9149619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7170" name="Picture 2" descr="C:\Users\Владелец\Downloads\9-785-98563-343-6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808" y="0"/>
            <a:ext cx="4965192" cy="3557016"/>
          </a:xfrm>
          <a:prstGeom prst="rect">
            <a:avLst/>
          </a:prstGeom>
          <a:noFill/>
        </p:spPr>
      </p:pic>
      <p:pic>
        <p:nvPicPr>
          <p:cNvPr id="7171" name="Picture 3" descr="C:\Users\Владелец\Downloads\tgfounb3t63vhiqofhflhkcsirzivzdeq2j.jpg"/>
          <p:cNvPicPr>
            <a:picLocks noChangeAspect="1" noChangeArrowheads="1"/>
          </p:cNvPicPr>
          <p:nvPr/>
        </p:nvPicPr>
        <p:blipFill>
          <a:blip r:embed="rId4" cstate="print"/>
          <a:srcRect l="78862" t="68648" b="3002"/>
          <a:stretch>
            <a:fillRect/>
          </a:stretch>
        </p:blipFill>
        <p:spPr bwMode="auto">
          <a:xfrm>
            <a:off x="7668344" y="4617911"/>
            <a:ext cx="1475656" cy="2123457"/>
          </a:xfrm>
          <a:prstGeom prst="rect">
            <a:avLst/>
          </a:prstGeom>
          <a:noFill/>
        </p:spPr>
      </p:pic>
      <p:pic>
        <p:nvPicPr>
          <p:cNvPr id="7" name="Picture 3" descr="C:\Users\Владелец\Downloads\tgfounb3t63vhiqofhflhkcsirzivzdeq2j.jpg"/>
          <p:cNvPicPr>
            <a:picLocks noChangeAspect="1" noChangeArrowheads="1"/>
          </p:cNvPicPr>
          <p:nvPr/>
        </p:nvPicPr>
        <p:blipFill>
          <a:blip r:embed="rId4" cstate="print"/>
          <a:srcRect l="2253" t="2100" r="74088" b="67450"/>
          <a:stretch>
            <a:fillRect/>
          </a:stretch>
        </p:blipFill>
        <p:spPr bwMode="auto">
          <a:xfrm>
            <a:off x="251520" y="260648"/>
            <a:ext cx="1512168" cy="2088232"/>
          </a:xfrm>
          <a:prstGeom prst="rect">
            <a:avLst/>
          </a:prstGeom>
          <a:noFill/>
        </p:spPr>
      </p:pic>
      <p:pic>
        <p:nvPicPr>
          <p:cNvPr id="9" name="Picture 3" descr="C:\Users\Владелец\Downloads\tgfounb3t63vhiqofhflhkcsirzivzdeq2j.jpg"/>
          <p:cNvPicPr>
            <a:picLocks noChangeAspect="1" noChangeArrowheads="1"/>
          </p:cNvPicPr>
          <p:nvPr/>
        </p:nvPicPr>
        <p:blipFill>
          <a:blip r:embed="rId4" cstate="print"/>
          <a:srcRect l="26907" t="3028" r="49434" b="66523"/>
          <a:stretch>
            <a:fillRect/>
          </a:stretch>
        </p:blipFill>
        <p:spPr bwMode="auto">
          <a:xfrm>
            <a:off x="179512" y="2708920"/>
            <a:ext cx="1512168" cy="2088232"/>
          </a:xfrm>
          <a:prstGeom prst="rect">
            <a:avLst/>
          </a:prstGeom>
          <a:noFill/>
        </p:spPr>
      </p:pic>
      <p:pic>
        <p:nvPicPr>
          <p:cNvPr id="10" name="Picture 3" descr="C:\Users\Владелец\Downloads\tgfounb3t63vhiqofhflhkcsirzivzdeq2j.jpg"/>
          <p:cNvPicPr>
            <a:picLocks noChangeAspect="1" noChangeArrowheads="1"/>
          </p:cNvPicPr>
          <p:nvPr/>
        </p:nvPicPr>
        <p:blipFill>
          <a:blip r:embed="rId4" cstate="print"/>
          <a:srcRect l="49439" t="3028" r="26902" b="66522"/>
          <a:stretch>
            <a:fillRect/>
          </a:stretch>
        </p:blipFill>
        <p:spPr bwMode="auto">
          <a:xfrm>
            <a:off x="1331640" y="1268760"/>
            <a:ext cx="1512168" cy="2088232"/>
          </a:xfrm>
          <a:prstGeom prst="rect">
            <a:avLst/>
          </a:prstGeom>
          <a:noFill/>
        </p:spPr>
      </p:pic>
      <p:pic>
        <p:nvPicPr>
          <p:cNvPr id="11" name="Picture 3" descr="C:\Users\Владелец\Downloads\tgfounb3t63vhiqofhflhkcsirzivzdeq2j.jpg"/>
          <p:cNvPicPr>
            <a:picLocks noChangeAspect="1" noChangeArrowheads="1"/>
          </p:cNvPicPr>
          <p:nvPr/>
        </p:nvPicPr>
        <p:blipFill>
          <a:blip r:embed="rId4" cstate="print"/>
          <a:srcRect l="74224" t="3028" r="3244" b="67572"/>
          <a:stretch>
            <a:fillRect/>
          </a:stretch>
        </p:blipFill>
        <p:spPr bwMode="auto">
          <a:xfrm>
            <a:off x="2555776" y="116632"/>
            <a:ext cx="1440160" cy="2016224"/>
          </a:xfrm>
          <a:prstGeom prst="rect">
            <a:avLst/>
          </a:prstGeom>
          <a:noFill/>
        </p:spPr>
      </p:pic>
      <p:pic>
        <p:nvPicPr>
          <p:cNvPr id="12" name="Picture 3" descr="C:\Users\Владелец\Downloads\tgfounb3t63vhiqofhflhkcsirzivzdeq2j.jpg"/>
          <p:cNvPicPr>
            <a:picLocks noChangeAspect="1" noChangeArrowheads="1"/>
          </p:cNvPicPr>
          <p:nvPr/>
        </p:nvPicPr>
        <p:blipFill>
          <a:blip r:embed="rId4" cstate="print"/>
          <a:srcRect l="995" t="34527" r="74220" b="35023"/>
          <a:stretch>
            <a:fillRect/>
          </a:stretch>
        </p:blipFill>
        <p:spPr bwMode="auto">
          <a:xfrm>
            <a:off x="1043608" y="3717032"/>
            <a:ext cx="1584176" cy="2088232"/>
          </a:xfrm>
          <a:prstGeom prst="rect">
            <a:avLst/>
          </a:prstGeom>
          <a:noFill/>
        </p:spPr>
      </p:pic>
      <p:pic>
        <p:nvPicPr>
          <p:cNvPr id="14" name="Picture 3" descr="C:\Users\Владелец\Downloads\tgfounb3t63vhiqofhflhkcsirzivzdeq2j.jpg"/>
          <p:cNvPicPr>
            <a:picLocks noChangeAspect="1" noChangeArrowheads="1"/>
          </p:cNvPicPr>
          <p:nvPr/>
        </p:nvPicPr>
        <p:blipFill>
          <a:blip r:embed="rId4" cstate="print"/>
          <a:srcRect l="26907" t="34527" r="49435" b="35023"/>
          <a:stretch>
            <a:fillRect/>
          </a:stretch>
        </p:blipFill>
        <p:spPr bwMode="auto">
          <a:xfrm>
            <a:off x="2051720" y="4581128"/>
            <a:ext cx="1512168" cy="2088232"/>
          </a:xfrm>
          <a:prstGeom prst="rect">
            <a:avLst/>
          </a:prstGeom>
          <a:noFill/>
        </p:spPr>
      </p:pic>
      <p:pic>
        <p:nvPicPr>
          <p:cNvPr id="15" name="Picture 3" descr="C:\Users\Владелец\Downloads\tgfounb3t63vhiqofhflhkcsirzivzdeq2j.jpg"/>
          <p:cNvPicPr>
            <a:picLocks noChangeAspect="1" noChangeArrowheads="1"/>
          </p:cNvPicPr>
          <p:nvPr/>
        </p:nvPicPr>
        <p:blipFill>
          <a:blip r:embed="rId4" cstate="print"/>
          <a:srcRect l="52819" t="35577" r="24649" b="33973"/>
          <a:stretch>
            <a:fillRect/>
          </a:stretch>
        </p:blipFill>
        <p:spPr bwMode="auto">
          <a:xfrm>
            <a:off x="2771800" y="2420888"/>
            <a:ext cx="1440160" cy="2088232"/>
          </a:xfrm>
          <a:prstGeom prst="rect">
            <a:avLst/>
          </a:prstGeom>
          <a:noFill/>
        </p:spPr>
      </p:pic>
      <p:pic>
        <p:nvPicPr>
          <p:cNvPr id="16" name="Picture 3" descr="C:\Users\Владелец\Downloads\tgfounb3t63vhiqofhflhkcsirzivzdeq2j.jpg"/>
          <p:cNvPicPr>
            <a:picLocks noChangeAspect="1" noChangeArrowheads="1"/>
          </p:cNvPicPr>
          <p:nvPr/>
        </p:nvPicPr>
        <p:blipFill>
          <a:blip r:embed="rId4" cstate="print"/>
          <a:srcRect l="75351" t="34527" r="991" b="35023"/>
          <a:stretch>
            <a:fillRect/>
          </a:stretch>
        </p:blipFill>
        <p:spPr bwMode="auto">
          <a:xfrm>
            <a:off x="3419872" y="4221088"/>
            <a:ext cx="1512168" cy="2088232"/>
          </a:xfrm>
          <a:prstGeom prst="rect">
            <a:avLst/>
          </a:prstGeom>
          <a:noFill/>
        </p:spPr>
      </p:pic>
      <p:pic>
        <p:nvPicPr>
          <p:cNvPr id="19" name="Picture 3" descr="C:\Users\Владелец\Downloads\tgfounb3t63vhiqofhflhkcsirzivzdeq2j.jpg"/>
          <p:cNvPicPr>
            <a:picLocks noChangeAspect="1" noChangeArrowheads="1"/>
          </p:cNvPicPr>
          <p:nvPr/>
        </p:nvPicPr>
        <p:blipFill>
          <a:blip r:embed="rId4" cstate="print"/>
          <a:srcRect l="53945" t="67077" r="22396" b="1424"/>
          <a:stretch>
            <a:fillRect/>
          </a:stretch>
        </p:blipFill>
        <p:spPr bwMode="auto">
          <a:xfrm>
            <a:off x="6444208" y="2996952"/>
            <a:ext cx="1512168" cy="2160240"/>
          </a:xfrm>
          <a:prstGeom prst="rect">
            <a:avLst/>
          </a:prstGeom>
          <a:noFill/>
        </p:spPr>
      </p:pic>
      <p:pic>
        <p:nvPicPr>
          <p:cNvPr id="18" name="Picture 3" descr="C:\Users\Владелец\Downloads\tgfounb3t63vhiqofhflhkcsirzivzdeq2j.jpg"/>
          <p:cNvPicPr>
            <a:picLocks noChangeAspect="1" noChangeArrowheads="1"/>
          </p:cNvPicPr>
          <p:nvPr/>
        </p:nvPicPr>
        <p:blipFill>
          <a:blip r:embed="rId4" cstate="print"/>
          <a:srcRect l="28034" t="66027" r="49434" b="2474"/>
          <a:stretch>
            <a:fillRect/>
          </a:stretch>
        </p:blipFill>
        <p:spPr bwMode="auto">
          <a:xfrm>
            <a:off x="4788024" y="3284984"/>
            <a:ext cx="1440160" cy="2160240"/>
          </a:xfrm>
          <a:prstGeom prst="rect">
            <a:avLst/>
          </a:prstGeom>
          <a:noFill/>
        </p:spPr>
      </p:pic>
      <p:pic>
        <p:nvPicPr>
          <p:cNvPr id="17" name="Picture 3" descr="C:\Users\Владелец\Downloads\tgfounb3t63vhiqofhflhkcsirzivzdeq2j.jpg"/>
          <p:cNvPicPr>
            <a:picLocks noChangeAspect="1" noChangeArrowheads="1"/>
          </p:cNvPicPr>
          <p:nvPr/>
        </p:nvPicPr>
        <p:blipFill>
          <a:blip r:embed="rId4" cstate="print"/>
          <a:srcRect l="2122" t="66027" r="74220" b="2474"/>
          <a:stretch>
            <a:fillRect/>
          </a:stretch>
        </p:blipFill>
        <p:spPr bwMode="auto">
          <a:xfrm>
            <a:off x="5580112" y="4697760"/>
            <a:ext cx="1512168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27984" y="18864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21900"/>
                </a:solidFill>
              </a:rPr>
              <a:t>Метафорические карты </a:t>
            </a:r>
            <a:endParaRPr lang="ru-RU" sz="2800" b="1" dirty="0">
              <a:solidFill>
                <a:srgbClr val="321900"/>
              </a:solidFill>
            </a:endParaRPr>
          </a:p>
        </p:txBody>
      </p:sp>
      <p:pic>
        <p:nvPicPr>
          <p:cNvPr id="1026" name="Picture 2" descr="C:\Users\Владелец\Downloads\64682552524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3684749"/>
            <a:ext cx="3240360" cy="3173251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5364088" y="908720"/>
            <a:ext cx="3438557" cy="5760640"/>
            <a:chOff x="251520" y="908720"/>
            <a:chExt cx="3438557" cy="5760640"/>
          </a:xfrm>
        </p:grpSpPr>
        <p:pic>
          <p:nvPicPr>
            <p:cNvPr id="1027" name="Picture 3" descr="C:\Users\Владелец\Desktop\МАК\МАК готовые\ЁЖКИНЫ СКАЗКИ\Ёжкины сказки отредактированные\Рисунок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20" y="908720"/>
              <a:ext cx="2664296" cy="2637425"/>
            </a:xfrm>
            <a:prstGeom prst="rect">
              <a:avLst/>
            </a:prstGeom>
            <a:noFill/>
          </p:spPr>
        </p:pic>
        <p:pic>
          <p:nvPicPr>
            <p:cNvPr id="1030" name="Picture 6" descr="C:\Users\Владелец\Desktop\МАК\МАК готовые\ЁЖКИНЫ СКАЗКИ\Ёжкины сказки отредактированные\Красные\Рисунок5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536" y="3717032"/>
              <a:ext cx="1872208" cy="1872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31" name="Picture 7" descr="C:\Users\Владелец\Desktop\МАК\МАК готовые\ЁЖКИНЫ СКАЗКИ\Ёжкины сказки отредактированные\Красные\Рисунок4 (2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35696" y="2132856"/>
              <a:ext cx="1854381" cy="18765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32" name="Picture 8" descr="C:\Users\Владелец\Desktop\МАК\МАК готовые\ЁЖКИНЫ СКАЗКИ\Ёжкины сказки отредактированные\Зелёные\Рисунок8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35696" y="4869160"/>
              <a:ext cx="1776600" cy="1800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8" name="Picture 4" descr="http://deti.domateplo.ru/pics/Metaforicheskie_associativnie_karti__Roboti__o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60648"/>
            <a:ext cx="2339751" cy="3396071"/>
          </a:xfrm>
          <a:prstGeom prst="rect">
            <a:avLst/>
          </a:prstGeom>
          <a:noFill/>
        </p:spPr>
      </p:pic>
      <p:pic>
        <p:nvPicPr>
          <p:cNvPr id="17" name="Picture 2" descr="http://deti.domateplo.ru/pics/Metaforicheskie_associativnie_karti__Roboti__2_o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45826">
            <a:off x="2059221" y="910392"/>
            <a:ext cx="292412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5536" y="112474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582C00"/>
                </a:solidFill>
              </a:rPr>
              <a:t>МАК «</a:t>
            </a:r>
            <a:r>
              <a:rPr lang="ru-RU" sz="2400" b="1" dirty="0" err="1" smtClean="0">
                <a:solidFill>
                  <a:srgbClr val="582C00"/>
                </a:solidFill>
              </a:rPr>
              <a:t>Монстрики</a:t>
            </a:r>
            <a:r>
              <a:rPr lang="ru-RU" sz="2400" b="1" dirty="0" smtClean="0">
                <a:solidFill>
                  <a:srgbClr val="582C00"/>
                </a:solidFill>
              </a:rPr>
              <a:t> чувств»</a:t>
            </a:r>
            <a:endParaRPr lang="ru-RU" sz="2400" b="1" dirty="0">
              <a:solidFill>
                <a:srgbClr val="582C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437112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582C00"/>
                </a:solidFill>
              </a:rPr>
              <a:t>Идеи для использования карточек: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582C00"/>
                </a:solidFill>
              </a:rPr>
              <a:t>  Работа над собой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582C00"/>
                </a:solidFill>
              </a:rPr>
              <a:t>  Консультирование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582C00"/>
                </a:solidFill>
              </a:rPr>
              <a:t>  Тренинги по общению без насилия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582C00"/>
                </a:solidFill>
              </a:rPr>
              <a:t>  Посредничество (медиация в разрешении конфликтов)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582C00"/>
                </a:solidFill>
              </a:rPr>
              <a:t>  Обучение социальным навыкам</a:t>
            </a:r>
          </a:p>
        </p:txBody>
      </p:sp>
      <p:pic>
        <p:nvPicPr>
          <p:cNvPr id="2050" name="Picture 2" descr="C:\Users\Владелец\Desktop\МАК\МАК готовые\МАК Монстрики чувств\2е.png"/>
          <p:cNvPicPr>
            <a:picLocks noChangeAspect="1" noChangeArrowheads="1"/>
          </p:cNvPicPr>
          <p:nvPr/>
        </p:nvPicPr>
        <p:blipFill>
          <a:blip r:embed="rId3" cstate="print"/>
          <a:srcRect b="14706"/>
          <a:stretch>
            <a:fillRect/>
          </a:stretch>
        </p:blipFill>
        <p:spPr bwMode="auto">
          <a:xfrm>
            <a:off x="3138527" y="0"/>
            <a:ext cx="6005474" cy="4941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16016" y="332656"/>
            <a:ext cx="42484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582C00"/>
                </a:solidFill>
              </a:rPr>
              <a:t>Обучение социальным навыкам</a:t>
            </a:r>
          </a:p>
          <a:p>
            <a:pPr>
              <a:buFont typeface="Arial" pitchFamily="34" charset="0"/>
              <a:buChar char="•"/>
            </a:pPr>
            <a:endParaRPr lang="ru-RU" dirty="0" smtClean="0">
              <a:solidFill>
                <a:srgbClr val="582C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582C00"/>
                </a:solidFill>
              </a:rPr>
              <a:t>  Каждый участник выбирает карточку, которая выражает его чувство на данную минуту, он делает короткое пояснение и возвращает карточку в круг</a:t>
            </a:r>
          </a:p>
          <a:p>
            <a:pPr>
              <a:buFont typeface="Arial" pitchFamily="34" charset="0"/>
              <a:buChar char="•"/>
            </a:pPr>
            <a:endParaRPr lang="ru-RU" dirty="0" smtClean="0">
              <a:solidFill>
                <a:srgbClr val="582C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582C00"/>
                </a:solidFill>
              </a:rPr>
              <a:t>  Раскладываем карточки рисунком вниз, вытягиваем карточку, не показывая группе и предлагаем описать </a:t>
            </a:r>
            <a:r>
              <a:rPr lang="ru-RU" dirty="0" err="1" smtClean="0">
                <a:solidFill>
                  <a:srgbClr val="582C00"/>
                </a:solidFill>
              </a:rPr>
              <a:t>монстрика</a:t>
            </a:r>
            <a:r>
              <a:rPr lang="ru-RU" dirty="0" smtClean="0">
                <a:solidFill>
                  <a:srgbClr val="582C00"/>
                </a:solidFill>
              </a:rPr>
              <a:t>, изображенного на ней. Участники должны угадать, о каком чувстве идет речь. В конце показываем эту карточку всем.</a:t>
            </a:r>
          </a:p>
          <a:p>
            <a:pPr>
              <a:buFont typeface="Arial" pitchFamily="34" charset="0"/>
              <a:buChar char="•"/>
            </a:pPr>
            <a:endParaRPr lang="ru-RU" dirty="0" smtClean="0">
              <a:solidFill>
                <a:srgbClr val="582C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582C00"/>
                </a:solidFill>
              </a:rPr>
              <a:t>  Далее проводим работу в малых группах, каждая из которых получает по несколько карточек и описывает, какие чувства на них изображены</a:t>
            </a:r>
          </a:p>
        </p:txBody>
      </p:sp>
      <p:pic>
        <p:nvPicPr>
          <p:cNvPr id="3074" name="Picture 2" descr="C:\Users\Владелец\Desktop\МАК\МОНСТРики\МОНСТРики\Рисунок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92284">
            <a:off x="487692" y="349079"/>
            <a:ext cx="1827929" cy="2499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Владелец\Desktop\МАК\МОНСТРики\МОНСТРики\Рисунок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1" y="116632"/>
            <a:ext cx="1758115" cy="2484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Владелец\Desktop\МАК\МОНСТРики\МОНСТРики\Рисунок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20098">
            <a:off x="2335044" y="1989399"/>
            <a:ext cx="1839842" cy="2522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Владелец\Desktop\МАК\МОНСТРики\МОНСТРики\Рисунок2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2564904"/>
            <a:ext cx="1818704" cy="2563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 descr="C:\Users\Владелец\Desktop\МАК\МОНСТРики\МОНСТРики\Рисунок1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32650">
            <a:off x="2193572" y="4176166"/>
            <a:ext cx="1728192" cy="2369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188641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582C00"/>
                </a:solidFill>
              </a:rPr>
              <a:t>МАК «</a:t>
            </a:r>
            <a:r>
              <a:rPr lang="ru-RU" sz="2400" b="1" dirty="0" err="1" smtClean="0">
                <a:solidFill>
                  <a:srgbClr val="582C00"/>
                </a:solidFill>
              </a:rPr>
              <a:t>Монстрики</a:t>
            </a:r>
            <a:r>
              <a:rPr lang="ru-RU" sz="2400" b="1" dirty="0" smtClean="0">
                <a:solidFill>
                  <a:srgbClr val="582C00"/>
                </a:solidFill>
              </a:rPr>
              <a:t> чувств»</a:t>
            </a:r>
          </a:p>
          <a:p>
            <a:pPr algn="ctr"/>
            <a:r>
              <a:rPr lang="ru-RU" sz="2400" b="1" dirty="0" smtClean="0">
                <a:solidFill>
                  <a:srgbClr val="582C00"/>
                </a:solidFill>
              </a:rPr>
              <a:t>Игра «Прятки с </a:t>
            </a:r>
            <a:r>
              <a:rPr lang="ru-RU" sz="2400" b="1" dirty="0" err="1" smtClean="0">
                <a:solidFill>
                  <a:srgbClr val="582C00"/>
                </a:solidFill>
              </a:rPr>
              <a:t>монстриками</a:t>
            </a:r>
            <a:r>
              <a:rPr lang="ru-RU" sz="2400" b="1" dirty="0" smtClean="0">
                <a:solidFill>
                  <a:srgbClr val="582C00"/>
                </a:solidFill>
              </a:rPr>
              <a:t>» </a:t>
            </a:r>
            <a:r>
              <a:rPr lang="ru-RU" sz="2400" i="1" dirty="0" smtClean="0">
                <a:solidFill>
                  <a:srgbClr val="582C00"/>
                </a:solidFill>
              </a:rPr>
              <a:t> </a:t>
            </a:r>
            <a:endParaRPr lang="ru-RU" sz="2000" i="1" dirty="0" smtClean="0">
              <a:solidFill>
                <a:srgbClr val="582C00"/>
              </a:solidFill>
            </a:endParaRPr>
          </a:p>
          <a:p>
            <a:pPr algn="ctr"/>
            <a:endParaRPr lang="ru-RU" sz="2400" b="1" dirty="0" smtClean="0">
              <a:solidFill>
                <a:srgbClr val="582C00"/>
              </a:solidFill>
            </a:endParaRPr>
          </a:p>
          <a:p>
            <a:pPr algn="ctr"/>
            <a:endParaRPr lang="ru-RU" sz="1200" b="1" dirty="0" smtClean="0">
              <a:solidFill>
                <a:srgbClr val="582C00"/>
              </a:solidFill>
            </a:endParaRPr>
          </a:p>
        </p:txBody>
      </p:sp>
      <p:pic>
        <p:nvPicPr>
          <p:cNvPr id="4098" name="Picture 2" descr="C:\Users\Владелец\Desktop\МАК\МОНСТРики\МОНСТРики\Рисунок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2004089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Владелец\Desktop\МАК\МОНСТРики\МОНСТРики\Рисунок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124744"/>
            <a:ext cx="199103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C:\Users\Владелец\Desktop\МАК\МОНСТРики\МОНСТРики\Рисунок2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124744"/>
            <a:ext cx="1941578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C:\Users\Владелец\Desktop\МАК\МОНСТРики\МОНСТРики\Рисунок2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1124744"/>
            <a:ext cx="1938079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 descr="C:\Users\Владелец\Desktop\МАК\МОНСТРики\МОНСТРики\Рисунок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933056"/>
            <a:ext cx="2016224" cy="2756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C:\Users\Владелец\Desktop\МАК\МОНСТРики\МОНСТРики\Рисунок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1" y="3933057"/>
            <a:ext cx="1998526" cy="280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7" name="Picture 11" descr="C:\Users\Владелец\Desktop\МАК\МОНСТРики\МОНСТРики\Рисунок5.png"/>
          <p:cNvPicPr>
            <a:picLocks noChangeAspect="1" noChangeArrowheads="1"/>
          </p:cNvPicPr>
          <p:nvPr/>
        </p:nvPicPr>
        <p:blipFill>
          <a:blip r:embed="rId9" cstate="print"/>
          <a:srcRect l="3544"/>
          <a:stretch>
            <a:fillRect/>
          </a:stretch>
        </p:blipFill>
        <p:spPr bwMode="auto">
          <a:xfrm>
            <a:off x="4572000" y="3933056"/>
            <a:ext cx="1959614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6804248" y="5229200"/>
            <a:ext cx="2077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582C00"/>
                </a:solidFill>
              </a:rPr>
              <a:t>Покажи эмоцию и найди </a:t>
            </a:r>
            <a:r>
              <a:rPr lang="ru-RU" i="1" dirty="0" err="1" smtClean="0">
                <a:solidFill>
                  <a:srgbClr val="582C00"/>
                </a:solidFill>
              </a:rPr>
              <a:t>монстрика</a:t>
            </a:r>
            <a:r>
              <a:rPr lang="ru-RU" i="1" dirty="0" smtClean="0">
                <a:solidFill>
                  <a:srgbClr val="582C00"/>
                </a:solidFill>
              </a:rPr>
              <a:t>.</a:t>
            </a:r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1196752"/>
            <a:ext cx="432048" cy="432048"/>
            <a:chOff x="323528" y="1196752"/>
            <a:chExt cx="432048" cy="432048"/>
          </a:xfrm>
        </p:grpSpPr>
        <p:sp>
          <p:nvSpPr>
            <p:cNvPr id="19" name="Овал 18"/>
            <p:cNvSpPr/>
            <p:nvPr/>
          </p:nvSpPr>
          <p:spPr>
            <a:xfrm>
              <a:off x="323528" y="1196752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82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5536" y="1196752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582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ru-RU" sz="2000" b="1" dirty="0">
                <a:solidFill>
                  <a:srgbClr val="582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483768" y="1196752"/>
            <a:ext cx="432048" cy="432048"/>
            <a:chOff x="323528" y="1196752"/>
            <a:chExt cx="432048" cy="432048"/>
          </a:xfrm>
        </p:grpSpPr>
        <p:sp>
          <p:nvSpPr>
            <p:cNvPr id="23" name="Овал 22"/>
            <p:cNvSpPr/>
            <p:nvPr/>
          </p:nvSpPr>
          <p:spPr>
            <a:xfrm>
              <a:off x="323528" y="1196752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82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5536" y="1196752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582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ru-RU" sz="2000" b="1" dirty="0">
                <a:solidFill>
                  <a:srgbClr val="582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644008" y="1196752"/>
            <a:ext cx="432048" cy="432048"/>
            <a:chOff x="323528" y="1196752"/>
            <a:chExt cx="432048" cy="432048"/>
          </a:xfrm>
        </p:grpSpPr>
        <p:sp>
          <p:nvSpPr>
            <p:cNvPr id="26" name="Овал 25"/>
            <p:cNvSpPr/>
            <p:nvPr/>
          </p:nvSpPr>
          <p:spPr>
            <a:xfrm>
              <a:off x="323528" y="1196752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82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5536" y="1196752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582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ru-RU" sz="2000" b="1" dirty="0">
                <a:solidFill>
                  <a:srgbClr val="582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804248" y="1196752"/>
            <a:ext cx="432048" cy="432048"/>
            <a:chOff x="323528" y="1196752"/>
            <a:chExt cx="432048" cy="432048"/>
          </a:xfrm>
        </p:grpSpPr>
        <p:sp>
          <p:nvSpPr>
            <p:cNvPr id="29" name="Овал 28"/>
            <p:cNvSpPr/>
            <p:nvPr/>
          </p:nvSpPr>
          <p:spPr>
            <a:xfrm>
              <a:off x="323528" y="1196752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82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5536" y="1196752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582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ru-RU" sz="2000" b="1" dirty="0">
                <a:solidFill>
                  <a:srgbClr val="582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23528" y="4077072"/>
            <a:ext cx="432048" cy="432048"/>
            <a:chOff x="323528" y="1196752"/>
            <a:chExt cx="432048" cy="432048"/>
          </a:xfrm>
        </p:grpSpPr>
        <p:sp>
          <p:nvSpPr>
            <p:cNvPr id="33" name="Овал 32"/>
            <p:cNvSpPr/>
            <p:nvPr/>
          </p:nvSpPr>
          <p:spPr>
            <a:xfrm>
              <a:off x="323528" y="1196752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82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95536" y="1196752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582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ru-RU" sz="2000" b="1" dirty="0">
                <a:solidFill>
                  <a:srgbClr val="582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2483768" y="4005064"/>
            <a:ext cx="432048" cy="432048"/>
            <a:chOff x="323528" y="1196752"/>
            <a:chExt cx="432048" cy="432048"/>
          </a:xfrm>
        </p:grpSpPr>
        <p:sp>
          <p:nvSpPr>
            <p:cNvPr id="36" name="Овал 35"/>
            <p:cNvSpPr/>
            <p:nvPr/>
          </p:nvSpPr>
          <p:spPr>
            <a:xfrm>
              <a:off x="323528" y="1196752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82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5536" y="1196752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582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endParaRPr lang="ru-RU" sz="2000" b="1" dirty="0">
                <a:solidFill>
                  <a:srgbClr val="582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4644008" y="4005064"/>
            <a:ext cx="432048" cy="432048"/>
            <a:chOff x="323528" y="1196752"/>
            <a:chExt cx="432048" cy="432048"/>
          </a:xfrm>
        </p:grpSpPr>
        <p:sp>
          <p:nvSpPr>
            <p:cNvPr id="42" name="Овал 41"/>
            <p:cNvSpPr/>
            <p:nvPr/>
          </p:nvSpPr>
          <p:spPr>
            <a:xfrm>
              <a:off x="323528" y="1196752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82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5536" y="1196752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582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  <a:endParaRPr lang="ru-RU" sz="2000" b="1" dirty="0">
                <a:solidFill>
                  <a:srgbClr val="582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188641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582C00"/>
                </a:solidFill>
              </a:rPr>
              <a:t>МАК «</a:t>
            </a:r>
            <a:r>
              <a:rPr lang="ru-RU" sz="2400" b="1" dirty="0" err="1" smtClean="0">
                <a:solidFill>
                  <a:srgbClr val="582C00"/>
                </a:solidFill>
              </a:rPr>
              <a:t>Монстрики</a:t>
            </a:r>
            <a:r>
              <a:rPr lang="ru-RU" sz="2400" b="1" dirty="0" smtClean="0">
                <a:solidFill>
                  <a:srgbClr val="582C00"/>
                </a:solidFill>
              </a:rPr>
              <a:t> чувств»</a:t>
            </a:r>
          </a:p>
          <a:p>
            <a:pPr algn="ctr"/>
            <a:r>
              <a:rPr lang="ru-RU" sz="2400" b="1" dirty="0" smtClean="0">
                <a:solidFill>
                  <a:srgbClr val="582C00"/>
                </a:solidFill>
              </a:rPr>
              <a:t>Игра «По порядку становись!» </a:t>
            </a:r>
            <a:r>
              <a:rPr lang="ru-RU" sz="2400" i="1" dirty="0" smtClean="0">
                <a:solidFill>
                  <a:srgbClr val="582C00"/>
                </a:solidFill>
              </a:rPr>
              <a:t> </a:t>
            </a:r>
            <a:endParaRPr lang="ru-RU" sz="2000" i="1" dirty="0" smtClean="0">
              <a:solidFill>
                <a:srgbClr val="582C00"/>
              </a:solidFill>
            </a:endParaRPr>
          </a:p>
          <a:p>
            <a:pPr algn="ctr"/>
            <a:endParaRPr lang="ru-RU" sz="2400" b="1" dirty="0" smtClean="0">
              <a:solidFill>
                <a:srgbClr val="582C00"/>
              </a:solidFill>
            </a:endParaRPr>
          </a:p>
          <a:p>
            <a:pPr algn="ctr"/>
            <a:endParaRPr lang="ru-RU" sz="1200" b="1" dirty="0" smtClean="0">
              <a:solidFill>
                <a:srgbClr val="582C00"/>
              </a:solidFill>
            </a:endParaRPr>
          </a:p>
        </p:txBody>
      </p:sp>
      <p:pic>
        <p:nvPicPr>
          <p:cNvPr id="5122" name="Picture 2" descr="C:\Users\Владелец\Desktop\МАК\МОНСТРики\МОНСТРики\Рисунок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556792"/>
            <a:ext cx="2356902" cy="3311897"/>
          </a:xfrm>
          <a:prstGeom prst="rect">
            <a:avLst/>
          </a:prstGeom>
          <a:noFill/>
        </p:spPr>
      </p:pic>
      <p:pic>
        <p:nvPicPr>
          <p:cNvPr id="5123" name="Picture 3" descr="C:\Users\Владелец\Desktop\МАК\МОНСТРики\МОНСТРики\Рисунок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844824"/>
            <a:ext cx="2109568" cy="2880320"/>
          </a:xfrm>
          <a:prstGeom prst="rect">
            <a:avLst/>
          </a:prstGeom>
          <a:noFill/>
        </p:spPr>
      </p:pic>
      <p:pic>
        <p:nvPicPr>
          <p:cNvPr id="5124" name="Picture 4" descr="C:\Users\Владелец\Desktop\МАК\МОНСТРики\МОНСТРики\Рисунок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132856"/>
            <a:ext cx="1588573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6" name="Picture 2" descr="C:\Users\Марина\Downloads\3nu6383wrfbkhwb7acyw1fmooke1rmmp.jpg"/>
          <p:cNvPicPr>
            <a:picLocks noChangeAspect="1" noChangeArrowheads="1"/>
          </p:cNvPicPr>
          <p:nvPr/>
        </p:nvPicPr>
        <p:blipFill>
          <a:blip r:embed="rId3" cstate="print"/>
          <a:srcRect l="13915" r="14772"/>
          <a:stretch>
            <a:fillRect/>
          </a:stretch>
        </p:blipFill>
        <p:spPr bwMode="auto">
          <a:xfrm>
            <a:off x="251520" y="1506355"/>
            <a:ext cx="3816424" cy="5351645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55576" y="260648"/>
            <a:ext cx="72728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582C00"/>
                </a:solidFill>
                <a:effectLst/>
                <a:latin typeface="Cambria Math" pitchFamily="18" charset="0"/>
                <a:ea typeface="Cambria Math" pitchFamily="18" charset="0"/>
                <a:cs typeface="Arial" pitchFamily="34" charset="0"/>
              </a:rPr>
              <a:t>МАК «Драконы, феи и чудеса»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582C00"/>
                </a:solidFill>
                <a:effectLst/>
                <a:latin typeface="Cambria Math" pitchFamily="18" charset="0"/>
                <a:ea typeface="Cambria Math" pitchFamily="18" charset="0"/>
                <a:cs typeface="Arial" pitchFamily="34" charset="0"/>
              </a:rPr>
              <a:t> Нравственные ценности и вызовы судьбы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4005064"/>
            <a:ext cx="3995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582C00"/>
                </a:solidFill>
                <a:latin typeface="Cambria Math" pitchFamily="18" charset="0"/>
                <a:ea typeface="Cambria Math" pitchFamily="18" charset="0"/>
              </a:rPr>
              <a:t>   работа с внутренними ресурсами</a:t>
            </a:r>
          </a:p>
          <a:p>
            <a:endParaRPr lang="ru-RU" dirty="0" smtClean="0">
              <a:solidFill>
                <a:srgbClr val="582C00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582C00"/>
                </a:solidFill>
                <a:latin typeface="Cambria Math" pitchFamily="18" charset="0"/>
                <a:ea typeface="Cambria Math" pitchFamily="18" charset="0"/>
              </a:rPr>
              <a:t>   работа нравственными </a:t>
            </a:r>
          </a:p>
          <a:p>
            <a:r>
              <a:rPr lang="ru-RU" dirty="0" smtClean="0">
                <a:solidFill>
                  <a:srgbClr val="582C00"/>
                </a:solidFill>
                <a:latin typeface="Cambria Math" pitchFamily="18" charset="0"/>
                <a:ea typeface="Cambria Math" pitchFamily="18" charset="0"/>
              </a:rPr>
              <a:t>     ценностями</a:t>
            </a:r>
          </a:p>
          <a:p>
            <a:endParaRPr lang="ru-RU" dirty="0" smtClean="0">
              <a:solidFill>
                <a:srgbClr val="582C00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582C00"/>
                </a:solidFill>
                <a:latin typeface="Cambria Math" pitchFamily="18" charset="0"/>
                <a:ea typeface="Cambria Math" pitchFamily="18" charset="0"/>
              </a:rPr>
              <a:t>   работа межличностными </a:t>
            </a:r>
          </a:p>
          <a:p>
            <a:r>
              <a:rPr lang="ru-RU" dirty="0" smtClean="0">
                <a:solidFill>
                  <a:srgbClr val="582C00"/>
                </a:solidFill>
                <a:latin typeface="Cambria Math" pitchFamily="18" charset="0"/>
                <a:ea typeface="Cambria Math" pitchFamily="18" charset="0"/>
              </a:rPr>
              <a:t>     отношениями </a:t>
            </a:r>
            <a:endParaRPr lang="ru-RU" dirty="0">
              <a:solidFill>
                <a:srgbClr val="582C0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7" name="Picture 1" descr="C:\Users\Марина\Downloads\1 001 (6).BMP"/>
          <p:cNvPicPr>
            <a:picLocks noChangeAspect="1" noChangeArrowheads="1"/>
          </p:cNvPicPr>
          <p:nvPr/>
        </p:nvPicPr>
        <p:blipFill>
          <a:blip r:embed="rId4" cstate="print"/>
          <a:srcRect t="70723" r="44447" b="1978"/>
          <a:stretch>
            <a:fillRect/>
          </a:stretch>
        </p:blipFill>
        <p:spPr bwMode="auto">
          <a:xfrm rot="5400000">
            <a:off x="4082088" y="1758672"/>
            <a:ext cx="2295873" cy="1460065"/>
          </a:xfrm>
          <a:prstGeom prst="rect">
            <a:avLst/>
          </a:prstGeom>
          <a:noFill/>
        </p:spPr>
      </p:pic>
      <p:pic>
        <p:nvPicPr>
          <p:cNvPr id="8" name="Picture 1" descr="C:\Users\Марина\Downloads\1 001 (6).BMP"/>
          <p:cNvPicPr>
            <a:picLocks noChangeAspect="1" noChangeArrowheads="1"/>
          </p:cNvPicPr>
          <p:nvPr/>
        </p:nvPicPr>
        <p:blipFill>
          <a:blip r:embed="rId5" cstate="print"/>
          <a:srcRect t="37123" r="44447" b="35577"/>
          <a:stretch>
            <a:fillRect/>
          </a:stretch>
        </p:blipFill>
        <p:spPr bwMode="auto">
          <a:xfrm rot="6524516">
            <a:off x="6717670" y="1852294"/>
            <a:ext cx="2264572" cy="1440159"/>
          </a:xfrm>
          <a:prstGeom prst="rect">
            <a:avLst/>
          </a:prstGeom>
          <a:noFill/>
        </p:spPr>
      </p:pic>
      <p:pic>
        <p:nvPicPr>
          <p:cNvPr id="10" name="Picture 2" descr="C:\Users\Марина\Downloads\2 001 (2).BMP"/>
          <p:cNvPicPr>
            <a:picLocks noChangeAspect="1" noChangeArrowheads="1"/>
          </p:cNvPicPr>
          <p:nvPr/>
        </p:nvPicPr>
        <p:blipFill>
          <a:blip r:embed="rId6" cstate="print"/>
          <a:srcRect l="57070" t="54599" r="7601" b="2351"/>
          <a:stretch>
            <a:fillRect/>
          </a:stretch>
        </p:blipFill>
        <p:spPr bwMode="auto">
          <a:xfrm rot="21216981">
            <a:off x="5868144" y="1340768"/>
            <a:ext cx="1440160" cy="22710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78849" name="Picture 1" descr="C:\Users\Марина\Downloads\1 001 (6).BMP"/>
          <p:cNvPicPr>
            <a:picLocks noChangeAspect="1" noChangeArrowheads="1"/>
          </p:cNvPicPr>
          <p:nvPr/>
        </p:nvPicPr>
        <p:blipFill>
          <a:blip r:embed="rId3" cstate="print"/>
          <a:srcRect l="58429" t="8651" r="6242" b="46199"/>
          <a:stretch>
            <a:fillRect/>
          </a:stretch>
        </p:blipFill>
        <p:spPr bwMode="auto">
          <a:xfrm rot="10800000">
            <a:off x="6876256" y="836712"/>
            <a:ext cx="1872207" cy="3096344"/>
          </a:xfrm>
          <a:prstGeom prst="rect">
            <a:avLst/>
          </a:prstGeom>
          <a:noFill/>
        </p:spPr>
      </p:pic>
      <p:pic>
        <p:nvPicPr>
          <p:cNvPr id="7" name="Picture 1" descr="C:\Users\Марина\Downloads\1 001 (6).BMP"/>
          <p:cNvPicPr>
            <a:picLocks noChangeAspect="1" noChangeArrowheads="1"/>
          </p:cNvPicPr>
          <p:nvPr/>
        </p:nvPicPr>
        <p:blipFill>
          <a:blip r:embed="rId4" cstate="print"/>
          <a:srcRect t="70723" r="44447" b="1978"/>
          <a:stretch>
            <a:fillRect/>
          </a:stretch>
        </p:blipFill>
        <p:spPr bwMode="auto">
          <a:xfrm rot="5400000">
            <a:off x="-140333" y="1372580"/>
            <a:ext cx="2943945" cy="1872208"/>
          </a:xfrm>
          <a:prstGeom prst="rect">
            <a:avLst/>
          </a:prstGeom>
          <a:noFill/>
        </p:spPr>
      </p:pic>
      <p:pic>
        <p:nvPicPr>
          <p:cNvPr id="8" name="Picture 1" descr="C:\Users\Марина\Downloads\1 001 (6).BMP"/>
          <p:cNvPicPr>
            <a:picLocks noChangeAspect="1" noChangeArrowheads="1"/>
          </p:cNvPicPr>
          <p:nvPr/>
        </p:nvPicPr>
        <p:blipFill>
          <a:blip r:embed="rId3" cstate="print"/>
          <a:srcRect t="37123" r="44447" b="35577"/>
          <a:stretch>
            <a:fillRect/>
          </a:stretch>
        </p:blipFill>
        <p:spPr bwMode="auto">
          <a:xfrm rot="5400000">
            <a:off x="2019907" y="1372581"/>
            <a:ext cx="2943945" cy="1872208"/>
          </a:xfrm>
          <a:prstGeom prst="rect">
            <a:avLst/>
          </a:prstGeom>
          <a:noFill/>
        </p:spPr>
      </p:pic>
      <p:pic>
        <p:nvPicPr>
          <p:cNvPr id="9" name="Picture 1" descr="C:\Users\Марина\Downloads\1 001 (6).BMP"/>
          <p:cNvPicPr>
            <a:picLocks noChangeAspect="1" noChangeArrowheads="1"/>
          </p:cNvPicPr>
          <p:nvPr/>
        </p:nvPicPr>
        <p:blipFill>
          <a:blip r:embed="rId4" cstate="print"/>
          <a:srcRect t="3524" r="43088" b="68127"/>
          <a:stretch>
            <a:fillRect/>
          </a:stretch>
        </p:blipFill>
        <p:spPr bwMode="auto">
          <a:xfrm rot="5400000">
            <a:off x="4108139" y="1372581"/>
            <a:ext cx="3015953" cy="1944216"/>
          </a:xfrm>
          <a:prstGeom prst="rect">
            <a:avLst/>
          </a:prstGeom>
          <a:noFill/>
        </p:spPr>
      </p:pic>
      <p:pic>
        <p:nvPicPr>
          <p:cNvPr id="10" name="Picture 1" descr="C:\Users\Марина\Downloads\1 001 (6).BMP"/>
          <p:cNvPicPr>
            <a:picLocks noChangeAspect="1" noChangeArrowheads="1"/>
          </p:cNvPicPr>
          <p:nvPr/>
        </p:nvPicPr>
        <p:blipFill>
          <a:blip r:embed="rId4" cstate="print"/>
          <a:srcRect l="58270" t="54973" r="5042" b="1978"/>
          <a:stretch>
            <a:fillRect/>
          </a:stretch>
        </p:blipFill>
        <p:spPr bwMode="auto">
          <a:xfrm>
            <a:off x="395536" y="3905672"/>
            <a:ext cx="1944213" cy="2952328"/>
          </a:xfrm>
          <a:prstGeom prst="rect">
            <a:avLst/>
          </a:prstGeom>
          <a:noFill/>
        </p:spPr>
      </p:pic>
      <p:pic>
        <p:nvPicPr>
          <p:cNvPr id="11" name="Picture 2" descr="C:\Users\Марина\Downloads\2 001 (2).BMP"/>
          <p:cNvPicPr>
            <a:picLocks noChangeAspect="1" noChangeArrowheads="1"/>
          </p:cNvPicPr>
          <p:nvPr/>
        </p:nvPicPr>
        <p:blipFill>
          <a:blip r:embed="rId5" cstate="print"/>
          <a:srcRect t="68686" r="43206" b="4014"/>
          <a:stretch>
            <a:fillRect/>
          </a:stretch>
        </p:blipFill>
        <p:spPr bwMode="auto">
          <a:xfrm rot="5400000">
            <a:off x="1987018" y="4417035"/>
            <a:ext cx="3009723" cy="1872208"/>
          </a:xfrm>
          <a:prstGeom prst="rect">
            <a:avLst/>
          </a:prstGeom>
          <a:noFill/>
        </p:spPr>
      </p:pic>
      <p:pic>
        <p:nvPicPr>
          <p:cNvPr id="14" name="Picture 2" descr="C:\Users\Марина\Downloads\2 001 (2).BMP"/>
          <p:cNvPicPr>
            <a:picLocks noChangeAspect="1" noChangeArrowheads="1"/>
          </p:cNvPicPr>
          <p:nvPr/>
        </p:nvPicPr>
        <p:blipFill>
          <a:blip r:embed="rId5" cstate="print"/>
          <a:srcRect t="39409" r="43206" b="33291"/>
          <a:stretch>
            <a:fillRect/>
          </a:stretch>
        </p:blipFill>
        <p:spPr bwMode="auto">
          <a:xfrm rot="5400000">
            <a:off x="4075250" y="4417035"/>
            <a:ext cx="3009723" cy="1872208"/>
          </a:xfrm>
          <a:prstGeom prst="rect">
            <a:avLst/>
          </a:prstGeom>
          <a:noFill/>
        </p:spPr>
      </p:pic>
      <p:pic>
        <p:nvPicPr>
          <p:cNvPr id="15" name="Picture 2" descr="C:\Users\Марина\Downloads\2 001 (2).BMP"/>
          <p:cNvPicPr>
            <a:picLocks noChangeAspect="1" noChangeArrowheads="1"/>
          </p:cNvPicPr>
          <p:nvPr/>
        </p:nvPicPr>
        <p:blipFill>
          <a:blip r:embed="rId5" cstate="print"/>
          <a:srcRect t="8837" r="44364" b="63619"/>
          <a:stretch>
            <a:fillRect/>
          </a:stretch>
        </p:blipFill>
        <p:spPr bwMode="auto">
          <a:xfrm rot="5400000">
            <a:off x="6346578" y="4439345"/>
            <a:ext cx="2948333" cy="188897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339752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582C00"/>
                </a:solidFill>
              </a:rPr>
              <a:t>МАК «</a:t>
            </a:r>
            <a:r>
              <a:rPr lang="ru-RU" b="1" dirty="0" smtClean="0">
                <a:solidFill>
                  <a:srgbClr val="582C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rPr>
              <a:t>Драконы, феи и чудеса</a:t>
            </a:r>
            <a:r>
              <a:rPr lang="ru-RU" b="1" dirty="0" smtClean="0">
                <a:solidFill>
                  <a:srgbClr val="582C00"/>
                </a:solidFill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582C00"/>
                </a:solidFill>
              </a:rPr>
              <a:t>«Почта с неизвестного адреса»</a:t>
            </a:r>
            <a:endParaRPr lang="ru-RU" sz="1600" i="1" dirty="0" smtClean="0">
              <a:solidFill>
                <a:srgbClr val="582C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356"/>
            <a:ext cx="771530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ambria Math" pitchFamily="18" charset="0"/>
                <a:ea typeface="Cambria Math" pitchFamily="18" charset="0"/>
              </a:rPr>
              <a:t>Чем же так </a:t>
            </a:r>
            <a:br>
              <a:rPr lang="ru-RU" b="1" dirty="0" smtClean="0">
                <a:latin typeface="Cambria Math" pitchFamily="18" charset="0"/>
                <a:ea typeface="Cambria Math" pitchFamily="18" charset="0"/>
              </a:rPr>
            </a:br>
            <a:r>
              <a:rPr lang="ru-RU" b="1" dirty="0" smtClean="0">
                <a:latin typeface="Cambria Math" pitchFamily="18" charset="0"/>
                <a:ea typeface="Cambria Math" pitchFamily="18" charset="0"/>
              </a:rPr>
              <a:t>привлекательна игра?</a:t>
            </a:r>
            <a:endParaRPr lang="ru-RU" b="1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857497"/>
            <a:ext cx="8229600" cy="185738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Игра ни к чему не обязывает человека, потому что игра – это всего лишь игра.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1800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    </a:t>
            </a:r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Социальный интеллект –</a:t>
            </a:r>
            <a:r>
              <a:rPr lang="ru-RU" u="sng" dirty="0" smtClean="0">
                <a:latin typeface="Cambria Math" pitchFamily="18" charset="0"/>
                <a:ea typeface="Cambria Math" pitchFamily="18" charset="0"/>
              </a:rPr>
              <a:t> </a:t>
            </a:r>
          </a:p>
          <a:p>
            <a:pPr>
              <a:buNone/>
            </a:pPr>
            <a:r>
              <a:rPr lang="ru-RU" sz="2800" dirty="0" smtClean="0">
                <a:latin typeface="Cambria Math" pitchFamily="18" charset="0"/>
                <a:ea typeface="Cambria Math" pitchFamily="18" charset="0"/>
              </a:rPr>
              <a:t>     это совокупность способностей, определяющая успешность социального взаимодействия.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755576" y="3212976"/>
            <a:ext cx="7715597" cy="2664296"/>
            <a:chOff x="755576" y="2492896"/>
            <a:chExt cx="7715597" cy="2664296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55576" y="2492896"/>
              <a:ext cx="7704856" cy="7200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267744" y="2564904"/>
              <a:ext cx="483318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i="1" dirty="0" smtClean="0">
                  <a:solidFill>
                    <a:schemeClr val="bg1"/>
                  </a:solidFill>
                </a:rPr>
                <a:t>Социальный   интеллект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827584" y="3212976"/>
              <a:ext cx="2232248" cy="1944216"/>
              <a:chOff x="827584" y="3212976"/>
              <a:chExt cx="2232248" cy="1944216"/>
            </a:xfrm>
          </p:grpSpPr>
          <p:sp>
            <p:nvSpPr>
              <p:cNvPr id="7" name="Пятиугольник 6"/>
              <p:cNvSpPr/>
              <p:nvPr/>
            </p:nvSpPr>
            <p:spPr>
              <a:xfrm rot="16200000">
                <a:off x="971600" y="3068960"/>
                <a:ext cx="1944216" cy="2232248"/>
              </a:xfrm>
              <a:prstGeom prst="homePlat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971600" y="4221088"/>
                <a:ext cx="194912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400" b="1" dirty="0" smtClean="0"/>
                  <a:t>когнитивный</a:t>
                </a:r>
              </a:p>
              <a:p>
                <a:pPr algn="ctr"/>
                <a:r>
                  <a:rPr lang="ru-RU" sz="2400" b="1" dirty="0" smtClean="0"/>
                  <a:t> аспект</a:t>
                </a:r>
                <a:endParaRPr lang="ru-RU" sz="2400" b="1" dirty="0"/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6222351" y="3212976"/>
              <a:ext cx="2248822" cy="1944216"/>
              <a:chOff x="821751" y="3212976"/>
              <a:chExt cx="2248822" cy="1944216"/>
            </a:xfrm>
          </p:grpSpPr>
          <p:sp>
            <p:nvSpPr>
              <p:cNvPr id="17" name="Пятиугольник 16"/>
              <p:cNvSpPr/>
              <p:nvPr/>
            </p:nvSpPr>
            <p:spPr>
              <a:xfrm rot="16200000">
                <a:off x="971600" y="3068960"/>
                <a:ext cx="1944216" cy="2232248"/>
              </a:xfrm>
              <a:prstGeom prst="homePlat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821751" y="4221088"/>
                <a:ext cx="224882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2400" b="1" dirty="0" smtClean="0"/>
                  <a:t>поведенческий</a:t>
                </a:r>
              </a:p>
              <a:p>
                <a:pPr algn="ctr"/>
                <a:r>
                  <a:rPr lang="ru-RU" sz="2400" b="1" dirty="0" smtClean="0"/>
                  <a:t> аспект</a:t>
                </a:r>
                <a:endParaRPr lang="ru-RU" sz="2400" b="1" dirty="0"/>
              </a:p>
            </p:txBody>
          </p:sp>
        </p:grpSp>
        <p:sp>
          <p:nvSpPr>
            <p:cNvPr id="20" name="Пятиугольник 19"/>
            <p:cNvSpPr/>
            <p:nvPr/>
          </p:nvSpPr>
          <p:spPr>
            <a:xfrm rot="16200000">
              <a:off x="3671900" y="2960948"/>
              <a:ext cx="1944216" cy="2448272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478451" y="4221088"/>
              <a:ext cx="240803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 smtClean="0"/>
                <a:t>эмоциональный</a:t>
              </a:r>
            </a:p>
            <a:p>
              <a:pPr algn="ctr"/>
              <a:r>
                <a:rPr lang="ru-RU" sz="2400" b="1" dirty="0" smtClean="0"/>
                <a:t> аспект</a:t>
              </a:r>
              <a:endParaRPr lang="ru-RU" sz="2400" b="1" dirty="0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«Поддержка»</a:t>
            </a:r>
            <a:endParaRPr lang="ru-RU" dirty="0"/>
          </a:p>
        </p:txBody>
      </p:sp>
      <p:pic>
        <p:nvPicPr>
          <p:cNvPr id="2050" name="Picture 2" descr="C:\Users\Admin\Desktop\1015209912.jpg"/>
          <p:cNvPicPr>
            <a:picLocks noChangeAspect="1" noChangeArrowheads="1"/>
          </p:cNvPicPr>
          <p:nvPr/>
        </p:nvPicPr>
        <p:blipFill>
          <a:blip r:embed="rId3" cstate="print"/>
          <a:srcRect l="15625" t="2109" r="2343" b="6144"/>
          <a:stretch>
            <a:fillRect/>
          </a:stretch>
        </p:blipFill>
        <p:spPr bwMode="auto">
          <a:xfrm>
            <a:off x="1071538" y="500042"/>
            <a:ext cx="7215238" cy="5978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5329246" cy="607223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>Как играть?</a:t>
            </a:r>
            <a:r>
              <a:rPr lang="ru-RU" sz="2200" b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200" b="1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2200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200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Один игрок, по очереди, вытягивает карту ситуации и озвучивает ее от своего имени. Остальные игроки оказывают ему поддержку, согласно вытянутой форме (интеллектуальная, эмоциональная и поддержка действием). Игрок, озвучивающий ситуацию, выбирает лучшую поддержку и этому игроку начисляется балл. Результат фиксируется на бумаге. После нескольких кругов проводиться анализ, какие формы поддержки удаются каждому игроку, и какие формы лучше принимаются. </a:t>
            </a:r>
            <a:br>
              <a:rPr lang="ru-RU" sz="2000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На основании этих результатов можно провести тренировку других форм поддержки, а также научиться просить поддержку, желаемым для себя способом. </a:t>
            </a:r>
            <a:endParaRPr lang="ru-RU" sz="22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Picture 3" descr="C:\Users\Admin\Desktop\13590275_1174471695906759_5103779309635902781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3467" t="10156" r="6596" b="37500"/>
          <a:stretch>
            <a:fillRect/>
          </a:stretch>
        </p:blipFill>
        <p:spPr bwMode="auto">
          <a:xfrm>
            <a:off x="5715008" y="1357298"/>
            <a:ext cx="3196771" cy="4857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074" name="Picture 2" descr="F:\МАЧТЕР КЛАСС ЯРОСЛАВЛЬ\Облако Mail\5 001.BMP"/>
          <p:cNvPicPr>
            <a:picLocks noChangeAspect="1" noChangeArrowheads="1"/>
          </p:cNvPicPr>
          <p:nvPr/>
        </p:nvPicPr>
        <p:blipFill>
          <a:blip r:embed="rId3" cstate="print"/>
          <a:srcRect l="24108" t="28659" r="25823" b="44832"/>
          <a:stretch>
            <a:fillRect/>
          </a:stretch>
        </p:blipFill>
        <p:spPr bwMode="auto">
          <a:xfrm rot="21031251">
            <a:off x="372354" y="3586985"/>
            <a:ext cx="3888432" cy="2664296"/>
          </a:xfrm>
          <a:prstGeom prst="rect">
            <a:avLst/>
          </a:prstGeom>
          <a:noFill/>
        </p:spPr>
      </p:pic>
      <p:pic>
        <p:nvPicPr>
          <p:cNvPr id="3" name="Picture 2" descr="F:\МАЧТЕР КЛАСС ЯРОСЛАВЛЬ\Облако Mail\5 001.BMP"/>
          <p:cNvPicPr>
            <a:picLocks noChangeAspect="1" noChangeArrowheads="1"/>
          </p:cNvPicPr>
          <p:nvPr/>
        </p:nvPicPr>
        <p:blipFill>
          <a:blip r:embed="rId3" cstate="print"/>
          <a:srcRect l="24108" t="1433" r="25823" b="72141"/>
          <a:stretch>
            <a:fillRect/>
          </a:stretch>
        </p:blipFill>
        <p:spPr bwMode="auto">
          <a:xfrm rot="597972">
            <a:off x="452007" y="316442"/>
            <a:ext cx="3888432" cy="2655912"/>
          </a:xfrm>
          <a:prstGeom prst="rect">
            <a:avLst/>
          </a:prstGeom>
          <a:noFill/>
        </p:spPr>
      </p:pic>
      <p:pic>
        <p:nvPicPr>
          <p:cNvPr id="4" name="Picture 3" descr="C:\Users\Admin\Desktop\13590275_1174471695906759_5103779309635902781_n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53467" t="10156" r="6596" b="37500"/>
          <a:stretch>
            <a:fillRect/>
          </a:stretch>
        </p:blipFill>
        <p:spPr bwMode="auto">
          <a:xfrm>
            <a:off x="4932040" y="260648"/>
            <a:ext cx="4009846" cy="6093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5652120" y="188640"/>
            <a:ext cx="3240360" cy="2061518"/>
            <a:chOff x="5652120" y="4653136"/>
            <a:chExt cx="3240360" cy="206151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5652120" y="4653136"/>
              <a:ext cx="3240360" cy="20162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98" name="Picture 2" descr="F:\МАЧТЕР КЛАСС ЯРОСЛАВЛЬ\Рисунок1.png"/>
            <p:cNvPicPr>
              <a:picLocks noChangeAspect="1" noChangeArrowheads="1"/>
            </p:cNvPicPr>
            <p:nvPr/>
          </p:nvPicPr>
          <p:blipFill>
            <a:blip r:embed="rId3" cstate="print"/>
            <a:srcRect b="70546"/>
            <a:stretch>
              <a:fillRect/>
            </a:stretch>
          </p:blipFill>
          <p:spPr bwMode="auto">
            <a:xfrm>
              <a:off x="5652120" y="4653136"/>
              <a:ext cx="3240360" cy="2061518"/>
            </a:xfrm>
            <a:prstGeom prst="rect">
              <a:avLst/>
            </a:prstGeom>
            <a:noFill/>
          </p:spPr>
        </p:pic>
      </p:grpSp>
      <p:pic>
        <p:nvPicPr>
          <p:cNvPr id="4099" name="Picture 3" descr="F:\МАЧТЕР КЛАСС ЯРОСЛАВЛЬ\Рисунок1.png"/>
          <p:cNvPicPr>
            <a:picLocks noChangeAspect="1" noChangeArrowheads="1"/>
          </p:cNvPicPr>
          <p:nvPr/>
        </p:nvPicPr>
        <p:blipFill>
          <a:blip r:embed="rId3" cstate="print"/>
          <a:srcRect t="35823" b="33927"/>
          <a:stretch>
            <a:fillRect/>
          </a:stretch>
        </p:blipFill>
        <p:spPr bwMode="auto">
          <a:xfrm>
            <a:off x="5724128" y="4581128"/>
            <a:ext cx="3195972" cy="2088232"/>
          </a:xfrm>
          <a:prstGeom prst="rect">
            <a:avLst/>
          </a:prstGeom>
          <a:noFill/>
        </p:spPr>
      </p:pic>
      <p:pic>
        <p:nvPicPr>
          <p:cNvPr id="4100" name="Picture 4" descr="F:\МАЧТЕР КЛАСС ЯРОСЛАВЛЬ\Рисунок1.png"/>
          <p:cNvPicPr>
            <a:picLocks noChangeAspect="1" noChangeArrowheads="1"/>
          </p:cNvPicPr>
          <p:nvPr/>
        </p:nvPicPr>
        <p:blipFill>
          <a:blip r:embed="rId3" cstate="print"/>
          <a:srcRect t="71342"/>
          <a:stretch>
            <a:fillRect/>
          </a:stretch>
        </p:blipFill>
        <p:spPr bwMode="auto">
          <a:xfrm>
            <a:off x="5724128" y="2420888"/>
            <a:ext cx="3179713" cy="1968224"/>
          </a:xfrm>
          <a:prstGeom prst="rect">
            <a:avLst/>
          </a:prstGeom>
          <a:noFill/>
        </p:spPr>
      </p:pic>
      <p:pic>
        <p:nvPicPr>
          <p:cNvPr id="4101" name="Picture 5" descr="F:\МАЧТЕР КЛАСС ЯРОСЛАВЛЬ\Рисунок2.png"/>
          <p:cNvPicPr>
            <a:picLocks noChangeAspect="1" noChangeArrowheads="1"/>
          </p:cNvPicPr>
          <p:nvPr/>
        </p:nvPicPr>
        <p:blipFill>
          <a:blip r:embed="rId4" cstate="print"/>
          <a:srcRect t="50547"/>
          <a:stretch>
            <a:fillRect/>
          </a:stretch>
        </p:blipFill>
        <p:spPr bwMode="auto">
          <a:xfrm rot="21195785">
            <a:off x="539552" y="3501008"/>
            <a:ext cx="3829907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F:\МАЧТЕР КЛАСС ЯРОСЛАВЛЬ\Рисунок2.png"/>
          <p:cNvPicPr>
            <a:picLocks noChangeAspect="1" noChangeArrowheads="1"/>
          </p:cNvPicPr>
          <p:nvPr/>
        </p:nvPicPr>
        <p:blipFill>
          <a:blip r:embed="rId4" cstate="print"/>
          <a:srcRect b="50938"/>
          <a:stretch>
            <a:fillRect/>
          </a:stretch>
        </p:blipFill>
        <p:spPr bwMode="auto">
          <a:xfrm rot="510270">
            <a:off x="418039" y="374493"/>
            <a:ext cx="3759544" cy="2391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0" y="188640"/>
            <a:ext cx="5868144" cy="980728"/>
          </a:xfrm>
          <a:prstGeom prst="rect">
            <a:avLst/>
          </a:prstGeom>
          <a:solidFill>
            <a:srgbClr val="9F10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4824536" cy="980727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Cambria Math" pitchFamily="18" charset="0"/>
                <a:ea typeface="Cambria Math" pitchFamily="18" charset="0"/>
              </a:rPr>
              <a:t>Социальные игры </a:t>
            </a:r>
            <a:b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Cambria Math" pitchFamily="18" charset="0"/>
                <a:ea typeface="Cambria Math" pitchFamily="18" charset="0"/>
              </a:rPr>
              <a:t>Гюнтера Хорна</a:t>
            </a:r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7400" y="5500688"/>
            <a:ext cx="2006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357158" y="2285992"/>
            <a:ext cx="8143875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Уникальные </a:t>
            </a:r>
            <a:r>
              <a:rPr lang="ru-RU" sz="2400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психологические </a:t>
            </a:r>
            <a:r>
              <a:rPr lang="ru-RU" sz="2400" dirty="0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игры </a:t>
            </a:r>
            <a:r>
              <a:rPr lang="ru-RU" sz="2400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с элементами социального взаимодействия, направленные на развитие социальной и «эмоциональной» компетенции ребенка (подростка), заставляющих задуматься о собственном поведении, о психологических особенностях себя самого и других людей.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1748" name="Picture 8" descr="http://symboldrama.org/wp-content/uploads/2015/05/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2880320" cy="349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214290"/>
            <a:ext cx="3490708" cy="936104"/>
          </a:xfrm>
          <a:prstGeom prst="rect">
            <a:avLst/>
          </a:prstGeom>
          <a:solidFill>
            <a:srgbClr val="9F10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23528" y="404664"/>
            <a:ext cx="302433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Гюнтер 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Хорн</a:t>
            </a:r>
          </a:p>
        </p:txBody>
      </p:sp>
      <p:sp>
        <p:nvSpPr>
          <p:cNvPr id="31751" name="TextBox 10"/>
          <p:cNvSpPr txBox="1">
            <a:spLocks noChangeArrowheads="1"/>
          </p:cNvSpPr>
          <p:nvPr/>
        </p:nvSpPr>
        <p:spPr bwMode="auto">
          <a:xfrm>
            <a:off x="251520" y="4797152"/>
            <a:ext cx="295232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 Math" pitchFamily="18" charset="0"/>
                <a:ea typeface="Cambria Math" pitchFamily="18" charset="0"/>
              </a:rPr>
              <a:t>1997 г. – выступление 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на Международном симпозиуме по проблемам психотерапии и психических нарушений  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у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подростков  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в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г. Калуга.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716016" y="188640"/>
            <a:ext cx="4427984" cy="1008112"/>
          </a:xfrm>
          <a:prstGeom prst="rect">
            <a:avLst/>
          </a:prstGeom>
          <a:solidFill>
            <a:srgbClr val="9F10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4860032" y="404664"/>
            <a:ext cx="403244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Елизавета </a:t>
            </a:r>
            <a:r>
              <a:rPr lang="ru-RU" sz="2800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Хеллингер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 (Трофимова)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Tahoma" pitchFamily="34" charset="0"/>
              <a:ea typeface="+mj-ea"/>
              <a:cs typeface="+mj-cs"/>
            </a:endParaRPr>
          </a:p>
        </p:txBody>
      </p:sp>
      <p:pic>
        <p:nvPicPr>
          <p:cNvPr id="12" name="Picture 2" descr="http://uld5.mycdn.me/image?t=3&amp;bid=471760573768&amp;id=471760573768&amp;plc=WEB&amp;tkn=*iAKGE8h9vFJEV4yyMAnScH43QY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484784"/>
            <a:ext cx="346585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857750" y="5157192"/>
            <a:ext cx="4286250" cy="571500"/>
          </a:xfrm>
          <a:prstGeom prst="rect">
            <a:avLst/>
          </a:prstGeom>
          <a:solidFill>
            <a:srgbClr val="9F10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29188" y="5157192"/>
            <a:ext cx="4071937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  <a:cs typeface="Tahoma" pitchFamily="34" charset="0"/>
              </a:rPr>
              <a:t>trof.elizaveta@yandex.ru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0" y="5286375"/>
            <a:ext cx="5643563" cy="857250"/>
          </a:xfrm>
          <a:prstGeom prst="rect">
            <a:avLst/>
          </a:prstGeom>
          <a:solidFill>
            <a:srgbClr val="9F10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3795" name="Picture 4" descr="http://cs417329.vk.me/v417329220/7d96/BrXcsa1POs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4313" y="642938"/>
            <a:ext cx="8697912" cy="3975100"/>
          </a:xfrm>
          <a:noFill/>
        </p:spPr>
      </p:pic>
      <p:sp>
        <p:nvSpPr>
          <p:cNvPr id="4" name="Прямоугольник 3"/>
          <p:cNvSpPr/>
          <p:nvPr/>
        </p:nvSpPr>
        <p:spPr>
          <a:xfrm>
            <a:off x="357188" y="5429250"/>
            <a:ext cx="54292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  <a:cs typeface="Tahoma" pitchFamily="34" charset="0"/>
              </a:rPr>
              <a:t>http://kinderpsyche.com</a:t>
            </a:r>
            <a:endParaRPr lang="ru-RU" sz="2800" b="1" dirty="0">
              <a:solidFill>
                <a:schemeClr val="bg1">
                  <a:lumMod val="9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7400" y="5500688"/>
            <a:ext cx="2006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7400" y="5500688"/>
            <a:ext cx="2006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642938" y="2204864"/>
            <a:ext cx="8501062" cy="13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ru-RU" sz="2800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+ полифункциональные; </a:t>
            </a:r>
          </a:p>
          <a:p>
            <a:pPr marL="514350" indent="-514350">
              <a:lnSpc>
                <a:spcPct val="150000"/>
              </a:lnSpc>
            </a:pPr>
            <a:r>
              <a:rPr lang="ru-RU" sz="2800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+ широкий возрастной диапазон участников.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88640"/>
            <a:ext cx="5868144" cy="980728"/>
          </a:xfrm>
          <a:prstGeom prst="rect">
            <a:avLst/>
          </a:prstGeom>
          <a:solidFill>
            <a:srgbClr val="9F10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15616" y="188640"/>
            <a:ext cx="4824536" cy="980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Социальные игры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Гюнтера Хорна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7400" y="5500688"/>
            <a:ext cx="2006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42875" y="1556793"/>
            <a:ext cx="8461573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Диагностика</a:t>
            </a:r>
            <a:r>
              <a:rPr lang="ru-RU" sz="2000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: способы коммуникации с родителем, сверстниками, миром; особенности эмоциональной сферы ребенка; особенности ДРО и тип воспитания; нормы, которыми руководствуется ребенок/взрослый.</a:t>
            </a:r>
          </a:p>
          <a:p>
            <a:pPr marL="514350" indent="-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Cambria Math" pitchFamily="18" charset="0"/>
              <a:ea typeface="Cambria Math" pitchFamily="18" charset="0"/>
              <a:cs typeface="Tahoma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Коррекция: </a:t>
            </a:r>
            <a:r>
              <a:rPr lang="ru-RU" sz="2000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формирование новых навыков взаимоотношений, тренировка определённых психологических навыков.</a:t>
            </a:r>
          </a:p>
          <a:p>
            <a:pPr marL="514350" indent="-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Cambria Math" pitchFamily="18" charset="0"/>
              <a:ea typeface="Cambria Math" pitchFamily="18" charset="0"/>
              <a:cs typeface="Tahoma" pitchFamily="34" charset="0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Консультирование: </a:t>
            </a:r>
            <a:r>
              <a:rPr lang="ru-RU" sz="2000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свободная 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игровая </a:t>
            </a:r>
            <a:r>
              <a:rPr lang="ru-RU" sz="2000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атмосфера, 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актуализация разговора в </a:t>
            </a:r>
            <a:r>
              <a:rPr lang="ru-RU" sz="2000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игровой деятельности ребёнка и родителя.</a:t>
            </a:r>
          </a:p>
          <a:p>
            <a:pPr marL="514350" indent="-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dirty="0">
              <a:latin typeface="Tahoma" pitchFamily="34" charset="0"/>
              <a:cs typeface="Tahoma" pitchFamily="34" charset="0"/>
            </a:endParaRPr>
          </a:p>
          <a:p>
            <a:pPr marL="514350" indent="-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b="1" dirty="0">
              <a:latin typeface="Tahoma" pitchFamily="34" charset="0"/>
              <a:cs typeface="Tahoma" pitchFamily="34" charset="0"/>
            </a:endParaRPr>
          </a:p>
          <a:p>
            <a:pPr marL="514350" indent="-5143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dirty="0"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88640"/>
            <a:ext cx="5868144" cy="980728"/>
          </a:xfrm>
          <a:prstGeom prst="rect">
            <a:avLst/>
          </a:prstGeom>
          <a:solidFill>
            <a:srgbClr val="9F10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15616" y="188640"/>
            <a:ext cx="4824536" cy="980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Социальные игры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Гюнтера Хорна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3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7400" y="5500688"/>
            <a:ext cx="2006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Box 10"/>
          <p:cNvSpPr txBox="1">
            <a:spLocks noChangeArrowheads="1"/>
          </p:cNvSpPr>
          <p:nvPr/>
        </p:nvSpPr>
        <p:spPr bwMode="auto">
          <a:xfrm>
            <a:off x="357158" y="1785926"/>
            <a:ext cx="828092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 smtClean="0">
                <a:latin typeface="Cambria Math" pitchFamily="18" charset="0"/>
                <a:ea typeface="Cambria Math" pitchFamily="18" charset="0"/>
              </a:rPr>
              <a:t> умение внятно объяснять мотивы, причины и содержание своих поступков;</a:t>
            </a:r>
          </a:p>
          <a:p>
            <a:endParaRPr lang="ru-RU" sz="1200" dirty="0">
              <a:latin typeface="Cambria Math" pitchFamily="18" charset="0"/>
              <a:ea typeface="Cambria Math" pitchFamily="18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dirty="0">
                <a:latin typeface="Cambria Math" pitchFamily="18" charset="0"/>
                <a:ea typeface="Cambria Math" pitchFamily="18" charset="0"/>
              </a:rPr>
              <a:t> осознание своих чувств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endParaRPr lang="ru-RU" sz="1200" dirty="0">
              <a:latin typeface="Cambria Math" pitchFamily="18" charset="0"/>
              <a:ea typeface="Cambria Math" pitchFamily="18" charset="0"/>
            </a:endParaRPr>
          </a:p>
          <a:p>
            <a:pPr>
              <a:buFont typeface="Arial" charset="0"/>
              <a:buChar char="•"/>
            </a:pPr>
            <a:r>
              <a:rPr lang="ru-RU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dirty="0" err="1">
                <a:latin typeface="Cambria Math" pitchFamily="18" charset="0"/>
                <a:ea typeface="Cambria Math" pitchFamily="18" charset="0"/>
              </a:rPr>
              <a:t>недирективная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 форма </a:t>
            </a:r>
            <a:r>
              <a:rPr lang="ru-RU" dirty="0" err="1">
                <a:latin typeface="Cambria Math" pitchFamily="18" charset="0"/>
                <a:ea typeface="Cambria Math" pitchFamily="18" charset="0"/>
              </a:rPr>
              <a:t>нормообразования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 у детей и подростков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;</a:t>
            </a:r>
          </a:p>
          <a:p>
            <a:endParaRPr lang="ru-RU" sz="1200" dirty="0">
              <a:latin typeface="Cambria Math" pitchFamily="18" charset="0"/>
              <a:ea typeface="Cambria Math" pitchFamily="18" charset="0"/>
            </a:endParaRPr>
          </a:p>
          <a:p>
            <a:pPr>
              <a:buFont typeface="Arial" charset="0"/>
              <a:buChar char="•"/>
            </a:pPr>
            <a:r>
              <a:rPr lang="ru-RU" dirty="0">
                <a:latin typeface="Cambria Math" pitchFamily="18" charset="0"/>
                <a:ea typeface="Cambria Math" pitchFamily="18" charset="0"/>
              </a:rPr>
              <a:t> осмысление своего поведения, поведения 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других </a:t>
            </a:r>
            <a:r>
              <a:rPr lang="ru-RU" dirty="0">
                <a:latin typeface="Cambria Math" pitchFamily="18" charset="0"/>
                <a:ea typeface="Cambria Math" pitchFamily="18" charset="0"/>
              </a:rPr>
              <a:t>людей и сравнение их с общепринятыми нормами</a:t>
            </a:r>
            <a:r>
              <a:rPr lang="ru-RU" dirty="0" smtClean="0">
                <a:latin typeface="Cambria Math" pitchFamily="18" charset="0"/>
                <a:ea typeface="Cambria Math" pitchFamily="18" charset="0"/>
              </a:rPr>
              <a:t>.</a:t>
            </a:r>
          </a:p>
          <a:p>
            <a:endParaRPr lang="ru-RU" sz="1200" dirty="0">
              <a:latin typeface="Cambria Math" pitchFamily="18" charset="0"/>
              <a:ea typeface="Cambria Math" pitchFamily="18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dirty="0">
                <a:latin typeface="Cambria Math" pitchFamily="18" charset="0"/>
                <a:ea typeface="Cambria Math" pitchFamily="18" charset="0"/>
              </a:rPr>
              <a:t> проработка детско-родительских проблем.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ru-RU" sz="28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5857884" y="357166"/>
            <a:ext cx="30718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для детей от 6-7 до </a:t>
            </a:r>
            <a:endParaRPr lang="ru-RU" sz="2000" dirty="0" smtClean="0">
              <a:latin typeface="Cambria Math" pitchFamily="18" charset="0"/>
              <a:ea typeface="Cambria Math" pitchFamily="18" charset="0"/>
              <a:cs typeface="Tahoma" pitchFamily="34" charset="0"/>
            </a:endParaRPr>
          </a:p>
          <a:p>
            <a:r>
              <a:rPr lang="ru-RU" sz="2000" dirty="0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10-11 </a:t>
            </a:r>
            <a:r>
              <a:rPr lang="ru-RU" sz="2000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лет и их семей.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88640"/>
            <a:ext cx="5292080" cy="980728"/>
          </a:xfrm>
          <a:prstGeom prst="rect">
            <a:avLst/>
          </a:prstGeom>
          <a:solidFill>
            <a:srgbClr val="9F10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15616" y="188640"/>
            <a:ext cx="4824536" cy="980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Социальные игры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Гюнтера Хорна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ambria Math" pitchFamily="18" charset="0"/>
                <a:ea typeface="Cambria Math" pitchFamily="18" charset="0"/>
              </a:rPr>
              <a:t>Социальный интеллект –</a:t>
            </a:r>
            <a:br>
              <a:rPr lang="ru-RU" sz="3600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3600" dirty="0" smtClean="0">
                <a:latin typeface="Cambria Math" pitchFamily="18" charset="0"/>
                <a:ea typeface="Cambria Math" pitchFamily="18" charset="0"/>
              </a:rPr>
              <a:t> навык </a:t>
            </a:r>
            <a:r>
              <a:rPr lang="en-US" sz="3600" dirty="0" smtClean="0">
                <a:latin typeface="Cambria Math" pitchFamily="18" charset="0"/>
                <a:ea typeface="Cambria Math" pitchFamily="18" charset="0"/>
              </a:rPr>
              <a:t>XXI</a:t>
            </a:r>
            <a:r>
              <a:rPr lang="ru-RU" sz="3600" dirty="0" smtClean="0">
                <a:latin typeface="Cambria Math" pitchFamily="18" charset="0"/>
                <a:ea typeface="Cambria Math" pitchFamily="18" charset="0"/>
              </a:rPr>
              <a:t> века.</a:t>
            </a:r>
            <a:endParaRPr lang="ru-RU" sz="36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57224" y="2500306"/>
            <a:ext cx="770485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Социальный интеллект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как совокупность способностей, обеспечивающих, адаптацию и социализацию личности в обществе,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встраивание её в социальные, межличностные и профессиональные отношения,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рассматривается как одна из важнейших характеристик современного человека.</a:t>
            </a:r>
            <a:endParaRPr kumimoji="0" lang="ru-RU" sz="2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3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8914" name="Picture 2" descr="http://kinderpsyche.com/shop/wp-content/uploads/sites/16/2016/01/IMG_6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571480"/>
            <a:ext cx="4238862" cy="588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3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00034" y="1285860"/>
            <a:ext cx="802838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Cambria Math" pitchFamily="18" charset="0"/>
                <a:ea typeface="Cambria Math" pitchFamily="18" charset="0"/>
                <a:cs typeface="Arial" pitchFamily="34" charset="0"/>
              </a:rPr>
              <a:t>Эта игра: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Cambria Math" pitchFamily="18" charset="0"/>
                <a:ea typeface="Cambria Math" pitchFamily="18" charset="0"/>
                <a:cs typeface="Arial" pitchFamily="34" charset="0"/>
              </a:rPr>
              <a:t> дает ребенку возможность задуматься об особенностях как своего поведения, так и поведения других людей;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Cambria Math" pitchFamily="18" charset="0"/>
                <a:ea typeface="Cambria Math" pitchFamily="18" charset="0"/>
                <a:cs typeface="Arial" pitchFamily="34" charset="0"/>
              </a:rPr>
              <a:t> учит оценивать свое поведение и сравнивать его с нормами, существующими в семье и в обществе;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Cambria Math" pitchFamily="18" charset="0"/>
                <a:ea typeface="Cambria Math" pitchFamily="18" charset="0"/>
                <a:cs typeface="Arial" pitchFamily="34" charset="0"/>
              </a:rPr>
              <a:t> способствует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A1A1A"/>
                </a:solidFill>
                <a:effectLst/>
                <a:latin typeface="Cambria Math" pitchFamily="18" charset="0"/>
                <a:ea typeface="Cambria Math" pitchFamily="18" charset="0"/>
                <a:cs typeface="Arial" pitchFamily="34" charset="0"/>
              </a:rPr>
              <a:t>нормообразованию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Cambria Math" pitchFamily="18" charset="0"/>
                <a:ea typeface="Cambria Math" pitchFamily="18" charset="0"/>
                <a:cs typeface="Arial" pitchFamily="34" charset="0"/>
              </a:rPr>
              <a:t>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Cambria Math" pitchFamily="18" charset="0"/>
                <a:ea typeface="Cambria Math" pitchFamily="18" charset="0"/>
                <a:cs typeface="Arial" pitchFamily="34" charset="0"/>
              </a:rPr>
              <a:t> создает комфортную игровую атмосферу, когда ребенок получает оценку своего поведения от близких людей;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Cambria Math" pitchFamily="18" charset="0"/>
                <a:ea typeface="Cambria Math" pitchFamily="18" charset="0"/>
                <a:cs typeface="Arial" pitchFamily="34" charset="0"/>
              </a:rPr>
              <a:t> позволяет ребенку узнать и оценить, какие действия приветствуются или не принимаются в других семьях;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Cambria Math" pitchFamily="18" charset="0"/>
                <a:ea typeface="Cambria Math" pitchFamily="18" charset="0"/>
                <a:cs typeface="Arial" pitchFamily="34" charset="0"/>
              </a:rPr>
              <a:t> развивает умение внятно объяснить мотивы, причины и содержания своих поступков.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8" name="Picture 4" descr="http://kinderpsyche.com/shop/wp-content/uploads/sites/16/2016/01/IMG_4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88640"/>
            <a:ext cx="5868144" cy="980728"/>
          </a:xfrm>
          <a:prstGeom prst="rect">
            <a:avLst/>
          </a:prstGeom>
          <a:solidFill>
            <a:srgbClr val="9F10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15616" y="188640"/>
            <a:ext cx="4824536" cy="980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Психологическая игра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Г. Хорна для всей семьи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" y="341040"/>
            <a:ext cx="5868144" cy="980728"/>
          </a:xfrm>
          <a:prstGeom prst="rect">
            <a:avLst/>
          </a:prstGeom>
          <a:solidFill>
            <a:srgbClr val="9F10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68016" y="341040"/>
            <a:ext cx="4824536" cy="980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Психологическая игра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Г. Хорна для всей семьи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43010" name="Содержимое 2"/>
          <p:cNvSpPr>
            <a:spLocks noGrp="1"/>
          </p:cNvSpPr>
          <p:nvPr>
            <p:ph idx="1"/>
          </p:nvPr>
        </p:nvSpPr>
        <p:spPr>
          <a:xfrm>
            <a:off x="457200" y="1928813"/>
            <a:ext cx="8229600" cy="2580307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ru-RU" sz="2000" dirty="0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для подростков 12 – 18 лет без родителей;</a:t>
            </a:r>
          </a:p>
          <a:p>
            <a:pPr algn="just" eaLnBrk="1" hangingPunct="1"/>
            <a:r>
              <a:rPr lang="ru-RU" sz="2000" dirty="0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используется в консультировании, при ведении групповых занятий с подростками/их родителями, индивидуальных диагностических и коррекционных занятий.</a:t>
            </a:r>
          </a:p>
          <a:p>
            <a:pPr algn="just" eaLnBrk="1" hangingPunct="1"/>
            <a:r>
              <a:rPr lang="ru-RU" sz="2000" dirty="0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обсуждаются ценности подростков, их отношения со своим телом, с едой, друг с другом, НО не отношения с родителями. 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" y="214290"/>
            <a:ext cx="3643305" cy="1071570"/>
          </a:xfrm>
          <a:prstGeom prst="rect">
            <a:avLst/>
          </a:prstGeom>
          <a:solidFill>
            <a:srgbClr val="9F10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>
                  <a:lumMod val="95000"/>
                </a:schemeClr>
              </a:solidFill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285728"/>
            <a:ext cx="35004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ambria Math" pitchFamily="18" charset="0"/>
                <a:ea typeface="Cambria Math" pitchFamily="18" charset="0"/>
              </a:rPr>
              <a:t>«ПСИКРЕТЫ 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  <a:latin typeface="Cambria Math" pitchFamily="18" charset="0"/>
                <a:ea typeface="Cambria Math" pitchFamily="18" charset="0"/>
              </a:rPr>
              <a:t>для 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ambria Math" pitchFamily="18" charset="0"/>
                <a:ea typeface="Cambria Math" pitchFamily="18" charset="0"/>
              </a:rPr>
              <a:t>подростков»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6" name="Picture 2" descr="https://pp.userapi.com/c639418/v639418900/a6c3/sWovwMOyo5U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294186" y="4071942"/>
            <a:ext cx="4356837" cy="2450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2" descr="http://neinvalid.ru/wp-content/uploads/2015/04/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" y="0"/>
            <a:ext cx="91445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188640"/>
            <a:ext cx="4355976" cy="980728"/>
          </a:xfrm>
          <a:prstGeom prst="rect">
            <a:avLst/>
          </a:prstGeom>
          <a:solidFill>
            <a:srgbClr val="9F10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55576" y="188640"/>
            <a:ext cx="3672408" cy="980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Обычные семьи –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 необычные дети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2290" name="Содержимое 2"/>
          <p:cNvSpPr>
            <a:spLocks noGrp="1"/>
          </p:cNvSpPr>
          <p:nvPr>
            <p:ph idx="1"/>
          </p:nvPr>
        </p:nvSpPr>
        <p:spPr>
          <a:xfrm>
            <a:off x="428596" y="2071678"/>
            <a:ext cx="7829576" cy="3357574"/>
          </a:xfrm>
        </p:spPr>
        <p:txBody>
          <a:bodyPr rtlCol="0">
            <a:normAutofit fontScale="92500"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помогает понять и поделиться с другими своими скрытыми переживаниями в безопасной обстановке;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способствует развитию уверенности в себе и собственных силах, адекватному восприятию жизненной ситуации.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используется при консультировании семей детей с особенностями развития, ведении родительских, детско-родительских и </a:t>
            </a:r>
            <a:r>
              <a:rPr lang="ru-RU" sz="2400" dirty="0" err="1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сиблинговых</a:t>
            </a:r>
            <a:r>
              <a:rPr lang="ru-RU" sz="2400" dirty="0" smtClean="0">
                <a:latin typeface="Cambria Math" pitchFamily="18" charset="0"/>
                <a:ea typeface="Cambria Math" pitchFamily="18" charset="0"/>
                <a:cs typeface="Tahoma" pitchFamily="34" charset="0"/>
              </a:rPr>
              <a:t> групп, для индивидуальных, диагностических и коррекционных занятий. 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214313"/>
            <a:ext cx="3929063" cy="1357312"/>
          </a:xfrm>
          <a:prstGeom prst="rect">
            <a:avLst/>
          </a:prstGeom>
          <a:solidFill>
            <a:srgbClr val="9F10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>
                  <a:lumMod val="95000"/>
                </a:schemeClr>
              </a:solidFill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285728"/>
            <a:ext cx="40005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ambria Math" pitchFamily="18" charset="0"/>
                <a:ea typeface="Cambria Math" pitchFamily="18" charset="0"/>
              </a:rPr>
              <a:t>«Обычные семьи – необычные дети»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3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4034" name="Picture 2" descr="http://kinderpsyche.com/shopru/wp-content/uploads/sites/17/2016/01/%D0%B4%D0%BB%D1%8F-%D1%81%D0%B0%D0%B9%D1%82%D0%B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428604"/>
            <a:ext cx="5857916" cy="592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5059" name="Picture 8" descr="C:\Documents and Settings\Admin\Рабочий стол\фото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14356"/>
            <a:ext cx="8061659" cy="535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6082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8358214" cy="55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3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710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7400" y="5500688"/>
            <a:ext cx="2006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357188" y="1916832"/>
            <a:ext cx="824726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ru-RU" sz="2400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 </a:t>
            </a:r>
            <a:r>
              <a:rPr lang="ru-RU" sz="2000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отработка опыта взаимных обвинений, вежливых извинений, высказываний благодарности и просьбы о помощи;</a:t>
            </a:r>
          </a:p>
          <a:p>
            <a:pPr algn="just"/>
            <a:endParaRPr lang="ru-RU" sz="2000" dirty="0">
              <a:latin typeface="Cambria Math" pitchFamily="18" charset="0"/>
              <a:ea typeface="Cambria Math" pitchFamily="18" charset="0"/>
              <a:cs typeface="Tahoma" pitchFamily="34" charset="0"/>
            </a:endParaRPr>
          </a:p>
          <a:p>
            <a:pPr algn="just">
              <a:buFont typeface="Arial" charset="0"/>
              <a:buChar char="•"/>
            </a:pPr>
            <a:r>
              <a:rPr lang="ru-RU" sz="2000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 формирование умения справляться с агрессией социально приемлемыми способами;</a:t>
            </a:r>
          </a:p>
          <a:p>
            <a:endParaRPr lang="ru-RU" sz="2000" dirty="0">
              <a:latin typeface="Cambria Math" pitchFamily="18" charset="0"/>
              <a:ea typeface="Cambria Math" pitchFamily="18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ru-RU" sz="2000" dirty="0">
                <a:latin typeface="Cambria Math" pitchFamily="18" charset="0"/>
                <a:ea typeface="Cambria Math" pitchFamily="18" charset="0"/>
                <a:cs typeface="Tahoma" pitchFamily="34" charset="0"/>
              </a:rPr>
              <a:t> осознание и проработка темы границ.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88640"/>
            <a:ext cx="3214678" cy="980728"/>
          </a:xfrm>
          <a:prstGeom prst="rect">
            <a:avLst/>
          </a:prstGeom>
          <a:solidFill>
            <a:srgbClr val="9F10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85720" y="214290"/>
            <a:ext cx="2884880" cy="980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Игра «Лепёшка»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1472" y="2928934"/>
            <a:ext cx="70723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Цель социально-психологических игр:</a:t>
            </a:r>
          </a:p>
          <a:p>
            <a:endParaRPr lang="ru-RU" sz="1050" b="1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формирование коммуникативных навыков и собственных ценностей, принятие себя и других, как личности; развивать умение договариваться, приходить к единому решению, помогать другому, учитывать мнения партнера, распределять обязанности с учетом интересов каждого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43042" y="785794"/>
            <a:ext cx="73581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i="1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– эффективное средство социализации и адаптации к обстоятельствам жизни, нейтрализации </a:t>
            </a:r>
            <a:r>
              <a:rPr lang="ru-RU" sz="2000" i="1" dirty="0" err="1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стрессопорождающих</a:t>
            </a:r>
            <a:r>
              <a:rPr lang="ru-RU" sz="2000" i="1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нагрузок и, </a:t>
            </a:r>
          </a:p>
          <a:p>
            <a:pPr algn="r"/>
            <a:r>
              <a:rPr lang="ru-RU" sz="2000" i="1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следовательно, средством оздоровления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8132" name="Picture 2" descr="C:\Documents and Settings\Admin\Рабочий стол\фото\ирине\IMG_8138.JPG"/>
          <p:cNvPicPr>
            <a:picLocks noChangeAspect="1" noChangeArrowheads="1"/>
          </p:cNvPicPr>
          <p:nvPr/>
        </p:nvPicPr>
        <p:blipFill>
          <a:blip r:embed="rId3" cstate="print"/>
          <a:srcRect l="8345" r="2766"/>
          <a:stretch>
            <a:fillRect/>
          </a:stretch>
        </p:blipFill>
        <p:spPr bwMode="auto">
          <a:xfrm>
            <a:off x="571471" y="428604"/>
            <a:ext cx="7810555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9154" name="Picture 3" descr="C:\Documents and Settings\Admin\Рабочий стол\фото\ирине\IMG_8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00043"/>
            <a:ext cx="378621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2" descr="C:\Documents and Settings\Admin\Рабочий стол\фото\ирине\IMG_8688.JPG"/>
          <p:cNvPicPr>
            <a:picLocks noChangeAspect="1" noChangeArrowheads="1"/>
          </p:cNvPicPr>
          <p:nvPr/>
        </p:nvPicPr>
        <p:blipFill>
          <a:blip r:embed="rId4" cstate="print"/>
          <a:srcRect t="10680"/>
          <a:stretch>
            <a:fillRect/>
          </a:stretch>
        </p:blipFill>
        <p:spPr bwMode="auto">
          <a:xfrm>
            <a:off x="857224" y="501816"/>
            <a:ext cx="4245000" cy="571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7170" name="AutoShape 2" descr="Настольная игра «Хаос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 descr="K:\7d8acc46f7b8173dcf0ff53eee726a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8409147" cy="4733148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88640"/>
            <a:ext cx="3214678" cy="980728"/>
          </a:xfrm>
          <a:prstGeom prst="rect">
            <a:avLst/>
          </a:prstGeom>
          <a:solidFill>
            <a:srgbClr val="9F100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85720" y="214290"/>
            <a:ext cx="2884880" cy="980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Игра «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Cambria Math" pitchFamily="18" charset="0"/>
                <a:ea typeface="Cambria Math" pitchFamily="18" charset="0"/>
                <a:cs typeface="+mj-cs"/>
              </a:rPr>
              <a:t>Хаос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j-cs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3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122" name="Picture 2" descr="F:\МАЧТЕР КЛАСС ЯРОСЛАВЛЬ\Облако Mail\1 001.BMP"/>
          <p:cNvPicPr>
            <a:picLocks noChangeAspect="1" noChangeArrowheads="1"/>
          </p:cNvPicPr>
          <p:nvPr/>
        </p:nvPicPr>
        <p:blipFill>
          <a:blip r:embed="rId4" cstate="print"/>
          <a:srcRect l="2209" t="1707" r="2785" b="980"/>
          <a:stretch>
            <a:fillRect/>
          </a:stretch>
        </p:blipFill>
        <p:spPr bwMode="auto">
          <a:xfrm>
            <a:off x="1714480" y="642918"/>
            <a:ext cx="4357718" cy="5776509"/>
          </a:xfrm>
          <a:prstGeom prst="rect">
            <a:avLst/>
          </a:prstGeom>
          <a:noFill/>
        </p:spPr>
      </p:pic>
      <p:pic>
        <p:nvPicPr>
          <p:cNvPr id="6146" name="Picture 2" descr="F:\МАЧТЕР КЛАСС ЯРОСЛАВЛЬ\20241209114957 эмоц интеллек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643446"/>
            <a:ext cx="1800200" cy="180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6" name="Picture 3" descr="F:\МАЧТЕР КЛАСС ЯРОСЛАВЛЬ\Облако Mail\2 001.BMP"/>
          <p:cNvPicPr>
            <a:picLocks noChangeAspect="1" noChangeArrowheads="1"/>
          </p:cNvPicPr>
          <p:nvPr/>
        </p:nvPicPr>
        <p:blipFill>
          <a:blip r:embed="rId3" cstate="print"/>
          <a:srcRect l="49962" t="18545" r="6459" b="48498"/>
          <a:stretch>
            <a:fillRect/>
          </a:stretch>
        </p:blipFill>
        <p:spPr bwMode="auto">
          <a:xfrm>
            <a:off x="251520" y="712613"/>
            <a:ext cx="4824536" cy="4721886"/>
          </a:xfrm>
          <a:prstGeom prst="rect">
            <a:avLst/>
          </a:prstGeom>
          <a:noFill/>
        </p:spPr>
      </p:pic>
      <p:pic>
        <p:nvPicPr>
          <p:cNvPr id="7" name="Picture 3" descr="F:\МАЧТЕР КЛАСС ЯРОСЛАВЛЬ\Облако Mail\2 001.BMP"/>
          <p:cNvPicPr>
            <a:picLocks noChangeAspect="1" noChangeArrowheads="1"/>
          </p:cNvPicPr>
          <p:nvPr/>
        </p:nvPicPr>
        <p:blipFill>
          <a:blip r:embed="rId4" cstate="print"/>
          <a:srcRect l="7310" t="7798" r="50966" b="37035"/>
          <a:stretch>
            <a:fillRect/>
          </a:stretch>
        </p:blipFill>
        <p:spPr bwMode="auto">
          <a:xfrm>
            <a:off x="5000628" y="20510"/>
            <a:ext cx="3995936" cy="6837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8197" name="Picture 5" descr="F:\МАЧТЕР КЛАСС ЯРОСЛАВЛЬ\Облако Mail\6 001.BMP"/>
          <p:cNvPicPr>
            <a:picLocks noChangeAspect="1" noChangeArrowheads="1"/>
          </p:cNvPicPr>
          <p:nvPr/>
        </p:nvPicPr>
        <p:blipFill>
          <a:blip r:embed="rId3" cstate="print"/>
          <a:srcRect l="27583" t="47541" r="31825" b="29939"/>
          <a:stretch>
            <a:fillRect/>
          </a:stretch>
        </p:blipFill>
        <p:spPr bwMode="auto">
          <a:xfrm>
            <a:off x="251520" y="1628800"/>
            <a:ext cx="3911577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 descr="F:\МАЧТЕР КЛАСС ЯРОСЛАВЛЬ\Облако Mail\7 001.BMP"/>
          <p:cNvPicPr>
            <a:picLocks noChangeAspect="1" noChangeArrowheads="1"/>
          </p:cNvPicPr>
          <p:nvPr/>
        </p:nvPicPr>
        <p:blipFill>
          <a:blip r:embed="rId4" cstate="print"/>
          <a:srcRect l="55257" r="16551" b="67759"/>
          <a:stretch>
            <a:fillRect/>
          </a:stretch>
        </p:blipFill>
        <p:spPr bwMode="auto">
          <a:xfrm rot="430770">
            <a:off x="6891673" y="1658839"/>
            <a:ext cx="180020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F:\МАЧТЕР КЛАСС ЯРОСЛАВЛЬ\Облако Mail\7 001.BMP"/>
          <p:cNvPicPr>
            <a:picLocks noChangeAspect="1" noChangeArrowheads="1"/>
          </p:cNvPicPr>
          <p:nvPr/>
        </p:nvPicPr>
        <p:blipFill>
          <a:blip r:embed="rId4" cstate="print"/>
          <a:srcRect l="28061" r="44874" b="67759"/>
          <a:stretch>
            <a:fillRect/>
          </a:stretch>
        </p:blipFill>
        <p:spPr bwMode="auto">
          <a:xfrm>
            <a:off x="5004048" y="188640"/>
            <a:ext cx="172819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 descr="F:\МАЧТЕР КЛАСС ЯРОСЛАВЛЬ\Облако Mail\7 001.BMP"/>
          <p:cNvPicPr>
            <a:picLocks noChangeAspect="1" noChangeArrowheads="1"/>
          </p:cNvPicPr>
          <p:nvPr/>
        </p:nvPicPr>
        <p:blipFill>
          <a:blip r:embed="rId4" cstate="print"/>
          <a:srcRect r="71808" b="67759"/>
          <a:stretch>
            <a:fillRect/>
          </a:stretch>
        </p:blipFill>
        <p:spPr bwMode="auto">
          <a:xfrm rot="20630744">
            <a:off x="4907096" y="3482815"/>
            <a:ext cx="180020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8198" name="Picture 6" descr="F:\МАЧТЕР КЛАСС ЯРОСЛАВЛЬ\Облако Mail\7 001.BMP"/>
          <p:cNvPicPr>
            <a:picLocks noChangeAspect="1" noChangeArrowheads="1"/>
          </p:cNvPicPr>
          <p:nvPr/>
        </p:nvPicPr>
        <p:blipFill>
          <a:blip r:embed="rId3" cstate="print"/>
          <a:srcRect l="54129" t="32241" r="18806" b="35518"/>
          <a:stretch>
            <a:fillRect/>
          </a:stretch>
        </p:blipFill>
        <p:spPr bwMode="auto">
          <a:xfrm rot="774043">
            <a:off x="6948264" y="260648"/>
            <a:ext cx="172819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F:\МАЧТЕР КЛАСС ЯРОСЛАВЛЬ\Облако Mail\6 001.BMP"/>
          <p:cNvPicPr>
            <a:picLocks noChangeAspect="1" noChangeArrowheads="1"/>
          </p:cNvPicPr>
          <p:nvPr/>
        </p:nvPicPr>
        <p:blipFill>
          <a:blip r:embed="rId4" cstate="print"/>
          <a:srcRect l="26542" t="804" r="31825" b="77480"/>
          <a:stretch>
            <a:fillRect/>
          </a:stretch>
        </p:blipFill>
        <p:spPr bwMode="auto">
          <a:xfrm>
            <a:off x="251520" y="2636912"/>
            <a:ext cx="3627070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F:\МАЧТЕР КЛАСС ЯРОСЛАВЛЬ\Облако Mail\7 001.BMP"/>
          <p:cNvPicPr>
            <a:picLocks noChangeAspect="1" noChangeArrowheads="1"/>
          </p:cNvPicPr>
          <p:nvPr/>
        </p:nvPicPr>
        <p:blipFill>
          <a:blip r:embed="rId3" cstate="print"/>
          <a:srcRect l="28061" t="32241" r="44874" b="35518"/>
          <a:stretch>
            <a:fillRect/>
          </a:stretch>
        </p:blipFill>
        <p:spPr bwMode="auto">
          <a:xfrm>
            <a:off x="5724128" y="3356992"/>
            <a:ext cx="172819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F:\МАЧТЕР КЛАСС ЯРОСЛАВЛЬ\Облако Mail\7 001.BMP"/>
          <p:cNvPicPr>
            <a:picLocks noChangeAspect="1" noChangeArrowheads="1"/>
          </p:cNvPicPr>
          <p:nvPr/>
        </p:nvPicPr>
        <p:blipFill>
          <a:blip r:embed="rId3" cstate="print"/>
          <a:srcRect t="32241" r="72070" b="35518"/>
          <a:stretch>
            <a:fillRect/>
          </a:stretch>
        </p:blipFill>
        <p:spPr bwMode="auto">
          <a:xfrm>
            <a:off x="4283968" y="1196752"/>
            <a:ext cx="178343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5379510"/>
          </a:xfrm>
        </p:spPr>
        <p:txBody>
          <a:bodyPr>
            <a:noAutofit/>
          </a:bodyPr>
          <a:lstStyle/>
          <a:p>
            <a:r>
              <a:rPr lang="ru-RU" sz="4800" b="1" i="1" dirty="0" smtClean="0"/>
              <a:t/>
            </a:r>
            <a:br>
              <a:rPr lang="ru-RU" sz="4800" b="1" i="1" dirty="0" smtClean="0"/>
            </a:br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>Психологическая игра </a:t>
            </a:r>
            <a:br>
              <a:rPr lang="ru-RU" sz="2400" b="1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>для развития социального интеллекта </a:t>
            </a:r>
            <a:br>
              <a:rPr lang="ru-RU" sz="2400" b="1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>«Копилка возможностей»</a:t>
            </a:r>
            <a:br>
              <a:rPr lang="ru-RU" sz="2400" b="1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400" b="1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400" b="1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400" b="1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/>
            </a:r>
            <a:br>
              <a:rPr lang="ru-RU" sz="2400" b="1" dirty="0" smtClean="0">
                <a:latin typeface="Cambria Math" pitchFamily="18" charset="0"/>
                <a:ea typeface="Cambria Math" pitchFamily="18" charset="0"/>
              </a:rPr>
            </a:br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>Авторы: </a:t>
            </a:r>
            <a:r>
              <a:rPr lang="ru-RU" sz="2400" b="1" dirty="0" err="1" smtClean="0">
                <a:latin typeface="Cambria Math" pitchFamily="18" charset="0"/>
                <a:ea typeface="Cambria Math" pitchFamily="18" charset="0"/>
              </a:rPr>
              <a:t>Мухаматулина</a:t>
            </a:r>
            <a:r>
              <a:rPr lang="ru-RU" sz="2400" b="1" dirty="0" smtClean="0">
                <a:latin typeface="Cambria Math" pitchFamily="18" charset="0"/>
                <a:ea typeface="Cambria Math" pitchFamily="18" charset="0"/>
              </a:rPr>
              <a:t> Е., Ушакова Т.</a:t>
            </a:r>
            <a:endParaRPr lang="ru-RU" sz="2400" b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2910" y="785794"/>
            <a:ext cx="81439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Задачи </a:t>
            </a:r>
          </a:p>
          <a:p>
            <a:pPr algn="ctr"/>
            <a:r>
              <a:rPr lang="ru-RU" sz="2400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социально-психологических игр:</a:t>
            </a:r>
          </a:p>
          <a:p>
            <a:endParaRPr lang="ru-RU" sz="2400" b="1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Создать условия для свободного выражения </a:t>
            </a:r>
          </a:p>
          <a:p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эмоциональных состояний, чувств.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Создать условия для разрешения психотравмирующих </a:t>
            </a:r>
          </a:p>
          <a:p>
            <a:pPr lvl="0"/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ситуаций, связанных с детскими переживаниями.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Осознать собственную ценность, уметь принимать себя </a:t>
            </a:r>
          </a:p>
          <a:p>
            <a:pPr lvl="0"/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таким, какой есть.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Формировать сплоченность в коллективе.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Развивать навыки эффективного общения.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Формировать навыки управления эмоционально – </a:t>
            </a:r>
          </a:p>
          <a:p>
            <a:pPr lvl="0"/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волевой сферы.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Формировать толерантное отношение друг к другу.</a:t>
            </a:r>
          </a:p>
          <a:p>
            <a:pPr lvl="0"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Формировать жизненную позицию.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28662" y="285728"/>
            <a:ext cx="735808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Направления </a:t>
            </a:r>
          </a:p>
          <a:p>
            <a:pPr algn="ctr"/>
            <a:r>
              <a:rPr lang="ru-RU" sz="2400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социально-психологической игры:</a:t>
            </a:r>
          </a:p>
          <a:p>
            <a:endParaRPr lang="ru-RU" sz="1400" b="1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Развивающее направление направленно на создание условий для развития личностного роста учащихся, бесконфликтного общения, </a:t>
            </a:r>
            <a:r>
              <a:rPr lang="ru-RU" dirty="0" err="1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саморегуляции</a:t>
            </a: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эмоций и поведения. Создание ситуации достижения успеха предоставляет возможность высказывать свое отношение к негативному поведению.</a:t>
            </a:r>
          </a:p>
          <a:p>
            <a:pPr lvl="0" algn="just"/>
            <a:endParaRPr lang="ru-RU" sz="800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pPr lvl="0" algn="just">
              <a:buFont typeface="Wingdings" pitchFamily="2" charset="2"/>
              <a:buChar char="ü"/>
            </a:pP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Коррекционное направление предполагает создание условий для коррекции у школьников неадекватной самооценки, асоциального поведения, отклонений эмоционально-волевой сферы, конфликтности и агрессивности в общении, сплочение коллектива.</a:t>
            </a:r>
          </a:p>
          <a:p>
            <a:pPr lvl="0" algn="just"/>
            <a:endParaRPr lang="ru-RU" sz="600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Воспитательная направленность обеспечивает усвоение этических норм поведения, способов </a:t>
            </a:r>
            <a:r>
              <a:rPr lang="ru-RU" dirty="0" err="1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травмобезопасного</a:t>
            </a: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поведения и формирование у детей активной жизненной позиции. </a:t>
            </a:r>
          </a:p>
          <a:p>
            <a:pPr algn="just"/>
            <a:endParaRPr lang="ru-RU" sz="800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Диагностическое направление предполагает  наблюдение учащегося в ситуациях игры, изучение его личностных  проблем, характера межличностных отношений, социального статуса в группе. </a:t>
            </a:r>
          </a:p>
          <a:p>
            <a:pPr lvl="0"/>
            <a:endParaRPr lang="ru-RU" dirty="0" smtClean="0">
              <a:solidFill>
                <a:srgbClr val="432003"/>
              </a:solidFill>
            </a:endParaRPr>
          </a:p>
          <a:p>
            <a:pPr lvl="0"/>
            <a:endParaRPr lang="ru-RU" dirty="0" smtClean="0">
              <a:solidFill>
                <a:srgbClr val="432003"/>
              </a:solidFill>
            </a:endParaRPr>
          </a:p>
          <a:p>
            <a:pPr lvl="0"/>
            <a:endParaRPr lang="ru-RU" dirty="0">
              <a:solidFill>
                <a:srgbClr val="43200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71600" y="260648"/>
            <a:ext cx="735808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>Социально-психологические игры </a:t>
            </a:r>
          </a:p>
          <a:p>
            <a:pPr algn="ctr"/>
            <a:r>
              <a:rPr lang="ru-RU" b="1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>для детей и подростков с ОВЗ</a:t>
            </a:r>
            <a:endParaRPr lang="ru-RU" dirty="0" smtClean="0">
              <a:solidFill>
                <a:srgbClr val="321900"/>
              </a:solidFill>
              <a:latin typeface="Cambria Math" pitchFamily="18" charset="0"/>
              <a:ea typeface="Cambria Math" pitchFamily="18" charset="0"/>
            </a:endParaRPr>
          </a:p>
          <a:p>
            <a:endParaRPr lang="ru-RU" dirty="0" smtClean="0">
              <a:solidFill>
                <a:srgbClr val="321900"/>
              </a:solidFill>
              <a:latin typeface="Cambria Math" pitchFamily="18" charset="0"/>
              <a:ea typeface="Cambria Math" pitchFamily="18" charset="0"/>
            </a:endParaRPr>
          </a:p>
          <a:p>
            <a:pPr algn="just"/>
            <a:r>
              <a:rPr lang="ru-RU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b="1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>Основные особенности:</a:t>
            </a:r>
            <a:r>
              <a:rPr lang="ru-RU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> обязательная адаптация игр под физические/когнитивные возможности, создание безопасной эмоциональной атмосферы, использование наглядности и многократное повторение для закрепления навыков. </a:t>
            </a:r>
          </a:p>
          <a:p>
            <a:endParaRPr lang="ru-RU" b="1" dirty="0" smtClean="0">
              <a:solidFill>
                <a:srgbClr val="321900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ru-RU" b="1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>Ключевые особенности игр для детей с ОВЗ:</a:t>
            </a:r>
            <a:endParaRPr lang="ru-RU" dirty="0" smtClean="0">
              <a:solidFill>
                <a:srgbClr val="321900"/>
              </a:solidFill>
              <a:latin typeface="Cambria Math" pitchFamily="18" charset="0"/>
              <a:ea typeface="Cambria Math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>  Индивидуализация и доступность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>  Эмоциональная безопасность.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>  Визуализация и наглядность.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>  Коррекционная направленность</a:t>
            </a:r>
            <a:r>
              <a:rPr lang="ru-RU" b="1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>.</a:t>
            </a:r>
            <a:endParaRPr lang="ru-RU" dirty="0" smtClean="0">
              <a:solidFill>
                <a:srgbClr val="321900"/>
              </a:solidFill>
              <a:latin typeface="Cambria Math" pitchFamily="18" charset="0"/>
              <a:ea typeface="Cambria Math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>  </a:t>
            </a:r>
            <a:r>
              <a:rPr lang="ru-RU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>Структурированность и повторение.</a:t>
            </a:r>
          </a:p>
          <a:p>
            <a:endParaRPr lang="ru-RU" b="1" dirty="0" smtClean="0">
              <a:solidFill>
                <a:srgbClr val="321900"/>
              </a:solidFill>
              <a:latin typeface="Cambria Math" pitchFamily="18" charset="0"/>
              <a:ea typeface="Cambria Math" pitchFamily="18" charset="0"/>
            </a:endParaRPr>
          </a:p>
          <a:p>
            <a:pPr algn="just"/>
            <a:r>
              <a:rPr lang="ru-RU" b="1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>Особенности работы с подростками с ОВЗ:</a:t>
            </a:r>
            <a:r>
              <a:rPr lang="ru-RU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/>
            </a:r>
            <a:br>
              <a:rPr lang="ru-RU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dirty="0" smtClean="0">
                <a:solidFill>
                  <a:srgbClr val="321900"/>
                </a:solidFill>
                <a:latin typeface="Cambria Math" pitchFamily="18" charset="0"/>
                <a:ea typeface="Cambria Math" pitchFamily="18" charset="0"/>
              </a:rPr>
              <a:t>Важно делать упор на самооценку и формирование самостоятельности, преодоление «выученной беспомощности» (неадекватной самооценки, инфантилизма). Подросткам полезны игры-тренинги, направленные на аргументацию своего мнения, умение договариваться и распределять обязанности. </a:t>
            </a:r>
          </a:p>
          <a:p>
            <a:pPr lvl="0"/>
            <a:endParaRPr lang="ru-RU" dirty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Светлый Фон Презентации: векторные изображения и иллюстрации, которые можно  скачать бесплатно | Freepik"/>
          <p:cNvPicPr>
            <a:picLocks noChangeAspect="1" noChangeArrowheads="1"/>
          </p:cNvPicPr>
          <p:nvPr/>
        </p:nvPicPr>
        <p:blipFill>
          <a:blip r:embed="rId2" cstate="print"/>
          <a:srcRect r="11182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2910" y="785794"/>
            <a:ext cx="8072494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Атрибуты  и значение </a:t>
            </a:r>
          </a:p>
          <a:p>
            <a:pPr algn="ctr"/>
            <a:r>
              <a:rPr lang="ru-RU" sz="2800" dirty="0" smtClean="0">
                <a:solidFill>
                  <a:srgbClr val="4320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социально-психологических игр</a:t>
            </a:r>
          </a:p>
          <a:p>
            <a:pPr algn="ctr"/>
            <a:endParaRPr lang="ru-RU" sz="1400" b="1" dirty="0" smtClean="0">
              <a:solidFill>
                <a:srgbClr val="4320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sz="2000" b="1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ru-RU" sz="2000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О правилах:</a:t>
            </a:r>
          </a:p>
          <a:p>
            <a:endParaRPr lang="ru-RU" sz="700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«…можно считать полномочными представителями тенденции к устойчивости, стабильности, повторяемости жизни»</a:t>
            </a:r>
            <a:r>
              <a:rPr lang="ru-RU" sz="2000" i="1" dirty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 </a:t>
            </a:r>
            <a:endParaRPr lang="ru-RU" sz="2000" i="1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endParaRPr lang="ru-RU" sz="1200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pPr algn="just"/>
            <a:r>
              <a:rPr lang="ru-RU" sz="2000" i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«…никакие правила, принятые в игре, не дают возможности предсказать все ходы, все возможные варианты, т.е. игра – это одновременно как бы и хранилище норм, сберегающих устойчивость бытия, и школа социализации, готовности к непредсказуемости жизни»</a:t>
            </a:r>
          </a:p>
          <a:p>
            <a:endParaRPr lang="ru-RU" sz="2000" i="1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endParaRPr lang="ru-RU" sz="1400" i="1" dirty="0" smtClean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ru-RU" sz="2400" b="1" dirty="0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                                                                             А.Г.  </a:t>
            </a:r>
            <a:r>
              <a:rPr lang="ru-RU" sz="2400" b="1" dirty="0" err="1" smtClean="0">
                <a:solidFill>
                  <a:srgbClr val="432003"/>
                </a:solidFill>
                <a:latin typeface="Cambria Math" pitchFamily="18" charset="0"/>
                <a:ea typeface="Cambria Math" pitchFamily="18" charset="0"/>
              </a:rPr>
              <a:t>Асмолов</a:t>
            </a:r>
            <a:endParaRPr lang="ru-RU" sz="2400" b="1" dirty="0">
              <a:solidFill>
                <a:srgbClr val="432003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</TotalTime>
  <Words>1362</Words>
  <Application>Microsoft Office PowerPoint</Application>
  <PresentationFormat>Экран (4:3)</PresentationFormat>
  <Paragraphs>265</Paragraphs>
  <Slides>57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Слайд 1</vt:lpstr>
      <vt:lpstr>Слайд 2</vt:lpstr>
      <vt:lpstr>Слайд 3</vt:lpstr>
      <vt:lpstr>Социальный интеллект –  навык XXI века.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Чем же так  привлекательна игра?</vt:lpstr>
      <vt:lpstr>Игра «Поддержка»</vt:lpstr>
      <vt:lpstr>Как играть?  Один игрок, по очереди, вытягивает карту ситуации и озвучивает ее от своего имени. Остальные игроки оказывают ему поддержку, согласно вытянутой форме (интеллектуальная, эмоциональная и поддержка действием). Игрок, озвучивающий ситуацию, выбирает лучшую поддержку и этому игроку начисляется балл. Результат фиксируется на бумаге. После нескольких кругов проводиться анализ, какие формы поддержки удаются каждому игроку, и какие формы лучше принимаются.  На основании этих результатов можно провести тренировку других форм поддержки, а также научиться просить поддержку, желаемым для себя способом. </vt:lpstr>
      <vt:lpstr>Слайд 32</vt:lpstr>
      <vt:lpstr>Слайд 33</vt:lpstr>
      <vt:lpstr>Социальные игры  Гюнтера Хорна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 Психологическая игра  для развития социального интеллекта  «Копилка возможностей»     Авторы: Мухаматулина Е., Ушакова Т.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Инновационные игровые технологии в работе с несовершеннолетними. Возможности. Перспективы.</dc:title>
  <dc:creator>Admin</dc:creator>
  <cp:lastModifiedBy>Admin</cp:lastModifiedBy>
  <cp:revision>220</cp:revision>
  <dcterms:created xsi:type="dcterms:W3CDTF">2016-11-05T08:38:07Z</dcterms:created>
  <dcterms:modified xsi:type="dcterms:W3CDTF">2026-04-23T06:20:58Z</dcterms:modified>
</cp:coreProperties>
</file>