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68" r:id="rId3"/>
    <p:sldId id="373" r:id="rId4"/>
    <p:sldId id="380" r:id="rId5"/>
    <p:sldId id="392" r:id="rId6"/>
    <p:sldId id="370" r:id="rId7"/>
    <p:sldId id="371" r:id="rId8"/>
    <p:sldId id="393" r:id="rId9"/>
    <p:sldId id="396" r:id="rId10"/>
    <p:sldId id="367" r:id="rId11"/>
    <p:sldId id="372" r:id="rId12"/>
    <p:sldId id="286" r:id="rId13"/>
    <p:sldId id="394" r:id="rId14"/>
    <p:sldId id="374" r:id="rId15"/>
    <p:sldId id="375" r:id="rId16"/>
    <p:sldId id="377" r:id="rId17"/>
    <p:sldId id="402" r:id="rId18"/>
    <p:sldId id="405" r:id="rId19"/>
    <p:sldId id="379" r:id="rId20"/>
    <p:sldId id="376" r:id="rId21"/>
    <p:sldId id="401" r:id="rId22"/>
    <p:sldId id="395" r:id="rId23"/>
    <p:sldId id="381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06" r:id="rId33"/>
    <p:sldId id="339" r:id="rId34"/>
    <p:sldId id="383" r:id="rId35"/>
    <p:sldId id="384" r:id="rId36"/>
    <p:sldId id="385" r:id="rId37"/>
    <p:sldId id="386" r:id="rId38"/>
    <p:sldId id="387" r:id="rId39"/>
    <p:sldId id="382" r:id="rId40"/>
    <p:sldId id="389" r:id="rId41"/>
    <p:sldId id="388" r:id="rId42"/>
    <p:sldId id="390" r:id="rId43"/>
    <p:sldId id="415" r:id="rId44"/>
    <p:sldId id="327" r:id="rId45"/>
    <p:sldId id="403" r:id="rId46"/>
    <p:sldId id="323" r:id="rId47"/>
    <p:sldId id="416" r:id="rId48"/>
    <p:sldId id="324" r:id="rId49"/>
    <p:sldId id="350" r:id="rId50"/>
    <p:sldId id="325" r:id="rId51"/>
    <p:sldId id="326" r:id="rId52"/>
    <p:sldId id="334" r:id="rId53"/>
  </p:sldIdLst>
  <p:sldSz cx="9144000" cy="6858000" type="screen4x3"/>
  <p:notesSz cx="6804025" cy="9836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CCFF"/>
    <a:srgbClr val="FF33CC"/>
    <a:srgbClr val="99CC00"/>
    <a:srgbClr val="FF3300"/>
    <a:srgbClr val="FF9900"/>
    <a:srgbClr val="00FFFF"/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6614" autoAdjust="0"/>
  </p:normalViewPr>
  <p:slideViewPr>
    <p:cSldViewPr>
      <p:cViewPr varScale="1">
        <p:scale>
          <a:sx n="137" d="100"/>
          <a:sy n="137" d="100"/>
        </p:scale>
        <p:origin x="24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411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040" y="0"/>
            <a:ext cx="2948411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6AB3B-0901-4C1A-B837-AEEEAEA1C887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672171"/>
            <a:ext cx="5443220" cy="44262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42635"/>
            <a:ext cx="2948411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040" y="9342635"/>
            <a:ext cx="2948411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8EF5-8381-4810-9895-2AC17DE9D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79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ADCB6-4A5A-4E22-B98C-21B74A652919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48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ADCB6-4A5A-4E22-B98C-21B74A652919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64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ADCB6-4A5A-4E22-B98C-21B74A652919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4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ADCB6-4A5A-4E22-B98C-21B74A652919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56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99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348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683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22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414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732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705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324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8EF5-8381-4810-9895-2AC17DE9DB27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6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8EF5-8381-4810-9895-2AC17DE9DB27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3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58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33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37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7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ADCB6-4A5A-4E22-B98C-21B74A652919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10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9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ADCB6-4A5A-4E22-B98C-21B74A652919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75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3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7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52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7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9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4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4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8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9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10EF-24E8-401C-B0E6-AEDDBF4D4194}" type="datetimeFigureOut">
              <a:rPr lang="ru-RU" smtClean="0"/>
              <a:pPr/>
              <a:t>26.03.2026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F9AC-BC54-4785-8405-449E1C52D0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0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Eniabox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92736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«Актуальные формы и методы психолого-педагогического сопровождения обучающихся с рисками нарушений в развитии и ограниченными возможностями здоровья, нарушениями поведения и социальной адаптации»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832005"/>
            <a:ext cx="72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2060"/>
                </a:solidFill>
                <a:latin typeface="+mj-lt"/>
                <a:ea typeface="STXihei" panose="02010600040101010101" pitchFamily="2" charset="-122"/>
                <a:cs typeface="Times New Roman" panose="02020603050405020304" pitchFamily="18" charset="0"/>
              </a:rPr>
              <a:t>Автор:  педагог-психолог Савицкая Нина Ивановна</a:t>
            </a:r>
          </a:p>
          <a:p>
            <a:pPr algn="ctr">
              <a:defRPr/>
            </a:pPr>
            <a:endParaRPr lang="ru-RU" sz="2200" dirty="0">
              <a:solidFill>
                <a:srgbClr val="002060"/>
              </a:solidFill>
              <a:latin typeface="+mj-lt"/>
              <a:ea typeface="STXihei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200" dirty="0">
              <a:solidFill>
                <a:srgbClr val="002060"/>
              </a:solidFill>
              <a:latin typeface="+mj-lt"/>
              <a:ea typeface="STXihei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  <a:ea typeface="STXihei" panose="02010600040101010101" pitchFamily="2" charset="-122"/>
                <a:cs typeface="Times New Roman" panose="02020603050405020304" pitchFamily="18" charset="0"/>
              </a:rPr>
              <a:t>Ярославль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  <a:ea typeface="STXihei" panose="02010600040101010101" pitchFamily="2" charset="-122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699792" y="277813"/>
            <a:ext cx="5832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j-lt"/>
              </a:rPr>
              <a:t>Государственное общеобразовательное учреждение Ярославской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j-lt"/>
              </a:rPr>
              <a:t>«ЦЕНТР ПОМОЩИ ДЕТЯМ»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3BC8C-BB60-4DF7-81EE-CFBE8049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" y="0"/>
            <a:ext cx="206774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3375"/>
            <a:ext cx="8229352" cy="129542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Признаки нарушения поведения могут присутствовать в структуре других нарушений развития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B1340DD-EA24-4612-9B43-20D0E135F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01919"/>
              </p:ext>
            </p:extLst>
          </p:nvPr>
        </p:nvGraphicFramePr>
        <p:xfrm>
          <a:off x="395536" y="1844824"/>
          <a:ext cx="8634430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100">
                  <a:extLst>
                    <a:ext uri="{9D8B030D-6E8A-4147-A177-3AD203B41FA5}">
                      <a16:colId xmlns:a16="http://schemas.microsoft.com/office/drawing/2014/main" val="2050636264"/>
                    </a:ext>
                  </a:extLst>
                </a:gridCol>
                <a:gridCol w="1299714">
                  <a:extLst>
                    <a:ext uri="{9D8B030D-6E8A-4147-A177-3AD203B41FA5}">
                      <a16:colId xmlns:a16="http://schemas.microsoft.com/office/drawing/2014/main" val="2406699389"/>
                    </a:ext>
                  </a:extLst>
                </a:gridCol>
                <a:gridCol w="1143749">
                  <a:extLst>
                    <a:ext uri="{9D8B030D-6E8A-4147-A177-3AD203B41FA5}">
                      <a16:colId xmlns:a16="http://schemas.microsoft.com/office/drawing/2014/main" val="409209916"/>
                    </a:ext>
                  </a:extLst>
                </a:gridCol>
                <a:gridCol w="1022441">
                  <a:extLst>
                    <a:ext uri="{9D8B030D-6E8A-4147-A177-3AD203B41FA5}">
                      <a16:colId xmlns:a16="http://schemas.microsoft.com/office/drawing/2014/main" val="3936536361"/>
                    </a:ext>
                  </a:extLst>
                </a:gridCol>
                <a:gridCol w="1213066">
                  <a:extLst>
                    <a:ext uri="{9D8B030D-6E8A-4147-A177-3AD203B41FA5}">
                      <a16:colId xmlns:a16="http://schemas.microsoft.com/office/drawing/2014/main" val="4177352848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4062836566"/>
                    </a:ext>
                  </a:extLst>
                </a:gridCol>
                <a:gridCol w="1937686">
                  <a:extLst>
                    <a:ext uri="{9D8B030D-6E8A-4147-A177-3AD203B41FA5}">
                      <a16:colId xmlns:a16="http://schemas.microsoft.com/office/drawing/2014/main" val="3791909104"/>
                    </a:ext>
                  </a:extLst>
                </a:gridCol>
              </a:tblGrid>
              <a:tr h="12079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Нарушения поведения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Нарушения поведения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278062"/>
                  </a:ext>
                </a:extLst>
              </a:tr>
              <a:tr h="32565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Условная норма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Нарушения речи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Нарушения внимания и гиперактивность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Задержка психического развития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Интеллектуальные нарушения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Нарушения опорно-двигательного аппарата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Нарушения, связанные с повреждением анализатора (слух, зрение)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0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0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5"/>
            <a:ext cx="7596188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99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9" y="209809"/>
            <a:ext cx="7416800" cy="936625"/>
          </a:xfrm>
        </p:spPr>
        <p:txBody>
          <a:bodyPr rtlCol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6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Компоненты комплексной коррекции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5" y="5200655"/>
            <a:ext cx="6516216" cy="401637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>6. Медикаментозная терапия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4514921"/>
            <a:ext cx="6480720" cy="40011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 startAt="5"/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>Психотерапия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3187" y="3897355"/>
            <a:ext cx="6583189" cy="40011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>4. Коррекционно-развивающая работа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9" y="2084351"/>
            <a:ext cx="6696075" cy="707886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>2. Обучение родителей и педагогов методам управления поведением (поведенческой терапии)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389" y="1203784"/>
            <a:ext cx="5761037" cy="40011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>Психологическое просвещение родителей и педагогов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763" y="3012504"/>
            <a:ext cx="6532557" cy="40011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>3. Специальные условия обучения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213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Коррекционно-развивающая работа с детьми с нарушениями в эмоционально-волевой сфере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7887" y="1340768"/>
            <a:ext cx="3096344" cy="1584175"/>
          </a:xfrm>
          <a:prstGeom prst="round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во-первых, по развитию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дефицитарных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функций (внимания, контроля поведения, двигательного контроля);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10480" y="1334025"/>
            <a:ext cx="2952328" cy="1584176"/>
          </a:xfrm>
          <a:prstGeom prst="round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во-вторых, по отработке конкретных навыков взаимодействия со взрослыми и сверстниками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9512" y="3789040"/>
            <a:ext cx="3273281" cy="2952328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Коррекционную работу следует проводить поэтапно. Формирование высших психических функций и преодоление трудностей усвоения знаний, тренировка самоконтроля и </a:t>
            </a:r>
          </a:p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произвольности, умения управлять движениями.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47191" y="3717032"/>
            <a:ext cx="3273281" cy="2880320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Первоначально работа осуществляется индивидуально (научить ребенка не только слушать , но и слышать. Затем вовлечь ребенка в групповые виды деятельности)</a:t>
            </a: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1811614" y="3143248"/>
            <a:ext cx="45719" cy="3571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CC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148112" y="3143248"/>
            <a:ext cx="71438" cy="357190"/>
          </a:xfrm>
          <a:prstGeom prst="downArrow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3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85138" cy="7921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ВАЖНО!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91512" cy="3888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>
                <a:latin typeface="+mj-lt"/>
              </a:rPr>
              <a:t>Оказание помощи детям с высокой степенью социальной </a:t>
            </a:r>
            <a:r>
              <a:rPr lang="ru-RU" altLang="ru-RU" sz="2400" dirty="0" err="1">
                <a:latin typeface="+mj-lt"/>
              </a:rPr>
              <a:t>дезадаптации</a:t>
            </a:r>
            <a:r>
              <a:rPr lang="ru-RU" altLang="ru-RU" sz="2400" dirty="0">
                <a:latin typeface="+mj-lt"/>
              </a:rPr>
              <a:t> должно быть комплексным, т.е. включать как медикаментозную терапию, так и психотерапевтические методы. Нервная система у детей формируется задолго до рождения, а её развитие продолжается на протяжении первых лет жизни. Этот процесс проходит в несколько этапов и зависит от множества факторов — генетических, внутриутробных и внешних. Детский невролог — специалист, который оценивает, как идет это развитие, и находит возможные отклонения, пока они еще поддаются коррекции.</a:t>
            </a:r>
          </a:p>
        </p:txBody>
      </p:sp>
    </p:spTree>
    <p:extLst>
      <p:ext uri="{BB962C8B-B14F-4D97-AF65-F5344CB8AC3E}">
        <p14:creationId xmlns:p14="http://schemas.microsoft.com/office/powerpoint/2010/main" val="420190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85138" cy="7921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ВАЖНО!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7192" cy="54006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altLang="ru-RU" sz="2800" dirty="0">
                <a:latin typeface="+mj-lt"/>
              </a:rPr>
              <a:t>К сожалению, при эмоциональных проблемах родители могут поздно обращаться за помощью к специалистам. До 10 лет мозг ребенка достаточно гибкий, характер находится в стадии формирования и комплексное коррекционное воздействие может оказаться эффективным.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+mj-lt"/>
              </a:rPr>
              <a:t>Проблемы в эмоционально-волевой сферы, не скорректированные до 10 лет становятся частью характера ребенка, затрудняют его социальную адаптацию.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+mj-lt"/>
              </a:rPr>
              <a:t>В подростковом возрасте ребенку может потребоваться психиатр (асоциальное поведение, состояние депрессии, суицидальное поведение, расстройство пищевого поведения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132965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76" y="14176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Подходы к коррекции нарушений в 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эмоционально-волевой сфере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20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85138" cy="7921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Коррекционная работа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916832"/>
            <a:ext cx="8291512" cy="5400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800" dirty="0">
                <a:latin typeface="+mj-lt"/>
              </a:rPr>
              <a:t>При организации коррекционной работы для каждого ребенка можно разработать отдельный алгоритм работы, они могут меняться, исходя из возможностей педагогов и условиях пребывания ребенка в образовательном учреждении.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+mj-lt"/>
              </a:rPr>
              <a:t>Рассмотрим несколько подходов к коррекции эмоционально-волевых нарушений у детей:</a:t>
            </a:r>
          </a:p>
        </p:txBody>
      </p:sp>
    </p:spTree>
    <p:extLst>
      <p:ext uri="{BB962C8B-B14F-4D97-AF65-F5344CB8AC3E}">
        <p14:creationId xmlns:p14="http://schemas.microsoft.com/office/powerpoint/2010/main" val="163491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76" y="1417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Поведенческая 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95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85138" cy="792163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Психотерапевтическая коррекция нарушений поведения и социальной </a:t>
            </a:r>
            <a:r>
              <a:rPr lang="ru-RU" altLang="ru-RU" sz="3200" b="1" dirty="0" err="1"/>
              <a:t>дезадаптации</a:t>
            </a:r>
            <a:r>
              <a:rPr lang="ru-RU" altLang="ru-RU" sz="3200" b="1" dirty="0"/>
              <a:t>.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91512" cy="5400675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>
                <a:latin typeface="+mj-lt"/>
              </a:rPr>
              <a:t>Важным звеном в психотерапии детей является тренинг родительской компетентности (ТРК) . </a:t>
            </a:r>
          </a:p>
          <a:p>
            <a:pPr algn="just"/>
            <a:r>
              <a:rPr lang="ru-RU" altLang="ru-RU" sz="2800" dirty="0">
                <a:latin typeface="+mj-lt"/>
              </a:rPr>
              <a:t>Цель такого подхода — замена неадаптивных подходов к своим детям на адаптивные В рамках такого тренинга родителей знакомят с общими принципами воспитания детей с нарушениями поведения.</a:t>
            </a:r>
          </a:p>
          <a:p>
            <a:pPr algn="just"/>
            <a:r>
              <a:rPr lang="ru-RU" altLang="ru-RU" sz="2800" dirty="0">
                <a:latin typeface="+mj-lt"/>
              </a:rPr>
              <a:t>Обучают техникам, позволяющим изменять поведение ребенка. Безусловным фактором улучшения является создание позитивной модели отношения к ребенку. </a:t>
            </a:r>
          </a:p>
        </p:txBody>
      </p:sp>
    </p:spTree>
    <p:extLst>
      <p:ext uri="{BB962C8B-B14F-4D97-AF65-F5344CB8AC3E}">
        <p14:creationId xmlns:p14="http://schemas.microsoft.com/office/powerpoint/2010/main" val="215750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5"/>
            <a:ext cx="7596188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21163" cy="71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347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Обучение родителей и педагогов методам  управления поведением (поведенческой терапии)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222843"/>
              </p:ext>
            </p:extLst>
          </p:nvPr>
        </p:nvGraphicFramePr>
        <p:xfrm>
          <a:off x="251520" y="1052736"/>
          <a:ext cx="8640960" cy="570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7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99CC"/>
                          </a:solidFill>
                          <a:latin typeface="+mj-lt"/>
                        </a:rPr>
                        <a:t>Домашняя программа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99CC"/>
                          </a:solidFill>
                          <a:latin typeface="+mj-lt"/>
                        </a:rPr>
                        <a:t>Школьная программа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562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• изменение поведения взрослого и его отношения к ребёнку (демонстрировать спокойное поведение, избегать слов «нет» и «нельзя», взаимоотношения с ребёнком строить на доверии и взаимопонимании);</a:t>
                      </a:r>
                    </a:p>
                    <a:p>
                      <a:r>
                        <a:rPr lang="ru-RU" dirty="0">
                          <a:latin typeface="+mj-lt"/>
                        </a:rPr>
                        <a:t>• изменение психологического микроклимата в семье (взрослые должны меньше ссориться, больше времени уделять ребёнку, проводить досуг всей семьёй);</a:t>
                      </a:r>
                    </a:p>
                    <a:p>
                      <a:r>
                        <a:rPr lang="ru-RU" dirty="0">
                          <a:latin typeface="+mj-lt"/>
                        </a:rPr>
                        <a:t>• организация режима дня и места для занятий;</a:t>
                      </a:r>
                    </a:p>
                    <a:p>
                      <a:r>
                        <a:rPr lang="ru-RU" dirty="0">
                          <a:latin typeface="+mj-lt"/>
                        </a:rPr>
                        <a:t>• преобладание методов вознаграждения и поощрения.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• изменение окружения (место ребёнка в классе — рядом с учителем, изменение режима урока с включением минуток активного отдыха, регулирование взаимоотношений с одноклассниками);</a:t>
                      </a:r>
                    </a:p>
                    <a:p>
                      <a:r>
                        <a:rPr lang="ru-RU" dirty="0">
                          <a:latin typeface="+mj-lt"/>
                        </a:rPr>
                        <a:t>• создание положительной мотивации, ситуаций успеха;</a:t>
                      </a:r>
                    </a:p>
                    <a:p>
                      <a:r>
                        <a:rPr lang="ru-RU" dirty="0">
                          <a:latin typeface="+mj-lt"/>
                        </a:rPr>
                        <a:t>• коррекция негативных форм поведения, в частности немотивированной агрессии, отрабатываются навыки ожидания своей очереди, игры со сверстниками, реагирования на замечания старших и др.,</a:t>
                      </a:r>
                      <a:r>
                        <a:rPr lang="ru-RU" baseline="0" dirty="0">
                          <a:latin typeface="+mj-lt"/>
                        </a:rPr>
                        <a:t> </a:t>
                      </a:r>
                      <a:r>
                        <a:rPr lang="ru-RU" dirty="0">
                          <a:latin typeface="+mj-lt"/>
                        </a:rPr>
                        <a:t>обучение ребенка самоконтролю;</a:t>
                      </a:r>
                    </a:p>
                    <a:p>
                      <a:r>
                        <a:rPr lang="ru-RU" dirty="0">
                          <a:latin typeface="+mj-lt"/>
                        </a:rPr>
                        <a:t>• регулирование ожиданий (касается и родителей), так как положительные изменения в поведении ребёнка проявляются не так быстро, как бы хотелось окружающим.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2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8157344" cy="1511449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Психотерапевтическая коррекция нарушений поведения и социальной </a:t>
            </a:r>
            <a:r>
              <a:rPr lang="ru-RU" altLang="ru-RU" sz="3200" b="1" dirty="0" err="1"/>
              <a:t>дезадаптации</a:t>
            </a:r>
            <a:r>
              <a:rPr lang="ru-RU" altLang="ru-RU" sz="3200" b="1" dirty="0"/>
              <a:t> через работу с родителями.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363272" cy="4752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dirty="0">
                <a:latin typeface="+mj-lt"/>
              </a:rPr>
              <a:t>ГОУ ЯО «Центр помощи детям реализует программу для повышения родительской компетентности:</a:t>
            </a:r>
          </a:p>
          <a:p>
            <a:pPr marL="0" indent="0" algn="ctr">
              <a:buNone/>
            </a:pPr>
            <a:r>
              <a:rPr lang="ru-RU" altLang="ru-RU" sz="2800" dirty="0">
                <a:latin typeface="+mj-lt"/>
              </a:rPr>
              <a:t>Группа для </a:t>
            </a:r>
            <a:r>
              <a:rPr lang="ru-RU" altLang="ru-RU" sz="2800" u="sng" dirty="0">
                <a:latin typeface="+mj-lt"/>
              </a:rPr>
              <a:t>родителей</a:t>
            </a:r>
            <a:r>
              <a:rPr lang="ru-RU" altLang="ru-RU" sz="2800" dirty="0">
                <a:latin typeface="+mj-lt"/>
              </a:rPr>
              <a:t>, воспитывающих детей с ОВЗ, нарушениями поведения, СДВГ. </a:t>
            </a:r>
          </a:p>
          <a:p>
            <a:pPr marL="0" indent="0">
              <a:buNone/>
            </a:pP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22" y="3789040"/>
            <a:ext cx="30866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6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Тактика психотерапевтических воздействий при поведенческой модели коррекции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+mj-lt"/>
              </a:rPr>
              <a:t>Должна строиться в зависимости от предполагаемой природы агрессивного поведения ребенка. </a:t>
            </a:r>
          </a:p>
          <a:p>
            <a:pPr algn="just"/>
            <a:r>
              <a:rPr lang="ru-RU" b="1" dirty="0">
                <a:latin typeface="+mj-lt"/>
              </a:rPr>
              <a:t>В одном случае </a:t>
            </a:r>
            <a:r>
              <a:rPr lang="ru-RU" dirty="0">
                <a:latin typeface="+mj-lt"/>
              </a:rPr>
              <a:t>следует игнорировать агрессивную тенденцию и не фиксировать на ней его внимание ( когда ребенок не осознает значения своих действий), </a:t>
            </a:r>
          </a:p>
          <a:p>
            <a:pPr algn="just"/>
            <a:r>
              <a:rPr lang="ru-RU" b="1" dirty="0">
                <a:latin typeface="+mj-lt"/>
              </a:rPr>
              <a:t>в другом - </a:t>
            </a:r>
            <a:r>
              <a:rPr lang="ru-RU" dirty="0">
                <a:latin typeface="+mj-lt"/>
              </a:rPr>
              <a:t>включить агрессивное действие в контекст игры, придав ему новый социально приемлемый, эмоционально наполненный смысл (для ребенка- это эффективный способ избавиться от фрустрации, но нет сильного «Я») ; </a:t>
            </a:r>
          </a:p>
          <a:p>
            <a:pPr algn="just"/>
            <a:r>
              <a:rPr lang="ru-RU" b="1" dirty="0">
                <a:latin typeface="+mj-lt"/>
              </a:rPr>
              <a:t>в третьем </a:t>
            </a:r>
            <a:r>
              <a:rPr lang="ru-RU" dirty="0">
                <a:latin typeface="+mj-lt"/>
              </a:rPr>
              <a:t>- не принять агрессию и установить запрет на подобные действия (Сильное «Я» и стремление любыми средствами добиться своей цели); </a:t>
            </a:r>
          </a:p>
          <a:p>
            <a:pPr algn="just"/>
            <a:r>
              <a:rPr lang="ru-RU" b="1" dirty="0">
                <a:latin typeface="+mj-lt"/>
              </a:rPr>
              <a:t>в четвертом </a:t>
            </a:r>
            <a:r>
              <a:rPr lang="ru-RU" dirty="0">
                <a:latin typeface="+mj-lt"/>
              </a:rPr>
              <a:t>- активно подключаться в игровой ситуации к разворачиванию или "растягиванию" агрессивных действий, в основе которых лежит страх, и добиваться эмоционально положительного разрешения </a:t>
            </a:r>
            <a:r>
              <a:rPr lang="ru-RU" dirty="0" err="1">
                <a:latin typeface="+mj-lt"/>
              </a:rPr>
              <a:t>психодрамы</a:t>
            </a:r>
            <a:r>
              <a:rPr lang="ru-RU" dirty="0">
                <a:latin typeface="+mj-lt"/>
              </a:rPr>
              <a:t> (высокий социальный самоконтроль, слабое «Я», низкая самооценка).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8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76" y="1417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«Игровая психотерапия»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Тактика психотерапевтических воздействий при игровой психотерапии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75252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+mj-lt"/>
              </a:rPr>
              <a:t>Игра в целом является универсальным инструментом в работе с детьми. С ее помощью можно намного быстрее заинтересовать ребенка. Кроме того, игровая терапия для детей более понятна, чем беседы.</a:t>
            </a:r>
          </a:p>
          <a:p>
            <a:pPr algn="just"/>
            <a:r>
              <a:rPr lang="ru-RU" sz="2000" dirty="0">
                <a:latin typeface="+mj-lt"/>
              </a:rPr>
              <a:t>Этот метод психотерапии может быть максимально эффективным для детей до 10-11 лет с самыми разными трудностями и особенностями, имеющими психологическую природу.</a:t>
            </a:r>
          </a:p>
          <a:p>
            <a:pPr algn="just"/>
            <a:r>
              <a:rPr lang="ru-RU" sz="2000" dirty="0">
                <a:latin typeface="+mj-lt"/>
              </a:rPr>
              <a:t>Играя, ребенок может воспроизвести ситуации, волнующие его, показать на игрушках, какие чувства испытывает на самом деле он и это будет происходить само по себе и даст очень много информации психологу или психотерапевту.</a:t>
            </a:r>
          </a:p>
          <a:p>
            <a:pPr algn="just"/>
            <a:r>
              <a:rPr lang="ru-RU" sz="2000" dirty="0">
                <a:latin typeface="+mj-lt"/>
              </a:rPr>
              <a:t>После выявления проблем, с которыми необходимо разобраться, игровая терапия в работе с детьми помогает скорректировать его поведение и отношение к различным ситуациям, приобрести правильные навыки и социализироваться.</a:t>
            </a:r>
          </a:p>
          <a:p>
            <a:endParaRPr lang="ru-RU" sz="2000" dirty="0"/>
          </a:p>
          <a:p>
            <a:r>
              <a:rPr lang="ru-RU" sz="2000" dirty="0"/>
              <a:t>Игровая терапия, суть которой помочь ребенку справиться с трудности, дает возможность не управлять им, а лишь направлять, изучать себя, давать оценку поступкам и решениям.</a:t>
            </a:r>
          </a:p>
        </p:txBody>
      </p:sp>
    </p:spTree>
    <p:extLst>
      <p:ext uri="{BB962C8B-B14F-4D97-AF65-F5344CB8AC3E}">
        <p14:creationId xmlns:p14="http://schemas.microsoft.com/office/powerpoint/2010/main" val="313593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440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Игровая психотерапия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84784"/>
            <a:ext cx="4403774" cy="52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Примеры психотерапевтического воздействия: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75252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+mj-lt"/>
              </a:rPr>
              <a:t>Проблема: ребенку сложно осваивать правила, не удерживается в пределах, предъявляемых к детям данного возраста.</a:t>
            </a:r>
          </a:p>
          <a:p>
            <a:pPr algn="just"/>
            <a:r>
              <a:rPr lang="ru-RU" sz="2000" dirty="0">
                <a:latin typeface="+mj-lt"/>
              </a:rPr>
              <a:t>Игры с границами: удерживаться в игре в определенных пределах: песочницы (не раскидывать песок, крупу), в пределах ковра (размещаться телесно и размещать игрушки строго в пределах ковра).</a:t>
            </a:r>
          </a:p>
          <a:p>
            <a:pPr algn="just"/>
            <a:r>
              <a:rPr lang="ru-RU" sz="2000" dirty="0">
                <a:latin typeface="+mj-lt"/>
              </a:rPr>
              <a:t>Игры на развитие своего «Я»</a:t>
            </a:r>
          </a:p>
          <a:p>
            <a:pPr algn="just"/>
            <a:r>
              <a:rPr lang="ru-RU" sz="2000" dirty="0">
                <a:latin typeface="+mj-lt"/>
              </a:rPr>
              <a:t>«Горячо-холодно», прятки, «мое имя».</a:t>
            </a:r>
          </a:p>
          <a:p>
            <a:pPr algn="just"/>
            <a:r>
              <a:rPr lang="ru-RU" sz="2000" dirty="0">
                <a:latin typeface="+mj-lt"/>
              </a:rPr>
              <a:t>Любые игры на соблюдение правил, очередности.</a:t>
            </a:r>
          </a:p>
          <a:p>
            <a:pPr algn="just"/>
            <a:r>
              <a:rPr lang="ru-RU" sz="2000" dirty="0">
                <a:latin typeface="+mj-lt"/>
              </a:rPr>
              <a:t>Коррекция страхов проводится за счет эмоционального </a:t>
            </a:r>
            <a:r>
              <a:rPr lang="ru-RU" sz="2000" dirty="0" err="1">
                <a:latin typeface="+mj-lt"/>
              </a:rPr>
              <a:t>отреагирования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124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Виды поведенческой игровой терапии: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75252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u="sng" dirty="0">
                <a:latin typeface="+mj-lt"/>
              </a:rPr>
              <a:t>Песочная</a:t>
            </a:r>
            <a:r>
              <a:rPr lang="ru-RU" sz="1800" dirty="0">
                <a:latin typeface="+mj-lt"/>
              </a:rPr>
              <a:t>. К использованию песка прибегают специалисты с детьми, которым необходимо развить фантазию, мелкую моторику, речь, снять напряжение и выразить переживания. Такие встречи особенно эффективны при работе с детьми, у которых диагностирована задержка психического развития. Занятия с песком помогают снять напряжение, уменьшить тревожность и агрессию, побороть страхи.</a:t>
            </a:r>
          </a:p>
          <a:p>
            <a:pPr algn="just"/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Сказкотерапия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1800" dirty="0">
                <a:latin typeface="+mj-lt"/>
              </a:rPr>
              <a:t> Работа с ребенком при помощи сказки - эффективный метод для внесения коррекции в поведение и сознание. В ходе занятий детям читают терапевтические сказки. Они отличаются от обычных тем, что в них рассказывается история о переживаниях, проблемах и трудностях, с которыми может столкнуться ребенок, а также содержится поучительный вывод и мораль. С помощью таких историй и их подаче дети понимают, сложности возможны, но они решаемы и это решение может выглядеть по-разному. В зависимости от возраста, сюжет может быть сложнее или проще для понимания.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54394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Виды поведенческой игровой терапии: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75252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u="sng" dirty="0" err="1">
                <a:latin typeface="+mj-lt"/>
              </a:rPr>
              <a:t>Куклотерапия</a:t>
            </a:r>
            <a:r>
              <a:rPr lang="ru-RU" sz="2000" b="1" u="sng" dirty="0">
                <a:latin typeface="+mj-lt"/>
              </a:rPr>
              <a:t>. </a:t>
            </a:r>
            <a:r>
              <a:rPr lang="ru-RU" sz="2000" dirty="0">
                <a:latin typeface="+mj-lt"/>
              </a:rPr>
              <a:t>Наблюдая за тем, как ребенок ведет себя с куклами, специалист может сделать вывод о том, как ребенок ощущает себя в семье и в социуме, так как обычно дети в игре воспроизводят то, что видели, например, дома. Играя вместе с ребенком в куклы, психолог может показать ему, что возможны другие развития событий. Это поможет ребенку </a:t>
            </a:r>
            <a:r>
              <a:rPr lang="ru-RU" sz="2000" dirty="0" err="1">
                <a:latin typeface="+mj-lt"/>
              </a:rPr>
              <a:t>самовыразиться</a:t>
            </a:r>
            <a:r>
              <a:rPr lang="ru-RU" sz="2000" dirty="0">
                <a:latin typeface="+mj-lt"/>
              </a:rPr>
              <a:t>, скорректировать отношения с родителями и родственниками и научит его </a:t>
            </a:r>
            <a:r>
              <a:rPr lang="ru-RU" sz="2000" dirty="0" err="1">
                <a:latin typeface="+mj-lt"/>
              </a:rPr>
              <a:t>саморегуляции</a:t>
            </a:r>
            <a:r>
              <a:rPr lang="ru-RU" sz="20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+mj-lt"/>
            </a:endParaRPr>
          </a:p>
          <a:p>
            <a:pPr marL="0" indent="0" algn="just">
              <a:buNone/>
            </a:pPr>
            <a:r>
              <a:rPr lang="ru-RU" sz="2000" b="1" u="sng" dirty="0">
                <a:latin typeface="+mj-lt"/>
              </a:rPr>
              <a:t>Терапия отношений</a:t>
            </a:r>
            <a:r>
              <a:rPr lang="ru-RU" sz="2000" dirty="0">
                <a:latin typeface="+mj-lt"/>
              </a:rPr>
              <a:t>. Она направлена на то, чтобы научить детей понимать их чувства, эмоции, переживания, мысли. Игровая терапия помогает ребенку понять, что он любим и может любить в ответ.</a:t>
            </a:r>
          </a:p>
        </p:txBody>
      </p:sp>
    </p:spTree>
    <p:extLst>
      <p:ext uri="{BB962C8B-B14F-4D97-AF65-F5344CB8AC3E}">
        <p14:creationId xmlns:p14="http://schemas.microsoft.com/office/powerpoint/2010/main" val="1385956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76" y="1417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-психологический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25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05342"/>
            <a:ext cx="829126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Особое внимание заслуживают дети, имеющие признаки социальной дезадаптации и нарушения поведения. 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dirty="0"/>
              <a:t>Нарушения поведения могут быть частью структуры дефекта — совокупности ядерных нарушений психики, выступающих основанием для возникновения всего спектра частных проявлений аномального развития. В структуре дефекта выделяют первичные нарушения, обусловленные органическим поражением мозга или функциональной незрелостью его структур, и вторичные нарушения, возникающие опосредованно в процессе социального развития. 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30130784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90862"/>
            <a:ext cx="822960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u="sng" dirty="0">
                <a:latin typeface="+mj-lt"/>
              </a:rPr>
              <a:t>1 компонент – Развитие внимания.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длительная сортировка и нанизывание бусинок;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чтение алфавита, перемежающегося со счетом;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прослеживание взглядом линии от начала до конца, когда она переплетается с другими линиями и др.</a:t>
            </a:r>
          </a:p>
          <a:p>
            <a:pPr>
              <a:buNone/>
            </a:pPr>
            <a:r>
              <a:rPr lang="ru-RU" sz="2400" b="1" u="sng" dirty="0">
                <a:latin typeface="+mj-lt"/>
              </a:rPr>
              <a:t>2 компонент – Снятие </a:t>
            </a:r>
            <a:r>
              <a:rPr lang="ru-RU" sz="2400" b="1" u="sng" dirty="0" err="1">
                <a:latin typeface="+mj-lt"/>
              </a:rPr>
              <a:t>гиперактивности</a:t>
            </a:r>
            <a:r>
              <a:rPr lang="ru-RU" sz="2400" b="1" dirty="0">
                <a:effectLst/>
                <a:latin typeface="+mj-lt"/>
              </a:rPr>
              <a:t>          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упражнения с песком, водой и глиной;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плавание, прыжки на батуте, занятия верховой ездой и др.</a:t>
            </a:r>
          </a:p>
          <a:p>
            <a:pPr>
              <a:buNone/>
            </a:pPr>
            <a:r>
              <a:rPr lang="ru-RU" sz="2400" b="1" u="sng" dirty="0">
                <a:latin typeface="+mj-lt"/>
              </a:rPr>
              <a:t>3 компонент – </a:t>
            </a:r>
            <a:r>
              <a:rPr lang="ru-RU" sz="2400" b="1" u="sng" dirty="0">
                <a:effectLst/>
                <a:latin typeface="+mj-lt"/>
              </a:rPr>
              <a:t>Преодоление импульсивности</a:t>
            </a:r>
            <a:r>
              <a:rPr lang="ru-RU" sz="2400" b="1" dirty="0">
                <a:effectLst/>
                <a:latin typeface="+mj-lt"/>
              </a:rPr>
              <a:t>           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</a:t>
            </a:r>
            <a:r>
              <a:rPr lang="ru-RU" sz="2400" dirty="0">
                <a:effectLst/>
                <a:latin typeface="+mj-lt"/>
              </a:rPr>
              <a:t>игры с правилами и паузы для их </a:t>
            </a:r>
            <a:r>
              <a:rPr lang="ru-RU" sz="2400" dirty="0">
                <a:latin typeface="+mj-lt"/>
              </a:rPr>
              <a:t>актуализации;</a:t>
            </a:r>
          </a:p>
          <a:p>
            <a:pPr>
              <a:buNone/>
            </a:pPr>
            <a:r>
              <a:rPr lang="ru-RU" sz="2400" dirty="0">
                <a:latin typeface="+mj-lt"/>
              </a:rPr>
              <a:t>– дыхательная гимнастика, аутогенная тренировка, медитация и др.</a:t>
            </a:r>
            <a:endParaRPr lang="ru-RU" sz="2400" dirty="0">
              <a:effectLst/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Коррекционно-развивающая работа с детьми с нарушением внимания и признаками гиперактивности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20186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b="1" dirty="0">
                <a:latin typeface="+mj-lt"/>
              </a:rPr>
              <a:t>Игры на развитие внимания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</a:rPr>
              <a:t> «Запомни ритм». Ведущий предлагает участникам повторить за ним ритмическую модель, которую он воспроизвел с помощью хлопков. Для тех, кто не запомнил услышанный образец, дается ориентир в виде цифровой записи его, где цифра обозначает число непрерывно, через равные интервалы следующих друг за другом хлопков, а тире между ними – паузы. Для облегчения задачи предлагается вслух считать хлопки в соответствии с их цифровым изображением. После освоения всеми ритмической мелодии она воспроизводится по кругу в индивидуальном, а затем нарастающем темпе. Сбившийся выбывает.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b="1" dirty="0">
                <a:latin typeface="+mj-lt"/>
              </a:rPr>
              <a:t>Игры на уменьшение гиперактивности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</a:rPr>
              <a:t>«Передай мяч». Сидя на стульях или стоя в кругу, играющие стараются как можно быстрее передать мяч, не уронив его, соседу. Можно в максимально быстром темпе бросать мяч друг другу или передавать его, повернувшись спиной в круг и убрав руки за спину. Усложнить упражнение можно, попросив детей играть с закрытыми глазами или используя в игре одновременно несколько мячей.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b="1" dirty="0">
                <a:latin typeface="+mj-lt"/>
              </a:rPr>
              <a:t>Игры на тренировку выдержки и контроль импульсивности.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</a:rPr>
              <a:t>«Скалолазы». Участники должны пройти вдоль свободной стены, фиксируясь на ней постоянно минимум тремя конечностями. Кто оторвал или передвинул две конечности, считается «сорвавшимся» и возвращается на старт. Побеждает команда, первая добравшаяся до противоположного угла.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600" dirty="0"/>
          </a:p>
          <a:p>
            <a:pPr marL="0" indent="457200">
              <a:spcBef>
                <a:spcPts val="0"/>
              </a:spcBef>
              <a:buNone/>
            </a:pPr>
            <a:endParaRPr lang="ru-RU" sz="1600" dirty="0"/>
          </a:p>
          <a:p>
            <a:pPr marL="0" indent="457200">
              <a:spcBef>
                <a:spcPts val="0"/>
              </a:spcBef>
              <a:buNone/>
            </a:pPr>
            <a:endParaRPr lang="ru-RU" sz="1600" dirty="0"/>
          </a:p>
          <a:p>
            <a:pPr marL="0" indent="457200"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/>
              <a:t>Примеры игр: </a:t>
            </a:r>
          </a:p>
        </p:txBody>
      </p:sp>
    </p:spTree>
    <p:extLst>
      <p:ext uri="{BB962C8B-B14F-4D97-AF65-F5344CB8AC3E}">
        <p14:creationId xmlns:p14="http://schemas.microsoft.com/office/powerpoint/2010/main" val="328813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76" y="1417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«Сенсорная интеграция»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3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5"/>
            <a:ext cx="90170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67544" y="177026"/>
            <a:ext cx="700228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2800" b="0" dirty="0">
                <a:solidFill>
                  <a:schemeClr val="tx1"/>
                </a:solidFill>
                <a:latin typeface="+mj-lt"/>
              </a:rPr>
              <a:t>Сенсорная интеграция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79388" y="942975"/>
            <a:ext cx="885666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Часто родители и педагоги сталкиваются с поведением, которое кажется странным или необъяснимым: ребенок избегает объятий, не любит шумные места, постоянно кружится или, наоборот, кажется неуклюжим и постоянно все роняет. Многие списывают это на капризы или избалованность. Но что, если причина кроется глубже? Что, если так нервная система ребенка пытается наладить контакт с внешним миром? Здесь на помощь приходит понятие сенсорной интеграции.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3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Простыми словами, </a:t>
            </a:r>
            <a:r>
              <a:rPr lang="ru-RU" altLang="ru-RU" sz="2300" u="sng" dirty="0">
                <a:latin typeface="+mj-lt"/>
              </a:rPr>
              <a:t>сенсорная интеграция </a:t>
            </a:r>
            <a:r>
              <a:rPr lang="ru-RU" altLang="ru-RU" sz="2300" dirty="0">
                <a:latin typeface="+mj-lt"/>
              </a:rPr>
              <a:t>— это способность мозга обрабатывать и организовывать информацию, которую он получает от всех наших органов чувств. Мы привыкли думать о пяти основных чувствах: зрении, слухе, вкусе, обонянии и осязании. Но есть еще два, не менее важных:</a:t>
            </a:r>
          </a:p>
        </p:txBody>
      </p:sp>
    </p:spTree>
    <p:extLst>
      <p:ext uri="{BB962C8B-B14F-4D97-AF65-F5344CB8AC3E}">
        <p14:creationId xmlns:p14="http://schemas.microsoft.com/office/powerpoint/2010/main" val="10641601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79388" y="942975"/>
            <a:ext cx="885666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ru-RU" altLang="ru-RU" sz="2300" dirty="0">
                <a:latin typeface="+mj-lt"/>
              </a:rPr>
              <a:t> Вестибулярный аппарат (чувство равновесия и движения): отвечает за координацию, чувство гравитации и положения тела в пространстве.</a:t>
            </a:r>
          </a:p>
          <a:p>
            <a:pPr marL="342900" indent="-342900" algn="just">
              <a:spcBef>
                <a:spcPct val="0"/>
              </a:spcBef>
            </a:pPr>
            <a:r>
              <a:rPr lang="ru-RU" altLang="ru-RU" sz="2300" dirty="0">
                <a:latin typeface="+mj-lt"/>
              </a:rPr>
              <a:t> </a:t>
            </a:r>
            <a:r>
              <a:rPr lang="ru-RU" altLang="ru-RU" sz="2300" dirty="0" err="1">
                <a:latin typeface="+mj-lt"/>
              </a:rPr>
              <a:t>Проприоцепция</a:t>
            </a:r>
            <a:r>
              <a:rPr lang="ru-RU" altLang="ru-RU" sz="2300" dirty="0">
                <a:latin typeface="+mj-lt"/>
              </a:rPr>
              <a:t> (глубокое мышечно-суставное чувство): сообщает мозгу, где находятся наши руки, ноги и тело, даже если мы не смотрим на них.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3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300" u="sng" dirty="0">
                <a:latin typeface="+mj-lt"/>
              </a:rPr>
              <a:t>Сенсорная интеграция</a:t>
            </a:r>
            <a:r>
              <a:rPr lang="ru-RU" altLang="ru-RU" sz="2300" dirty="0">
                <a:latin typeface="+mj-lt"/>
              </a:rPr>
              <a:t> — это невидимая работа мозга, которая позволяет нам, не задумываясь, поймать мяч, спокойно сидеть за столом, отличить шепот от крика и получать удовольствие от нежного прикосновения.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3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Для диагностики сенсорных </a:t>
            </a:r>
            <a:r>
              <a:rPr lang="ru-RU" altLang="ru-RU" sz="2300" dirty="0" err="1">
                <a:latin typeface="+mj-lt"/>
              </a:rPr>
              <a:t>дисфукций</a:t>
            </a:r>
            <a:r>
              <a:rPr lang="ru-RU" altLang="ru-RU" sz="2300" dirty="0">
                <a:latin typeface="+mj-lt"/>
              </a:rPr>
              <a:t> используется опросник, далее помощь ребенку организуется т.н. «Сенсорная диета».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3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latin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9388" y="105210"/>
            <a:ext cx="885666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</a:rPr>
              <a:t>Сенсорная интеграция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000" y="-3175"/>
            <a:ext cx="90170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2CE2FCD-1DE8-4B9E-AE3B-7B03D928E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11" y="136525"/>
            <a:ext cx="700228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2800" b="0" dirty="0">
                <a:solidFill>
                  <a:schemeClr val="tx1"/>
                </a:solidFill>
                <a:latin typeface="+mj-lt"/>
              </a:rPr>
              <a:t>Сенсорная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20828183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02FB19-6A72-4582-BDDD-15EBA69B4484}"/>
              </a:ext>
            </a:extLst>
          </p:cNvPr>
          <p:cNvSpPr/>
          <p:nvPr/>
        </p:nvSpPr>
        <p:spPr>
          <a:xfrm>
            <a:off x="127000" y="-3175"/>
            <a:ext cx="90170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79388" y="942975"/>
            <a:ext cx="885666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Нарушение сенсорной интеграции (сенсорная дисфункция) — это сбой в сложном процессе, при котором нервная система не справляется с организацией непрерывного потока сенсорных сигналов. В норме мозг фильтрует, интерпретирует и связывает воедино информацию от всех органов чувств, позволяя человеку осмысленно действовать. При дисфункции эта естественная «сортировка» нарушается. Сигналы либо усиливаются, вызывая сенсорную перегрузку, либо ослабляются, создавая потребность в их интенсивном поиске. Именно эта хаотичная обработка ощущений лежит в основе многих «трудных» форм поведения, которые являются попыткой нервной системы адаптироваться к непонятному для нее сенсорному миру.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B713CE-8181-45EB-A0DE-9A6046C9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11" y="188417"/>
            <a:ext cx="700228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2800" b="0" dirty="0">
                <a:solidFill>
                  <a:schemeClr val="tx1"/>
                </a:solidFill>
                <a:latin typeface="+mj-lt"/>
              </a:rPr>
              <a:t>Сенсорная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150507363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5"/>
            <a:ext cx="90170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9388" y="105211"/>
            <a:ext cx="885666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2400" b="0" dirty="0">
                <a:solidFill>
                  <a:schemeClr val="tx1"/>
                </a:solidFill>
                <a:latin typeface="+mj-lt"/>
              </a:rPr>
              <a:t>Коррекция трудностей ребенка через метод </a:t>
            </a:r>
          </a:p>
          <a:p>
            <a:pPr algn="ctr">
              <a:defRPr/>
            </a:pPr>
            <a:r>
              <a:rPr lang="ru-RU" sz="2400" b="0" dirty="0">
                <a:solidFill>
                  <a:schemeClr val="tx1"/>
                </a:solidFill>
                <a:latin typeface="+mj-lt"/>
              </a:rPr>
              <a:t>«Сенсорная интеграция»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79388" y="1536174"/>
            <a:ext cx="88566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ru-RU" altLang="ru-RU" sz="2000" u="sng" dirty="0">
                <a:latin typeface="+mj-lt"/>
              </a:rPr>
              <a:t>Сенсорная диета </a:t>
            </a:r>
            <a:r>
              <a:rPr lang="ru-RU" altLang="ru-RU" sz="2000" dirty="0">
                <a:latin typeface="+mj-lt"/>
              </a:rPr>
              <a:t>— индивидуально разработанная программа, включающая различные виды сенсорной стимуляции, подобранные с учётом особенностей сенсорной системы человека.</a:t>
            </a:r>
          </a:p>
          <a:p>
            <a:pPr marL="342900" indent="-342900" algn="just">
              <a:spcBef>
                <a:spcPct val="0"/>
              </a:spcBef>
            </a:pPr>
            <a:endParaRPr lang="ru-RU" altLang="ru-RU" sz="2000" dirty="0">
              <a:latin typeface="+mj-lt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ru-RU" altLang="ru-RU" sz="2000" u="sng" dirty="0">
                <a:latin typeface="+mj-lt"/>
              </a:rPr>
              <a:t>Сенсорная терапия </a:t>
            </a:r>
            <a:r>
              <a:rPr lang="ru-RU" altLang="ru-RU" sz="2000" dirty="0">
                <a:latin typeface="+mj-lt"/>
              </a:rPr>
              <a:t>— целенаправленные занятия, использующие специальное оборудование (например, сенсорные дорожки, мячи, гамаки) для стимуляции различных сенсорных систем.</a:t>
            </a:r>
          </a:p>
          <a:p>
            <a:pPr marL="342900" indent="-342900" algn="just">
              <a:spcBef>
                <a:spcPct val="0"/>
              </a:spcBef>
            </a:pPr>
            <a:endParaRPr lang="ru-RU" altLang="ru-RU" sz="2000" dirty="0">
              <a:latin typeface="+mj-lt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ru-RU" altLang="ru-RU" sz="2000" u="sng" dirty="0">
                <a:latin typeface="+mj-lt"/>
              </a:rPr>
              <a:t>Адаптация окружающей среды </a:t>
            </a:r>
            <a:r>
              <a:rPr lang="ru-RU" altLang="ru-RU" sz="2000" dirty="0">
                <a:latin typeface="+mj-lt"/>
              </a:rPr>
              <a:t>— изменение окружающей среды для минимизации сенсорной перегрузки или недостатка стимуляции. Это может включать в себя изменение освещения, </a:t>
            </a:r>
            <a:r>
              <a:rPr lang="ru-RU" altLang="ru-RU" sz="2000" dirty="0" err="1">
                <a:latin typeface="+mj-lt"/>
              </a:rPr>
              <a:t>шумоизоляцию</a:t>
            </a:r>
            <a:r>
              <a:rPr lang="ru-RU" altLang="ru-RU" sz="2000" dirty="0">
                <a:latin typeface="+mj-lt"/>
              </a:rPr>
              <a:t>, использование специальной мебели.</a:t>
            </a:r>
          </a:p>
        </p:txBody>
      </p:sp>
    </p:spTree>
    <p:extLst>
      <p:ext uri="{BB962C8B-B14F-4D97-AF65-F5344CB8AC3E}">
        <p14:creationId xmlns:p14="http://schemas.microsoft.com/office/powerpoint/2010/main" val="74001509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Сенсорная комната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63"/>
          <a:stretch/>
        </p:blipFill>
        <p:spPr>
          <a:xfrm>
            <a:off x="1259632" y="1844824"/>
            <a:ext cx="6785631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05664" cy="46805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Как расслабить и отвлечь ребенка, когда он перевозбужден или находится в стрессе (дома) :</a:t>
            </a:r>
          </a:p>
          <a:p>
            <a:r>
              <a:rPr lang="ru-RU" sz="2600" dirty="0">
                <a:latin typeface="+mj-lt"/>
              </a:rPr>
              <a:t>Лежать под утяжеленным одеялом, под подушками, любыми другими утяжелителями, можно аккуратно придавливать матом или </a:t>
            </a:r>
            <a:r>
              <a:rPr lang="ru-RU" sz="2600" dirty="0" err="1">
                <a:latin typeface="+mj-lt"/>
              </a:rPr>
              <a:t>фитболом</a:t>
            </a:r>
            <a:r>
              <a:rPr lang="ru-RU" sz="2600" dirty="0">
                <a:latin typeface="+mj-lt"/>
              </a:rPr>
              <a:t>.</a:t>
            </a:r>
          </a:p>
          <a:p>
            <a:endParaRPr lang="ru-RU" sz="2600" dirty="0">
              <a:latin typeface="+mj-lt"/>
            </a:endParaRPr>
          </a:p>
          <a:p>
            <a:r>
              <a:rPr lang="ru-RU" sz="2600" dirty="0">
                <a:latin typeface="+mj-lt"/>
              </a:rPr>
              <a:t>Можно поиграть в "Слона". Для этого положите ребенка на пол и мягко надавливайте на него </a:t>
            </a:r>
            <a:r>
              <a:rPr lang="ru-RU" sz="2600" dirty="0" err="1">
                <a:latin typeface="+mj-lt"/>
              </a:rPr>
              <a:t>фитболом</a:t>
            </a:r>
            <a:r>
              <a:rPr lang="ru-RU" sz="2600" dirty="0">
                <a:latin typeface="+mj-lt"/>
              </a:rPr>
              <a:t> или жёсткой подушкой, начиная с ног. Пусть "слон идёт" по телу ребенка.</a:t>
            </a:r>
          </a:p>
          <a:p>
            <a:endParaRPr lang="ru-RU" sz="2600" dirty="0">
              <a:latin typeface="+mj-lt"/>
            </a:endParaRPr>
          </a:p>
          <a:p>
            <a:r>
              <a:rPr lang="ru-RU" sz="2600" dirty="0">
                <a:latin typeface="+mj-lt"/>
              </a:rPr>
              <a:t>Заворачивать в Чулок Совы, либо подобную ткань, медленно, с легким нажимом натягивать ткань, дать легкое сопротивление.</a:t>
            </a:r>
          </a:p>
          <a:p>
            <a:endParaRPr lang="ru-RU" sz="2600" dirty="0">
              <a:latin typeface="+mj-lt"/>
            </a:endParaRPr>
          </a:p>
          <a:p>
            <a:r>
              <a:rPr lang="ru-RU" sz="2600" dirty="0">
                <a:latin typeface="+mj-lt"/>
              </a:rPr>
              <a:t>Обнимать ребенка, медленно продавливая ладошкой безопасные части тела (те, прикосновения к которым у него не вызывает дискомфорт), делать массаж.</a:t>
            </a:r>
          </a:p>
          <a:p>
            <a:endParaRPr lang="ru-RU" sz="2600" dirty="0">
              <a:latin typeface="+mj-lt"/>
            </a:endParaRPr>
          </a:p>
          <a:p>
            <a:r>
              <a:rPr lang="ru-RU" sz="2600" dirty="0">
                <a:latin typeface="+mj-lt"/>
              </a:rPr>
              <a:t>Можно вместе с всеми вышеназванными активностями петь песни, читать стишки, подходящие под ритм.</a:t>
            </a:r>
          </a:p>
          <a:p>
            <a:endParaRPr lang="ru-RU" sz="2600" dirty="0">
              <a:latin typeface="+mj-lt"/>
            </a:endParaRPr>
          </a:p>
          <a:p>
            <a:r>
              <a:rPr lang="ru-RU" sz="2600" dirty="0">
                <a:latin typeface="+mj-lt"/>
              </a:rPr>
              <a:t>Желательно голос понижать и делать тише.</a:t>
            </a:r>
          </a:p>
          <a:p>
            <a:endParaRPr lang="ru-RU" sz="2600" dirty="0">
              <a:latin typeface="+mj-lt"/>
            </a:endParaRPr>
          </a:p>
          <a:p>
            <a:r>
              <a:rPr lang="ru-RU" sz="2600" dirty="0">
                <a:latin typeface="+mj-lt"/>
              </a:rPr>
              <a:t>На улице выполнять хозяйственные поручения.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09381"/>
            <a:ext cx="3117829" cy="30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6"/>
            <a:ext cx="9017000" cy="848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9388" y="105210"/>
            <a:ext cx="896461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2400" b="0" dirty="0">
                <a:solidFill>
                  <a:schemeClr val="tx1"/>
                </a:solidFill>
                <a:latin typeface="+mj-lt"/>
              </a:rPr>
              <a:t>Почему это важно?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79388" y="845344"/>
            <a:ext cx="8856662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3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Успешная сенсорная интеграция — это фундамент для всей последующей жизни ребенка. Она напрямую влияет на: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3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- Развитие речи и коммуникации.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- Умение концентрироваться и учиться.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- Формирование навыков </a:t>
            </a:r>
            <a:r>
              <a:rPr lang="ru-RU" altLang="ru-RU" sz="2300" dirty="0" err="1">
                <a:latin typeface="+mj-lt"/>
              </a:rPr>
              <a:t>саморегуляции</a:t>
            </a:r>
            <a:r>
              <a:rPr lang="ru-RU" altLang="ru-RU" sz="2300" dirty="0">
                <a:latin typeface="+mj-lt"/>
              </a:rPr>
              <a:t> и контроля эмоций.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- Социальное взаимодействие и уверенность в себе.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+mj-lt"/>
              </a:rPr>
              <a:t>Ребенок становится более «цельным», «мозаичность восприятия» мешает обучению и социальной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176212765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1167"/>
            <a:ext cx="8352928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Основные виды нарушений эмоций и поведения: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6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tabLst>
                <a:tab pos="914400" algn="l"/>
              </a:tabLst>
            </a:pPr>
            <a:r>
              <a:rPr kumimoji="0" lang="ru-RU" b="1" i="0" u="sng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Эмоциональные </a:t>
            </a:r>
            <a:r>
              <a:rPr lang="ru-RU" b="1" u="sng" dirty="0">
                <a:ea typeface="Times New Roman" pitchFamily="18" charset="0"/>
                <a:cs typeface="Arial" pitchFamily="34" charset="0"/>
              </a:rPr>
              <a:t> расстройства и расстройства поведения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Тревожные расстройства: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постоянное напряжение, страхи, низкая самооценка, робость, чувствительность к критике.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Эмоциональная лабильность/возбудимость: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 резкие смены настроения, раздражительность, двигательное беспокойство.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Агрессивное поведение: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демонстративная, защитная или пассивно-агрессивная форма (капризы, непослушание, физическая агрессия).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914400" algn="l"/>
              </a:tabLst>
            </a:pPr>
            <a:r>
              <a:rPr kumimoji="0" lang="ru-RU" b="1" i="0" u="sng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Нарушения волевой сферы </a:t>
            </a:r>
            <a:r>
              <a:rPr kumimoji="0" lang="ru-RU" b="1" i="0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b="1" i="0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СДВГ: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импульсивность, неусидчивость, хаотичность действий.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ru-RU" b="1" i="0" u="none" strike="noStrike" cap="none" normalizeH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Инфантилизм: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неспособность действовать произвольно, незрелость волевых усилий, прихоти.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ru-RU" b="1" i="0" u="sng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b="1" i="0" u="sng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Другие нарушения (</a:t>
            </a:r>
            <a:r>
              <a:rPr lang="ru-RU" i="1" u="sng" dirty="0" err="1">
                <a:ea typeface="Times New Roman" pitchFamily="18" charset="0"/>
                <a:cs typeface="Arial" pitchFamily="34" charset="0"/>
              </a:rPr>
              <a:t>вытавляет</a:t>
            </a:r>
            <a:r>
              <a:rPr lang="ru-RU" i="1" u="sng" dirty="0">
                <a:ea typeface="Times New Roman" pitchFamily="18" charset="0"/>
                <a:cs typeface="Arial" pitchFamily="34" charset="0"/>
              </a:rPr>
              <a:t> диагноз врач-психиатр, необходимо лечение</a:t>
            </a:r>
            <a:r>
              <a:rPr lang="ru-RU" b="1" u="sng" dirty="0"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 Депрессивные состояния: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 апатия, вялость, пассивность, равнодушие, потеря интереса к играм, пессимизм.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>
                <a:ea typeface="Times New Roman" pitchFamily="18" charset="0"/>
                <a:cs typeface="Arial" pitchFamily="34" charset="0"/>
              </a:rPr>
              <a:t>Психопатоподобное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 поведение: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 демонстративное нарушение правил, расторможенность.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Расстройства аутистического спектра (РАС):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трудности в понимании эмоций, стереотипное поведение, сложности с коммуникацией.</a:t>
            </a:r>
            <a:endParaRPr lang="ru-RU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5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76" y="1417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«Замещающего 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онтегенеза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5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79388" y="620688"/>
            <a:ext cx="88566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j-lt"/>
              </a:rPr>
              <a:t>Метод замещающего онтогенеза </a:t>
            </a:r>
            <a:r>
              <a:rPr lang="ru-RU" altLang="ru-RU" sz="2000" b="1" i="1" dirty="0">
                <a:latin typeface="+mj-lt"/>
              </a:rPr>
              <a:t>— </a:t>
            </a:r>
            <a:r>
              <a:rPr lang="ru-RU" altLang="ru-RU" sz="2000" dirty="0">
                <a:latin typeface="+mj-lt"/>
              </a:rPr>
              <a:t>это нейропсихологический подход, который направлен на компенсацию недоразвитых или отсутствующих на определённом этапе развития функций. Простыми словами, метод помогает «заместить» те участки развития, которые не были полностью освоены, с помощью специальных упражнений.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j-lt"/>
              </a:rPr>
              <a:t>Метод был создан в 1990–1997 годах Анной Владимировной.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j-lt"/>
              </a:rPr>
              <a:t>Метод основан на научном понимании того, что мозг обладает способностью к изменению и адаптации, что позволяет формировать новые нейронные связи в ответ на опыт и обучение.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j-lt"/>
              </a:rPr>
              <a:t> Цель — активизировать развитие тех психофизиологических функций, которые не были должным образом развиты из-за различных причин. Это может включать моторные навыки, речь, познавательные способности, внимание и эмоционально-волевую сферу. </a:t>
            </a:r>
          </a:p>
        </p:txBody>
      </p:sp>
    </p:spTree>
    <p:extLst>
      <p:ext uri="{BB962C8B-B14F-4D97-AF65-F5344CB8AC3E}">
        <p14:creationId xmlns:p14="http://schemas.microsoft.com/office/powerpoint/2010/main" val="212992072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280987" y="44827"/>
            <a:ext cx="8712522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</a:rPr>
              <a:t>Основной принцип — планомерное воспроизведение тех участков развития, которые не были полностью освоены. Педагог ещё раз вместе с ребёнком проходит все ключевые этапы его развития, замещая и заполняя адекватными нагрузками пропущенные участки.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latin typeface="+mj-lt"/>
              </a:rPr>
              <a:t>Психомоторный блок </a:t>
            </a:r>
            <a:r>
              <a:rPr lang="ru-RU" altLang="ru-RU" sz="1800" dirty="0">
                <a:latin typeface="+mj-lt"/>
              </a:rPr>
              <a:t>— активизация высших психических функций посредством выполнения физических упражнений, повторяющих закономерности нормального онтогенеза. Эти движения создают базу для овладения чтением, письмом и математическими знаниями.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latin typeface="+mj-lt"/>
              </a:rPr>
              <a:t>Второй этап </a:t>
            </a:r>
            <a:r>
              <a:rPr lang="ru-RU" altLang="ru-RU" sz="1800" dirty="0">
                <a:latin typeface="+mj-lt"/>
              </a:rPr>
              <a:t>— телесно-ориентированные методы, влияющие на коррекцию когнитивной сферы ребёнка. Используются для развития восприятия, мышления, активизации правого полушария, межполушарного взаимодействия, префронтальной коры головного мозга.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latin typeface="+mj-lt"/>
              </a:rPr>
              <a:t>Третий этап </a:t>
            </a:r>
            <a:r>
              <a:rPr lang="ru-RU" altLang="ru-RU" sz="1800" dirty="0">
                <a:latin typeface="+mj-lt"/>
              </a:rPr>
              <a:t>— психологические тренинги коммуникативных навыков, само-восприятия для формирования положительной самооценки. Ребёнок учится распознавать свои и чужие эмоции, конструктивно выражать их, строить общение со сверстниками и взрослыми, устанавливать свои и уважать чужие границы.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</a:rPr>
              <a:t>Таким образом, метод «замещающего онтогенеза» объединяет в себе нейропсихологический подход и поведенческую терапию.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97925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323528" y="188641"/>
            <a:ext cx="8712522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j-lt"/>
              </a:rPr>
              <a:t>У детей с ограниченными возможностями здоровья и нарушениями поведения нарушения имеют «мозаичный характер».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u="sng" dirty="0">
                <a:latin typeface="+mj-lt"/>
              </a:rPr>
              <a:t> Мозаичность нарушений </a:t>
            </a:r>
            <a:r>
              <a:rPr lang="ru-RU" altLang="ru-RU" sz="2000" dirty="0">
                <a:latin typeface="+mj-lt"/>
              </a:rPr>
              <a:t>— это характер нарушений психического развития у детей с ограниченными возможностями здоровья, при котором наряду с недостаточно развитыми функциями имеются и сохранные. Это может проявляться в различных сферах: в восприятии, внимании, памяти, мышлении, речи.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j-lt"/>
              </a:rPr>
              <a:t>При организации коррекционной помощи детям с признаками социальной </a:t>
            </a:r>
            <a:r>
              <a:rPr lang="ru-RU" altLang="ru-RU" sz="2000" dirty="0" err="1">
                <a:latin typeface="+mj-lt"/>
              </a:rPr>
              <a:t>дезадаптации</a:t>
            </a:r>
            <a:r>
              <a:rPr lang="ru-RU" altLang="ru-RU" sz="2000" dirty="0">
                <a:latin typeface="+mj-lt"/>
              </a:rPr>
              <a:t> и нарушениями поведения важно помогать ребенку стать более целостным, что достигается через опору на сохранные функции и развитием недостаточных.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1276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b="-1"/>
          <a:stretch/>
        </p:blipFill>
        <p:spPr>
          <a:xfrm>
            <a:off x="35496" y="248642"/>
            <a:ext cx="9144000" cy="63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0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Решение проблем педагогов при организации коррекционной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4000" dirty="0"/>
          </a:p>
          <a:p>
            <a:r>
              <a:rPr lang="ru-RU" sz="4000" dirty="0">
                <a:latin typeface="+mj-lt"/>
              </a:rPr>
              <a:t>Внимание к себе, своему эмоциональному состоянию;</a:t>
            </a:r>
          </a:p>
          <a:p>
            <a:r>
              <a:rPr lang="ru-RU" sz="4000" dirty="0">
                <a:latin typeface="+mj-lt"/>
              </a:rPr>
              <a:t>Запрос помощи, поддержки со стороны коллег, руководства;</a:t>
            </a:r>
          </a:p>
          <a:p>
            <a:r>
              <a:rPr lang="ru-RU" sz="4000" dirty="0">
                <a:latin typeface="+mj-lt"/>
              </a:rPr>
              <a:t>Обучение новым методам;</a:t>
            </a:r>
          </a:p>
          <a:p>
            <a:r>
              <a:rPr lang="ru-RU" sz="4000" dirty="0">
                <a:latin typeface="+mj-lt"/>
              </a:rPr>
              <a:t>Обращение за профессиональной психологической помощью;</a:t>
            </a:r>
          </a:p>
          <a:p>
            <a:r>
              <a:rPr lang="ru-RU" sz="4000" dirty="0">
                <a:latin typeface="+mj-lt"/>
              </a:rPr>
              <a:t>Постановка реалистичных целей;</a:t>
            </a:r>
          </a:p>
          <a:p>
            <a:r>
              <a:rPr lang="ru-RU" sz="4000" dirty="0">
                <a:latin typeface="+mj-lt"/>
              </a:rPr>
              <a:t>ВАЖНО: получать удовольствие от процесса, не рассчитывать на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230015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4"/>
          <p:cNvSpPr>
            <a:spLocks noGrp="1"/>
          </p:cNvSpPr>
          <p:nvPr>
            <p:ph type="body" sz="half" idx="2"/>
          </p:nvPr>
        </p:nvSpPr>
        <p:spPr>
          <a:xfrm>
            <a:off x="388144" y="886947"/>
            <a:ext cx="8266112" cy="55324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600" b="1" dirty="0"/>
              <a:t>Список рекомендованной литературы для педагогов по организации коррекционной работы с детьми</a:t>
            </a:r>
            <a:endParaRPr lang="ru-RU" altLang="ru-RU" sz="2600" dirty="0"/>
          </a:p>
          <a:p>
            <a:pPr algn="just"/>
            <a:r>
              <a:rPr lang="ru-RU" altLang="ru-RU" sz="2600" dirty="0"/>
              <a:t>Л. А. </a:t>
            </a:r>
            <a:r>
              <a:rPr lang="ru-RU" altLang="ru-RU" sz="2600" dirty="0" err="1"/>
              <a:t>Ясюкова</a:t>
            </a:r>
            <a:r>
              <a:rPr lang="ru-RU" altLang="ru-RU" sz="2600" dirty="0"/>
              <a:t> оптимизация обучения и развития Детей с ММД диагностика и компенсация минимальных мозговых дисфункций </a:t>
            </a:r>
          </a:p>
          <a:p>
            <a:pPr algn="just"/>
            <a:r>
              <a:rPr lang="ru-RU" altLang="ru-RU" sz="2600" dirty="0"/>
              <a:t>А.Л. </a:t>
            </a:r>
            <a:r>
              <a:rPr lang="ru-RU" altLang="ru-RU" sz="2600" dirty="0" err="1"/>
              <a:t>Венгер</a:t>
            </a:r>
            <a:r>
              <a:rPr lang="ru-RU" altLang="ru-RU" sz="2600" dirty="0"/>
              <a:t> Г.А. </a:t>
            </a:r>
            <a:r>
              <a:rPr lang="ru-RU" altLang="ru-RU" sz="2600" dirty="0" err="1"/>
              <a:t>Цукерман</a:t>
            </a:r>
            <a:r>
              <a:rPr lang="ru-RU" altLang="ru-RU" sz="2600" dirty="0"/>
              <a:t>. Схема Индивидуального обследования детей младшего школьного возраста. ... Схема индивидуального обследования детей младшего школьного возраста (хорошие рекомендации по коррекции)</a:t>
            </a:r>
          </a:p>
          <a:p>
            <a:pPr algn="just"/>
            <a:r>
              <a:rPr lang="ru-RU" altLang="ru-RU" sz="2600" dirty="0"/>
              <a:t>В.В. Лебединский, Нарушения психического развития в детском и подростковом возрасте </a:t>
            </a:r>
          </a:p>
          <a:p>
            <a:pPr algn="just"/>
            <a:r>
              <a:rPr lang="ru-RU" altLang="ru-RU" sz="2600" dirty="0" err="1"/>
              <a:t>Бардышевская</a:t>
            </a:r>
            <a:r>
              <a:rPr lang="ru-RU" altLang="ru-RU" sz="2600" dirty="0"/>
              <a:t> М.К., Лебединский В.В., Диагностика эмоциональных нарушений у детей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-1"/>
            <a:ext cx="9144000" cy="886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347" y="82222"/>
            <a:ext cx="9095653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3600" b="0" dirty="0">
                <a:solidFill>
                  <a:schemeClr val="tx1"/>
                </a:solidFill>
                <a:latin typeface="+mn-lt"/>
              </a:rPr>
              <a:t>Литература:</a:t>
            </a:r>
          </a:p>
          <a:p>
            <a:pPr algn="ctr">
              <a:defRPr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27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133D5-6C26-4630-BAF5-7B33BCF6F5B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97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4"/>
          <p:cNvSpPr>
            <a:spLocks noGrp="1"/>
          </p:cNvSpPr>
          <p:nvPr>
            <p:ph type="body" sz="half" idx="2"/>
          </p:nvPr>
        </p:nvSpPr>
        <p:spPr>
          <a:xfrm>
            <a:off x="388144" y="886947"/>
            <a:ext cx="8266112" cy="55324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sz="2600" dirty="0"/>
              <a:t>- А. Л. Сиротюк, Синдром дефицита внимания с </a:t>
            </a:r>
            <a:r>
              <a:rPr lang="ru-RU" altLang="ru-RU" sz="2600" dirty="0" err="1"/>
              <a:t>гиперактивностью</a:t>
            </a:r>
            <a:endParaRPr lang="ru-RU" altLang="ru-RU" sz="2600" dirty="0"/>
          </a:p>
          <a:p>
            <a:pPr algn="just"/>
            <a:r>
              <a:rPr lang="ru-RU" altLang="ru-RU" sz="2600" dirty="0"/>
              <a:t>- А.В. Цветков, </a:t>
            </a:r>
            <a:r>
              <a:rPr lang="ru-RU" altLang="ru-RU" sz="2600" dirty="0" err="1"/>
              <a:t>Гиперактивный</a:t>
            </a:r>
            <a:r>
              <a:rPr lang="ru-RU" altLang="ru-RU" sz="2600" dirty="0"/>
              <a:t> ребенок: развиваем </a:t>
            </a:r>
            <a:r>
              <a:rPr lang="ru-RU" altLang="ru-RU" sz="2600" dirty="0" err="1"/>
              <a:t>саморегуляцию</a:t>
            </a:r>
            <a:r>
              <a:rPr lang="ru-RU" altLang="ru-RU" sz="2600" dirty="0"/>
              <a:t>.</a:t>
            </a:r>
          </a:p>
          <a:p>
            <a:pPr algn="just"/>
            <a:r>
              <a:rPr lang="ru-RU" altLang="ru-RU" sz="2600" dirty="0"/>
              <a:t>- А.В. Цветков </a:t>
            </a:r>
            <a:r>
              <a:rPr lang="ru-RU" altLang="ru-RU" sz="2600" dirty="0" err="1"/>
              <a:t>Гиперактивный</a:t>
            </a:r>
            <a:r>
              <a:rPr lang="ru-RU" altLang="ru-RU" sz="2600" dirty="0"/>
              <a:t> ребенок: </a:t>
            </a:r>
            <a:r>
              <a:rPr lang="ru-RU" altLang="ru-RU" sz="2600" dirty="0" err="1"/>
              <a:t>нейропедагогика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саморегуляции</a:t>
            </a:r>
            <a:r>
              <a:rPr lang="ru-RU" altLang="ru-RU" sz="2600" dirty="0"/>
              <a:t>,</a:t>
            </a:r>
          </a:p>
          <a:p>
            <a:pPr algn="just"/>
            <a:r>
              <a:rPr lang="ru-RU" altLang="ru-RU" sz="2600" dirty="0"/>
              <a:t>- Г.Б. Монина, Е.К. Лютова-Робертс , Л.С. Чутко,  </a:t>
            </a:r>
            <a:r>
              <a:rPr lang="ru-RU" altLang="ru-RU" sz="2600" dirty="0" err="1"/>
              <a:t>Гиперактивные</a:t>
            </a:r>
            <a:r>
              <a:rPr lang="ru-RU" altLang="ru-RU" sz="2600" dirty="0"/>
              <a:t> дети. Психолого-педагогическая помощь</a:t>
            </a:r>
          </a:p>
          <a:p>
            <a:pPr algn="just"/>
            <a:r>
              <a:rPr lang="ru-RU" altLang="ru-RU" sz="2600" dirty="0"/>
              <a:t>- Грейс Фридман, Сара </a:t>
            </a:r>
            <a:r>
              <a:rPr lang="ru-RU" altLang="ru-RU" sz="2600" dirty="0" err="1"/>
              <a:t>Чейетт</a:t>
            </a:r>
            <a:r>
              <a:rPr lang="ru-RU" altLang="ru-RU" sz="2600" dirty="0"/>
              <a:t>, Победа над СДВГ. Игровая методика для подростков и юных взрослых с синдромом дефицита внимания и </a:t>
            </a:r>
            <a:r>
              <a:rPr lang="ru-RU" altLang="ru-RU" sz="2600" dirty="0" err="1"/>
              <a:t>гиперактивности</a:t>
            </a:r>
            <a:endParaRPr lang="ru-RU" altLang="ru-RU" sz="2600" dirty="0"/>
          </a:p>
          <a:p>
            <a:pPr algn="just"/>
            <a:r>
              <a:rPr lang="ru-RU" altLang="ru-RU" sz="2600" dirty="0"/>
              <a:t>- В. В. </a:t>
            </a:r>
            <a:r>
              <a:rPr lang="ru-RU" altLang="ru-RU" sz="2600" dirty="0" err="1"/>
              <a:t>Петрусинский</a:t>
            </a:r>
            <a:r>
              <a:rPr lang="ru-RU" altLang="ru-RU" sz="2600" dirty="0"/>
              <a:t>, Е. Г. Розанова, Психотехнические игры и упражнения. Техники игровой </a:t>
            </a:r>
            <a:r>
              <a:rPr lang="ru-RU" altLang="ru-RU" sz="2600" dirty="0" err="1"/>
              <a:t>психокоррекции</a:t>
            </a:r>
            <a:endParaRPr lang="ru-RU" altLang="ru-RU" sz="2600" dirty="0"/>
          </a:p>
          <a:p>
            <a:pPr algn="just"/>
            <a:r>
              <a:rPr lang="ru-RU" altLang="ru-RU" sz="2600" dirty="0"/>
              <a:t>- </a:t>
            </a:r>
            <a:r>
              <a:rPr lang="ru-RU" altLang="ru-RU" sz="2600" dirty="0" err="1"/>
              <a:t>Г.М.Татарникова</a:t>
            </a:r>
            <a:r>
              <a:rPr lang="ru-RU" altLang="ru-RU" sz="2600" dirty="0"/>
              <a:t>, Индивидуальное сопровождение детей "группы риска": экспериментально-исследовательская деятельность, коррекционно-развивающие занятия, картотека игр.</a:t>
            </a:r>
          </a:p>
          <a:p>
            <a:endParaRPr lang="ru-RU" altLang="ru-RU" sz="2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-1"/>
            <a:ext cx="9144000" cy="886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347" y="82222"/>
            <a:ext cx="9095653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Aft>
                <a:spcPts val="0"/>
              </a:spcAft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sz="3600" b="0" dirty="0">
                <a:solidFill>
                  <a:schemeClr val="tx1"/>
                </a:solidFill>
                <a:latin typeface="+mn-lt"/>
              </a:rPr>
              <a:t>Литература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ctr">
              <a:defRPr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27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133D5-6C26-4630-BAF5-7B33BCF6F5B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62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4"/>
          <p:cNvSpPr>
            <a:spLocks noGrp="1"/>
          </p:cNvSpPr>
          <p:nvPr>
            <p:ph type="body" sz="half" idx="2"/>
          </p:nvPr>
        </p:nvSpPr>
        <p:spPr>
          <a:xfrm>
            <a:off x="170488" y="310917"/>
            <a:ext cx="8639175" cy="65246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/>
              <a:t>Список рекомендованной литературы по работе с семьей</a:t>
            </a:r>
          </a:p>
          <a:p>
            <a:pPr algn="ctr"/>
            <a:r>
              <a:rPr lang="ru-RU" altLang="ru-RU" sz="2400" b="1" dirty="0"/>
              <a:t>Семья ребенка с ОВЗ, нарушениями поведения(для специалистов)</a:t>
            </a:r>
          </a:p>
          <a:p>
            <a:r>
              <a:rPr lang="ru-RU" altLang="ru-RU" sz="2400" dirty="0"/>
              <a:t>- к/ф «Что то не так с Кевином» по книге Лайонел </a:t>
            </a:r>
            <a:r>
              <a:rPr lang="ru-RU" altLang="ru-RU" sz="2400" dirty="0" err="1"/>
              <a:t>Шрайвер</a:t>
            </a:r>
            <a:r>
              <a:rPr lang="ru-RU" altLang="ru-RU" sz="2400" dirty="0"/>
              <a:t> «Цена нелюбви»</a:t>
            </a:r>
          </a:p>
          <a:p>
            <a:r>
              <a:rPr lang="ru-RU" altLang="ru-RU" sz="2400" dirty="0"/>
              <a:t>- Джоди </a:t>
            </a:r>
            <a:r>
              <a:rPr lang="ru-RU" altLang="ru-RU" sz="2400" dirty="0" err="1"/>
              <a:t>Пиколт</a:t>
            </a:r>
            <a:r>
              <a:rPr lang="ru-RU" altLang="ru-RU" sz="2400" dirty="0"/>
              <a:t>: «Ангел для сестры», «Последнее правило», «Девятнадцать минут» и другие.</a:t>
            </a:r>
          </a:p>
          <a:p>
            <a:endParaRPr lang="ru-RU" altLang="ru-RU" sz="2400" b="1" dirty="0"/>
          </a:p>
          <a:p>
            <a:endParaRPr lang="ru-RU" altLang="ru-RU" sz="2400" b="1" dirty="0"/>
          </a:p>
          <a:p>
            <a:r>
              <a:rPr lang="ru-RU" altLang="ru-RU" sz="2400" b="1" dirty="0"/>
              <a:t>Семья «Особого» ребенка (для родителей)</a:t>
            </a:r>
          </a:p>
          <a:p>
            <a:r>
              <a:rPr lang="ru-RU" altLang="ru-RU" sz="2400" dirty="0"/>
              <a:t>Лана Лапина, Счастье сильнее страха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7A848-BC4C-4772-AE21-0532BB6C065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81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4"/>
          <p:cNvSpPr>
            <a:spLocks noGrp="1"/>
          </p:cNvSpPr>
          <p:nvPr>
            <p:ph type="body" sz="half" idx="2"/>
          </p:nvPr>
        </p:nvSpPr>
        <p:spPr>
          <a:xfrm>
            <a:off x="170488" y="310917"/>
            <a:ext cx="8639175" cy="6524625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Агрессивное поведение </a:t>
            </a:r>
          </a:p>
          <a:p>
            <a:r>
              <a:rPr lang="ru-RU" altLang="ru-RU" sz="2400" dirty="0"/>
              <a:t>- Аллан </a:t>
            </a:r>
            <a:r>
              <a:rPr lang="ru-RU" altLang="ru-RU" sz="2400" dirty="0" err="1"/>
              <a:t>Геггенбюль</a:t>
            </a:r>
            <a:r>
              <a:rPr lang="ru-RU" altLang="ru-RU" sz="2400" dirty="0"/>
              <a:t>, Зловещее очарование насилия</a:t>
            </a:r>
          </a:p>
          <a:p>
            <a:r>
              <a:rPr lang="ru-RU" altLang="ru-RU" sz="2400" dirty="0"/>
              <a:t>- Анна Корниенко, Детская агрессия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Родительские компетенции (рекомендуем родителям)</a:t>
            </a:r>
            <a:endParaRPr lang="ru-RU" altLang="ru-RU" sz="2400" dirty="0"/>
          </a:p>
          <a:p>
            <a:r>
              <a:rPr lang="ru-RU" altLang="ru-RU" sz="2400" dirty="0"/>
              <a:t>-Марианна Лукашенко, Тайм-менеджмент для школьника» и другие книги</a:t>
            </a:r>
          </a:p>
          <a:p>
            <a:r>
              <a:rPr lang="ru-RU" altLang="ru-RU" sz="2400" dirty="0"/>
              <a:t>- </a:t>
            </a:r>
            <a:r>
              <a:rPr lang="ru-RU" altLang="ru-RU" sz="2400" dirty="0" err="1"/>
              <a:t>Л.Петрановская</a:t>
            </a:r>
            <a:r>
              <a:rPr lang="ru-RU" altLang="ru-RU" sz="2400" dirty="0"/>
              <a:t>, Тайная опора: привязанность в жизни ребенка</a:t>
            </a:r>
          </a:p>
          <a:p>
            <a:r>
              <a:rPr lang="ru-RU" altLang="ru-RU" sz="2400" dirty="0"/>
              <a:t>- </a:t>
            </a:r>
            <a:r>
              <a:rPr lang="ru-RU" altLang="ru-RU" sz="2400" dirty="0" err="1"/>
              <a:t>Е.Филоненко</a:t>
            </a:r>
            <a:r>
              <a:rPr lang="ru-RU" altLang="ru-RU" sz="2400" dirty="0"/>
              <a:t> «Границы и правила»  </a:t>
            </a:r>
          </a:p>
          <a:p>
            <a:r>
              <a:rPr lang="ru-RU" altLang="ru-RU" sz="2400" dirty="0"/>
              <a:t>- Элейн </a:t>
            </a:r>
            <a:r>
              <a:rPr lang="ru-RU" altLang="ru-RU" sz="2400" dirty="0" err="1"/>
              <a:t>Эйрон</a:t>
            </a:r>
            <a:r>
              <a:rPr lang="ru-RU" altLang="ru-RU" sz="2400" dirty="0"/>
              <a:t>, «Высокочувствительный ребенок. Как помочь нашим детям расцвести в этом тяжелом мире» (для семей, где воспитывается высокочувствительный ребенок).</a:t>
            </a:r>
          </a:p>
          <a:p>
            <a:r>
              <a:rPr lang="ru-RU" altLang="ru-RU" sz="2400" dirty="0"/>
              <a:t>- </a:t>
            </a:r>
            <a:r>
              <a:rPr lang="ru-RU" altLang="ru-RU" sz="2400" dirty="0" err="1"/>
              <a:t>Гиппенрейтер</a:t>
            </a:r>
            <a:r>
              <a:rPr lang="ru-RU" altLang="ru-RU" sz="2400" dirty="0"/>
              <a:t> Юлия Борисовна, Общаться с ребенком. Как?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7A848-BC4C-4772-AE21-0532BB6C065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4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103188"/>
            <a:ext cx="9017000" cy="1011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Некоторые виды </a:t>
            </a:r>
            <a:r>
              <a:rPr lang="ru-RU" b="1" dirty="0" err="1">
                <a:solidFill>
                  <a:schemeClr val="tx1"/>
                </a:solidFill>
              </a:rPr>
              <a:t>дизонтогенеза</a:t>
            </a:r>
            <a:r>
              <a:rPr lang="ru-RU" b="1" dirty="0">
                <a:solidFill>
                  <a:schemeClr val="tx1"/>
                </a:solidFill>
              </a:rPr>
              <a:t> по В.В. Лебединскому: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7000" y="6356350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05342"/>
            <a:ext cx="8363272" cy="334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Виктор Васильевич Лебединский предложил классификацию психического </a:t>
            </a:r>
            <a:r>
              <a:rPr lang="ru-RU" sz="2100" dirty="0" err="1"/>
              <a:t>дизонтогенеза</a:t>
            </a:r>
            <a:r>
              <a:rPr lang="ru-RU" sz="2100" dirty="0"/>
              <a:t> — нарушения развития психики в целом или её отдельных составляющих, нарушения темпов и сроков развития отдельных сфер психики и их компонентов. В основу классификации легли классификации </a:t>
            </a:r>
            <a:r>
              <a:rPr lang="ru-RU" sz="2100" dirty="0" err="1"/>
              <a:t>дизонтогенеза</a:t>
            </a:r>
            <a:r>
              <a:rPr lang="ru-RU" sz="2100" dirty="0"/>
              <a:t> Г. Е. Сухаревой и Л. </a:t>
            </a:r>
            <a:r>
              <a:rPr lang="ru-RU" sz="2100" dirty="0" err="1"/>
              <a:t>Каннера</a:t>
            </a:r>
            <a:r>
              <a:rPr lang="ru-RU" sz="2100" dirty="0"/>
              <a:t>. </a:t>
            </a:r>
          </a:p>
          <a:p>
            <a:pPr algn="just"/>
            <a:r>
              <a:rPr lang="ru-RU" sz="2100" dirty="0"/>
              <a:t>Классификация дифференцирует отдельные варианты аномалий исходя из основного качества нарушения развития</a:t>
            </a:r>
          </a:p>
          <a:p>
            <a:pPr algn="just"/>
            <a:r>
              <a:rPr lang="ru-RU" sz="2100" dirty="0"/>
              <a:t>Психический </a:t>
            </a:r>
            <a:r>
              <a:rPr lang="ru-RU" sz="2100" dirty="0" err="1"/>
              <a:t>дизонтогенез</a:t>
            </a:r>
            <a:r>
              <a:rPr lang="ru-RU" sz="2100" dirty="0"/>
              <a:t> можно быть представлен следующими вариантами (В.В. Лебединский):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21676195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4"/>
          <p:cNvSpPr>
            <a:spLocks noGrp="1"/>
          </p:cNvSpPr>
          <p:nvPr>
            <p:ph type="body" sz="half" idx="2"/>
          </p:nvPr>
        </p:nvSpPr>
        <p:spPr>
          <a:xfrm>
            <a:off x="420688" y="333375"/>
            <a:ext cx="8639175" cy="6524625"/>
          </a:xfrm>
        </p:spPr>
        <p:txBody>
          <a:bodyPr/>
          <a:lstStyle/>
          <a:p>
            <a:r>
              <a:rPr lang="ru-RU" altLang="ru-RU" sz="2600" b="1" dirty="0"/>
              <a:t>Сенсорная интеграция</a:t>
            </a:r>
            <a:endParaRPr lang="ru-RU" altLang="ru-RU" sz="2600" dirty="0"/>
          </a:p>
          <a:p>
            <a:r>
              <a:rPr lang="ru-RU" altLang="ru-RU" sz="2600" dirty="0"/>
              <a:t>- Кэрол Сток </a:t>
            </a:r>
            <a:r>
              <a:rPr lang="ru-RU" altLang="ru-RU" sz="2600" dirty="0" err="1"/>
              <a:t>Крановиц</a:t>
            </a:r>
            <a:r>
              <a:rPr lang="ru-RU" altLang="ru-RU" sz="2600" dirty="0"/>
              <a:t>, Разбалансированный ребенок</a:t>
            </a:r>
          </a:p>
          <a:p>
            <a:r>
              <a:rPr lang="ru-RU" altLang="ru-RU" sz="2600" dirty="0"/>
              <a:t>- </a:t>
            </a:r>
            <a:r>
              <a:rPr lang="ru-RU" altLang="ru-RU" sz="2600" dirty="0" err="1"/>
              <a:t>Кулькова</a:t>
            </a:r>
            <a:r>
              <a:rPr lang="ru-RU" altLang="ru-RU" sz="2600" dirty="0"/>
              <a:t> Нина Львовна, Сенсорная интеграция без сенсорных комнат. Доступный комплекс игр и упражнений</a:t>
            </a:r>
          </a:p>
          <a:p>
            <a:pPr marL="36000"/>
            <a:r>
              <a:rPr lang="ru-RU" altLang="ru-RU" sz="2600" dirty="0"/>
              <a:t> 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2DF423-914C-470F-944E-A17F9A15F7D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64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Текст 4"/>
          <p:cNvSpPr>
            <a:spLocks noGrp="1"/>
          </p:cNvSpPr>
          <p:nvPr>
            <p:ph type="body" sz="half" idx="2"/>
          </p:nvPr>
        </p:nvSpPr>
        <p:spPr>
          <a:xfrm>
            <a:off x="420688" y="333375"/>
            <a:ext cx="8639175" cy="6524625"/>
          </a:xfrm>
        </p:spPr>
        <p:txBody>
          <a:bodyPr>
            <a:normAutofit/>
          </a:bodyPr>
          <a:lstStyle/>
          <a:p>
            <a:pPr algn="just"/>
            <a:r>
              <a:rPr lang="ru-RU" altLang="ru-RU" sz="2600" b="1" dirty="0"/>
              <a:t>Мир глазами «особого» ребенка </a:t>
            </a:r>
          </a:p>
          <a:p>
            <a:pPr algn="just"/>
            <a:r>
              <a:rPr lang="ru-RU" altLang="ru-RU" sz="2600" b="1" dirty="0"/>
              <a:t>(художественная литература)</a:t>
            </a:r>
            <a:endParaRPr lang="ru-RU" altLang="ru-RU" sz="2600" dirty="0"/>
          </a:p>
          <a:p>
            <a:pPr algn="just"/>
            <a:r>
              <a:rPr lang="ru-RU" altLang="ru-RU" sz="2600" dirty="0"/>
              <a:t>- А. </a:t>
            </a:r>
            <a:r>
              <a:rPr lang="ru-RU" altLang="ru-RU" sz="2600" dirty="0" err="1"/>
              <a:t>Штайнхёфель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Рико</a:t>
            </a:r>
            <a:r>
              <a:rPr lang="ru-RU" altLang="ru-RU" sz="2600" dirty="0"/>
              <a:t>, Оскар и тени темнее темного</a:t>
            </a:r>
          </a:p>
          <a:p>
            <a:pPr algn="just"/>
            <a:r>
              <a:rPr lang="ru-RU" altLang="ru-RU" sz="2600" dirty="0"/>
              <a:t>- Синтия Лорд, Правила. Не снимай штаны в аквариуме!</a:t>
            </a:r>
          </a:p>
          <a:p>
            <a:pPr algn="just"/>
            <a:r>
              <a:rPr lang="ru-RU" altLang="ru-RU" sz="2600" dirty="0"/>
              <a:t>- Рик Риордан, Перси Джексон  и похититель молний (Персонаж Перси Джексон был создан в тот момент, когда автор начал придумывать истории для своего сына Хейли, которому были поставлены диагнозы СДВГ и дислексия)</a:t>
            </a:r>
          </a:p>
          <a:p>
            <a:pPr algn="just"/>
            <a:r>
              <a:rPr lang="ru-RU" altLang="ru-RU" sz="2600" dirty="0"/>
              <a:t>- Джоди </a:t>
            </a:r>
            <a:r>
              <a:rPr lang="ru-RU" altLang="ru-RU" sz="2600" dirty="0" err="1"/>
              <a:t>Пиколт</a:t>
            </a:r>
            <a:r>
              <a:rPr lang="ru-RU" altLang="ru-RU" sz="2600" dirty="0"/>
              <a:t>, Последнее правило (интересно с точки зрения организации сенсорной комнаты для детей с РАС и сенсорными нарушениями)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2B4A9-916B-4FA3-A2AB-F5A48FB2C20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9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50" y="500063"/>
            <a:ext cx="6429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+mj-lt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1628775"/>
            <a:ext cx="7261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+mj-lt"/>
              </a:rPr>
              <a:t>Спасибо за внимание!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8175" y="3573463"/>
            <a:ext cx="6624638" cy="3095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ГОУ ЯО «Центр помощи детям»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Педагог-психолог Савицкая Нина Ивановна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Эл.почта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  <a:hlinkClick r:id="rId2"/>
              </a:rPr>
              <a:t>Eniabox@yandex.ru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Телефон +7 9022237568</a:t>
            </a:r>
          </a:p>
          <a:p>
            <a:pPr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106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6"/>
            <a:ext cx="9017000" cy="1040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Некоторые виды </a:t>
            </a:r>
            <a:r>
              <a:rPr lang="ru-RU" b="1" dirty="0" err="1">
                <a:solidFill>
                  <a:schemeClr val="tx1"/>
                </a:solidFill>
              </a:rPr>
              <a:t>дизонтогенеза</a:t>
            </a:r>
            <a:r>
              <a:rPr lang="ru-RU" b="1" dirty="0">
                <a:solidFill>
                  <a:schemeClr val="tx1"/>
                </a:solidFill>
              </a:rPr>
              <a:t> по В.В. Лебединскому: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00" y="1305342"/>
            <a:ext cx="855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Общее психическое недоразвитие </a:t>
            </a:r>
            <a:r>
              <a:rPr lang="ru-RU" sz="2000" dirty="0"/>
              <a:t>— выраженная психическая незрелость при наиболее раннем времени поражения мозга. Характеризуется тотальностью, больше всего страдают высшие психические функции (кора головного мозга не созревает в нужной степени). Соответствует медицинскому диагнозу «Умственная отсталость» (бывает разной степени).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Задержанное психическое развитие </a:t>
            </a:r>
            <a:r>
              <a:rPr lang="ru-RU" sz="2000" dirty="0"/>
              <a:t>— отставание от нормы в созревании психики, но незрелость высших психических функций частичная (кора более сохранна и имеет возможность развиваться). Разрыв между биологическим возрастом ребёнка и уровнем его способностей не составляет более 2 лет.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Повреждённое психическое развитие </a:t>
            </a:r>
            <a:r>
              <a:rPr lang="ru-RU" sz="2000" dirty="0"/>
              <a:t>— вредность подействовала на нервную систему после периода нормального развития (например, после возраста 2–4 лет). В отличие от общего психического недоразвития, здесь будет картина частичного выпадения отдельных звеньев, в зависимости от характера и места поражения (локализации в мозге). Например, это может быть интоксикация, травма, инсульт, дегенеративное заболевание.</a:t>
            </a:r>
          </a:p>
        </p:txBody>
      </p:sp>
    </p:spTree>
    <p:extLst>
      <p:ext uri="{BB962C8B-B14F-4D97-AF65-F5344CB8AC3E}">
        <p14:creationId xmlns:p14="http://schemas.microsoft.com/office/powerpoint/2010/main" val="19637452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000" y="-3176"/>
            <a:ext cx="9017000" cy="874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</a:rPr>
              <a:t>Некоторые виды </a:t>
            </a:r>
            <a:r>
              <a:rPr lang="ru-RU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дизонтогенеза</a:t>
            </a:r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</a:rPr>
              <a:t> по В.В. Лебединскому: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305342"/>
            <a:ext cx="8507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err="1"/>
              <a:t>Дефицитарное</a:t>
            </a:r>
            <a:r>
              <a:rPr lang="ru-RU" sz="2100" b="1" dirty="0"/>
              <a:t> психическое развитие </a:t>
            </a:r>
            <a:r>
              <a:rPr lang="ru-RU" sz="2100" dirty="0"/>
              <a:t>— характеризуется первичной недостаточностью какой-либо системы организма: зрения, слуха, опорно-двигательного аппарата. Таким образом, вторично происходит изменение процесса созревания познавательных, эмоционально-волевых, личностных свойств и функций психики.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b="1" dirty="0"/>
              <a:t>Искаженное психическое развитие </a:t>
            </a:r>
            <a:r>
              <a:rPr lang="ru-RU" sz="2100" dirty="0"/>
              <a:t>— сочетание недоразвития, задержанного развития, повреждённого и ускоренного развития, характерное для процессуального психического заболевания. Ранее выделяли этот тип для детской шизофрении и раннего детского аутизма.</a:t>
            </a:r>
          </a:p>
          <a:p>
            <a:pPr algn="just"/>
            <a:r>
              <a:rPr lang="ru-RU" sz="2100" dirty="0"/>
              <a:t>Дисгармоничное психическое развитие — в основе лежит врождённая или рано приобретённая диспропорциональность психики (одни функции развиваются с задержкой, другие — с опережением), преимущественно в эмоционально-волевой сфере. В результате происходит патологическое формирование личности («патология характера»).</a:t>
            </a:r>
          </a:p>
        </p:txBody>
      </p:sp>
    </p:spTree>
    <p:extLst>
      <p:ext uri="{BB962C8B-B14F-4D97-AF65-F5344CB8AC3E}">
        <p14:creationId xmlns:p14="http://schemas.microsoft.com/office/powerpoint/2010/main" val="340325632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500" y="83673"/>
            <a:ext cx="9017000" cy="782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Диагностика нарушений эмоционально-волевой сферы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8" y="6453188"/>
            <a:ext cx="86836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9AF17-D541-4371-AC87-06A083484D1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05342"/>
            <a:ext cx="80752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rgbClr val="FF0000"/>
                </a:solidFill>
              </a:rPr>
              <a:t>При организации коррекционных мероприятий важно определить уровень интеллектуального развития ребенка.</a:t>
            </a:r>
          </a:p>
          <a:p>
            <a:pPr algn="ctr"/>
            <a:endParaRPr lang="ru-RU" sz="2100" dirty="0">
              <a:solidFill>
                <a:srgbClr val="FF0000"/>
              </a:solidFill>
            </a:endParaRP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 Цель — поставить точный диагноз, отграничить педагогическую запущенность от реальных нарушений, определить интеллектуальный уровень испытуемого.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В случае, если интеллект ребенка снижен, это влияет на поведение.</a:t>
            </a:r>
          </a:p>
          <a:p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834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67239" y="926783"/>
            <a:ext cx="7609999" cy="931545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000" b="1" kern="0" dirty="0">
                <a:cs typeface="Cambria" panose="02040503050406030204" charset="0"/>
              </a:rPr>
              <a:t>мишени диагностики</a:t>
            </a:r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98133" y="1655921"/>
            <a:ext cx="4185285" cy="3952875"/>
          </a:xfrm>
          <a:prstGeom prst="round2SameRect">
            <a:avLst/>
          </a:prstGeom>
          <a:solidFill>
            <a:schemeClr val="bg1"/>
          </a:solidFill>
          <a:ln w="7620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 eaLnBrk="0" fontAlgn="base" hangingPunct="0">
              <a:spcAft>
                <a:spcPts val="2250"/>
              </a:spcAft>
              <a:defRPr/>
            </a:pPr>
            <a:r>
              <a:rPr lang="ru-RU" altLang="ru-RU" sz="2700" b="1" kern="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  <a:sym typeface="+mn-ea"/>
              </a:rPr>
              <a:t>Познавательная сфера</a:t>
            </a:r>
            <a:r>
              <a:rPr lang="ru-RU" altLang="ru-RU" sz="2700" kern="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  <a:sym typeface="+mn-ea"/>
              </a:rPr>
              <a:t> </a:t>
            </a:r>
            <a:r>
              <a:rPr lang="ru-RU" altLang="ru-RU" sz="2700" kern="0" dirty="0">
                <a:solidFill>
                  <a:schemeClr val="tx1"/>
                </a:solidFill>
                <a:latin typeface="+mj-lt"/>
                <a:cs typeface="Cambria" panose="02040503050406030204" charset="0"/>
                <a:sym typeface="+mn-ea"/>
              </a:rPr>
              <a:t>(внимание, память, мышление) – ей уделяется особое внимание во всех видах психологической диагностики</a:t>
            </a:r>
            <a:endParaRPr lang="ru-RU" altLang="en-US" sz="2700" dirty="0">
              <a:latin typeface="+mj-lt"/>
              <a:cs typeface="Cambria" panose="0204050305040603020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651058" y="1655445"/>
            <a:ext cx="4206240" cy="3952875"/>
          </a:xfrm>
          <a:prstGeom prst="round2SameRect">
            <a:avLst/>
          </a:prstGeom>
          <a:solidFill>
            <a:schemeClr val="bg1"/>
          </a:solidFill>
          <a:ln w="7620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0" fontAlgn="base" hangingPunct="0">
              <a:spcAft>
                <a:spcPts val="2250"/>
              </a:spcAft>
              <a:defRPr/>
            </a:pPr>
            <a:endParaRPr lang="en-US" altLang="en-US" sz="2475" b="1" dirty="0">
              <a:solidFill>
                <a:schemeClr val="accent5">
                  <a:lumMod val="2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just" defTabSz="685800" eaLnBrk="0" fontAlgn="base" hangingPunct="0">
              <a:spcAft>
                <a:spcPts val="2250"/>
              </a:spcAft>
              <a:defRPr/>
            </a:pPr>
            <a:r>
              <a:rPr lang="en-US" altLang="en-US" sz="2400" b="1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Эмоционально</a:t>
            </a:r>
            <a:r>
              <a:rPr lang="en-US" altLang="ru-RU" sz="2400" b="1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-</a:t>
            </a:r>
            <a:r>
              <a:rPr lang="en-US" altLang="en-US" sz="2400" b="1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личностная</a:t>
            </a:r>
            <a:r>
              <a:rPr lang="en-US" altLang="ru-RU" sz="24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сфера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(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преобладающие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черты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личности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особенности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мотивации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самооценки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,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внутриличностных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конфликтов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, </a:t>
            </a:r>
            <a:r>
              <a:rPr lang="ru-RU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копинг</a:t>
            </a:r>
            <a:r>
              <a:rPr lang="ru-RU" altLang="en-US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-стратегий,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психологических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защит</a:t>
            </a:r>
            <a:r>
              <a:rPr lang="ru-RU" altLang="en-US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...</a:t>
            </a:r>
            <a:r>
              <a:rPr lang="en-US" altLang="ru-RU" sz="2400" dirty="0">
                <a:solidFill>
                  <a:schemeClr val="accent5">
                    <a:lumMod val="25000"/>
                  </a:schemeClr>
                </a:solidFill>
                <a:latin typeface="+mj-lt"/>
                <a:cs typeface="Cambria" panose="02040503050406030204" charset="0"/>
              </a:rPr>
              <a:t>)</a:t>
            </a:r>
          </a:p>
          <a:p>
            <a:pPr defTabSz="685800" eaLnBrk="0" fontAlgn="base" hangingPunct="0">
              <a:spcAft>
                <a:spcPts val="2250"/>
              </a:spcAft>
              <a:defRPr/>
            </a:pPr>
            <a:endParaRPr lang="en-US" altLang="ru-RU" sz="2400" dirty="0">
              <a:solidFill>
                <a:schemeClr val="accent5">
                  <a:lumMod val="2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097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5738</TotalTime>
  <Words>3986</Words>
  <Application>Microsoft Office PowerPoint</Application>
  <PresentationFormat>Экран (4:3)</PresentationFormat>
  <Paragraphs>313</Paragraphs>
  <Slides>52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</vt:lpstr>
      <vt:lpstr>Garamond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нарушения поведения могут присутствовать в структуре других нарушений развития</vt:lpstr>
      <vt:lpstr>Презентация PowerPoint</vt:lpstr>
      <vt:lpstr>Презентация PowerPoint</vt:lpstr>
      <vt:lpstr>Коррекционно-развивающая работа с детьми с нарушениями в эмоционально-волевой сфере</vt:lpstr>
      <vt:lpstr>ВАЖНО!</vt:lpstr>
      <vt:lpstr>ВАЖНО!</vt:lpstr>
      <vt:lpstr>Презентация PowerPoint</vt:lpstr>
      <vt:lpstr>Коррекционная работа</vt:lpstr>
      <vt:lpstr>Презентация PowerPoint</vt:lpstr>
      <vt:lpstr>Психотерапевтическая коррекция нарушений поведения и социальной дезадаптации. </vt:lpstr>
      <vt:lpstr>Обучение родителей и педагогов методам  управления поведением (поведенческой терапии)</vt:lpstr>
      <vt:lpstr>Психотерапевтическая коррекция нарушений поведения и социальной дезадаптации через работу с родителями. </vt:lpstr>
      <vt:lpstr>Тактика психотерапевтических воздействий при поведенческой модели коррекции</vt:lpstr>
      <vt:lpstr>Презентация PowerPoint</vt:lpstr>
      <vt:lpstr>Тактика психотерапевтических воздействий при игровой психотерапии</vt:lpstr>
      <vt:lpstr>Игровая психотерапия</vt:lpstr>
      <vt:lpstr>Примеры психотерапевтического воздействия:</vt:lpstr>
      <vt:lpstr>Виды поведенческой игровой терапии:</vt:lpstr>
      <vt:lpstr>Виды поведенческой игровой терапии:</vt:lpstr>
      <vt:lpstr>Презентация PowerPoint</vt:lpstr>
      <vt:lpstr>Коррекционно-развивающая работа с детьми с нарушением внимания и признаками гиперактивности</vt:lpstr>
      <vt:lpstr>Примеры игр: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Сенсорная комната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проблем педагогов при организации коррекционной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Иванова Евгения Александровна</cp:lastModifiedBy>
  <cp:revision>147</cp:revision>
  <cp:lastPrinted>2026-03-20T07:49:01Z</cp:lastPrinted>
  <dcterms:created xsi:type="dcterms:W3CDTF">2015-03-05T06:38:28Z</dcterms:created>
  <dcterms:modified xsi:type="dcterms:W3CDTF">2026-03-26T08:09:30Z</dcterms:modified>
</cp:coreProperties>
</file>