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3">
  <p:sldMasterIdLst>
    <p:sldMasterId id="2147483660" r:id="rId1"/>
  </p:sldMasterIdLst>
  <p:notesMasterIdLst>
    <p:notesMasterId r:id="rId8"/>
  </p:notesMasterIdLst>
  <p:sldIdLst>
    <p:sldId id="256" r:id="rId2"/>
    <p:sldId id="335" r:id="rId3"/>
    <p:sldId id="336" r:id="rId4"/>
    <p:sldId id="338" r:id="rId5"/>
    <p:sldId id="339" r:id="rId6"/>
    <p:sldId id="337" r:id="rId7"/>
  </p:sldIdLst>
  <p:sldSz cx="9144000" cy="6858000" type="screen4x3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Muli" charset="0"/>
      <p:regular r:id="rId13"/>
      <p:bold r:id="rId14"/>
      <p:italic r:id="rId15"/>
      <p:boldItalic r:id="rId16"/>
    </p:embeddedFont>
    <p:embeddedFont>
      <p:font typeface="Arvo" charset="0"/>
      <p:regular r:id="rId17"/>
      <p:bold r:id="rId18"/>
      <p:italic r:id="rId19"/>
      <p:boldItalic r:id="rId20"/>
    </p:embeddedFont>
    <p:embeddedFont>
      <p:font typeface="Verdana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606E"/>
    <a:srgbClr val="57721C"/>
    <a:srgbClr val="66B670"/>
    <a:srgbClr val="3E8246"/>
    <a:srgbClr val="E06666"/>
    <a:srgbClr val="C46B00"/>
    <a:srgbClr val="C1CA2F"/>
    <a:srgbClr val="FF9715"/>
    <a:srgbClr val="7E4500"/>
    <a:srgbClr val="2C3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7623B3-B8BB-4861-86C4-A0B210FBCCF6}">
  <a:tblStyle styleId="{487623B3-B8BB-4861-86C4-A0B210FBCCF6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79" autoAdjust="0"/>
    <p:restoredTop sz="96110" autoAdjust="0"/>
  </p:normalViewPr>
  <p:slideViewPr>
    <p:cSldViewPr>
      <p:cViewPr varScale="1">
        <p:scale>
          <a:sx n="67" d="100"/>
          <a:sy n="67" d="100"/>
        </p:scale>
        <p:origin x="-9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3339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0910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2205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0765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1409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1_Title + 2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6" descr="Death_to_stock_photography_Vibrant-(10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9776" y="1383601"/>
            <a:ext cx="2070675" cy="27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6"/>
          <p:cNvSpPr/>
          <p:nvPr/>
        </p:nvSpPr>
        <p:spPr>
          <a:xfrm>
            <a:off x="7070023" y="2763101"/>
            <a:ext cx="1037700" cy="13836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" name="Google Shape;114;p6" descr="Death_to_stock_photography_Vibrant-(9-of-10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2626" y="1"/>
            <a:ext cx="1037825" cy="1383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1842475" y="1596100"/>
            <a:ext cx="4406400" cy="829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6"/>
          <p:cNvSpPr txBox="1">
            <a:spLocks noGrp="1"/>
          </p:cNvSpPr>
          <p:nvPr>
            <p:ph type="body" idx="1"/>
          </p:nvPr>
        </p:nvSpPr>
        <p:spPr>
          <a:xfrm>
            <a:off x="1842475" y="2425300"/>
            <a:ext cx="2172900" cy="414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■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body" idx="2"/>
          </p:nvPr>
        </p:nvSpPr>
        <p:spPr>
          <a:xfrm>
            <a:off x="4063136" y="2425300"/>
            <a:ext cx="2185800" cy="414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■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8" name="Google Shape;118;p6"/>
          <p:cNvSpPr/>
          <p:nvPr/>
        </p:nvSpPr>
        <p:spPr>
          <a:xfrm>
            <a:off x="8102686" y="4146789"/>
            <a:ext cx="10377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"/>
          <p:cNvSpPr/>
          <p:nvPr/>
        </p:nvSpPr>
        <p:spPr>
          <a:xfrm>
            <a:off x="7070032" y="83"/>
            <a:ext cx="10377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"/>
          <p:cNvSpPr/>
          <p:nvPr/>
        </p:nvSpPr>
        <p:spPr>
          <a:xfrm>
            <a:off x="7" y="5474392"/>
            <a:ext cx="1037700" cy="13836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"/>
          <p:cNvSpPr/>
          <p:nvPr/>
        </p:nvSpPr>
        <p:spPr>
          <a:xfrm>
            <a:off x="1037700" y="6165996"/>
            <a:ext cx="5187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"/>
          <p:cNvSpPr/>
          <p:nvPr/>
        </p:nvSpPr>
        <p:spPr>
          <a:xfrm>
            <a:off x="-9" y="5474388"/>
            <a:ext cx="518700" cy="69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"/>
          <p:cNvSpPr/>
          <p:nvPr/>
        </p:nvSpPr>
        <p:spPr>
          <a:xfrm>
            <a:off x="8621748" y="5528421"/>
            <a:ext cx="518700" cy="6916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"/>
          <p:cNvSpPr/>
          <p:nvPr/>
        </p:nvSpPr>
        <p:spPr>
          <a:xfrm>
            <a:off x="8621753" y="4836821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6"/>
          <p:cNvGrpSpPr/>
          <p:nvPr/>
        </p:nvGrpSpPr>
        <p:grpSpPr>
          <a:xfrm>
            <a:off x="7424022" y="3124608"/>
            <a:ext cx="329718" cy="696937"/>
            <a:chOff x="6718575" y="2318625"/>
            <a:chExt cx="256950" cy="407375"/>
          </a:xfrm>
        </p:grpSpPr>
        <p:sp>
          <p:nvSpPr>
            <p:cNvPr id="126" name="Google Shape;12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Google Shape;134;p6"/>
          <p:cNvSpPr txBox="1">
            <a:spLocks noGrp="1"/>
          </p:cNvSpPr>
          <p:nvPr>
            <p:ph type="sldNum" idx="12"/>
          </p:nvPr>
        </p:nvSpPr>
        <p:spPr>
          <a:xfrm>
            <a:off x="1" y="6166400"/>
            <a:ext cx="518700" cy="6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550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>
            <a:spLocks noGrp="1"/>
          </p:cNvSpPr>
          <p:nvPr>
            <p:ph type="title"/>
          </p:nvPr>
        </p:nvSpPr>
        <p:spPr>
          <a:xfrm>
            <a:off x="1842475" y="1596100"/>
            <a:ext cx="4115400" cy="829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body" idx="1"/>
          </p:nvPr>
        </p:nvSpPr>
        <p:spPr>
          <a:xfrm>
            <a:off x="1842475" y="2557708"/>
            <a:ext cx="4115400" cy="360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■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93" name="Google Shape;93;p5" descr="Death_to_stock_communicate_hands_2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185" y="2760910"/>
            <a:ext cx="1037815" cy="138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5" descr="Death_to_stock_communicate_hands_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1" y="12"/>
            <a:ext cx="2077780" cy="277036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5"/>
          <p:cNvSpPr/>
          <p:nvPr/>
        </p:nvSpPr>
        <p:spPr>
          <a:xfrm>
            <a:off x="7070023" y="2763107"/>
            <a:ext cx="10377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"/>
          <p:cNvSpPr/>
          <p:nvPr/>
        </p:nvSpPr>
        <p:spPr>
          <a:xfrm>
            <a:off x="8106245" y="4144683"/>
            <a:ext cx="10377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"/>
          <p:cNvSpPr/>
          <p:nvPr/>
        </p:nvSpPr>
        <p:spPr>
          <a:xfrm>
            <a:off x="7070023" y="1"/>
            <a:ext cx="1037700" cy="1383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5"/>
          <p:cNvSpPr/>
          <p:nvPr/>
        </p:nvSpPr>
        <p:spPr>
          <a:xfrm>
            <a:off x="7" y="5474392"/>
            <a:ext cx="1037700" cy="13836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0" y="4782796"/>
            <a:ext cx="5187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518691" y="5474388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6551323" y="-12"/>
            <a:ext cx="518700" cy="6916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7587466" y="3444988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03;p5"/>
          <p:cNvGrpSpPr/>
          <p:nvPr/>
        </p:nvGrpSpPr>
        <p:grpSpPr>
          <a:xfrm>
            <a:off x="7332942" y="359734"/>
            <a:ext cx="498130" cy="664135"/>
            <a:chOff x="1923675" y="1633650"/>
            <a:chExt cx="436000" cy="435975"/>
          </a:xfrm>
        </p:grpSpPr>
        <p:sp>
          <p:nvSpPr>
            <p:cNvPr id="104" name="Google Shape;104;p5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5"/>
          <p:cNvSpPr txBox="1">
            <a:spLocks noGrp="1"/>
          </p:cNvSpPr>
          <p:nvPr>
            <p:ph type="sldNum" idx="12"/>
          </p:nvPr>
        </p:nvSpPr>
        <p:spPr>
          <a:xfrm>
            <a:off x="1" y="6166400"/>
            <a:ext cx="518700" cy="6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836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842476" y="1596100"/>
            <a:ext cx="4115399" cy="82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842476" y="2557708"/>
            <a:ext cx="4115399" cy="360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EDBE0"/>
              </a:buClr>
              <a:buSzPct val="1000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480"/>
              </a:spcBef>
              <a:buClr>
                <a:srgbClr val="CEDBE0"/>
              </a:buClr>
              <a:buSzPct val="100000"/>
              <a:buFont typeface="Muli"/>
              <a:buChar char="□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>
              <a:spcBef>
                <a:spcPts val="480"/>
              </a:spcBef>
              <a:buClr>
                <a:srgbClr val="CEDBE0"/>
              </a:buClr>
              <a:buSzPct val="100000"/>
              <a:buFont typeface="Muli"/>
              <a:buChar char="▫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>
              <a:spcBef>
                <a:spcPts val="360"/>
              </a:spcBef>
              <a:buClr>
                <a:srgbClr val="CEDBE0"/>
              </a:buClr>
              <a:buSzPct val="100000"/>
              <a:buFont typeface="Muli"/>
              <a:buChar char="▫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>
              <a:spcBef>
                <a:spcPts val="360"/>
              </a:spcBef>
              <a:buClr>
                <a:srgbClr val="4D778A"/>
              </a:buClr>
              <a:buSzPct val="100000"/>
              <a:buFont typeface="Muli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>
              <a:spcBef>
                <a:spcPts val="360"/>
              </a:spcBef>
              <a:buClr>
                <a:srgbClr val="4D778A"/>
              </a:buClr>
              <a:buSzPct val="100000"/>
              <a:buFont typeface="Muli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>
              <a:spcBef>
                <a:spcPts val="360"/>
              </a:spcBef>
              <a:buClr>
                <a:srgbClr val="4D778A"/>
              </a:buClr>
              <a:buSzPct val="100000"/>
              <a:buFont typeface="Muli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>
              <a:spcBef>
                <a:spcPts val="360"/>
              </a:spcBef>
              <a:buClr>
                <a:srgbClr val="4D778A"/>
              </a:buClr>
              <a:buSzPct val="100000"/>
              <a:buFont typeface="Muli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360"/>
              </a:spcBef>
              <a:buClr>
                <a:srgbClr val="4D778A"/>
              </a:buClr>
              <a:buSzPct val="100000"/>
              <a:buFont typeface="Muli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3" r:id="rId2"/>
    <p:sldLayoutId id="214748366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8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3.jpg"/><Relationship Id="rId10" Type="http://schemas.openxmlformats.org/officeDocument/2006/relationships/image" Target="../media/image22.jpg"/><Relationship Id="rId4" Type="http://schemas.openxmlformats.org/officeDocument/2006/relationships/image" Target="../media/image19.jpeg"/><Relationship Id="rId9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28"/>
          <p:cNvSpPr/>
          <p:nvPr/>
        </p:nvSpPr>
        <p:spPr>
          <a:xfrm>
            <a:off x="2042730" y="1031698"/>
            <a:ext cx="5143499" cy="30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1343480"/>
            <a:ext cx="271130" cy="498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Shape 261"/>
          <p:cNvSpPr txBox="1">
            <a:spLocks noGrp="1"/>
          </p:cNvSpPr>
          <p:nvPr>
            <p:ph type="ctrTitle" idx="4294967295"/>
          </p:nvPr>
        </p:nvSpPr>
        <p:spPr>
          <a:xfrm>
            <a:off x="1547664" y="2348880"/>
            <a:ext cx="6336704" cy="252028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lnSpc>
                <a:spcPts val="4500"/>
              </a:lnSpc>
            </a:pPr>
            <a:r>
              <a:rPr lang="ru-RU" sz="5400" b="1" dirty="0" smtClean="0">
                <a:solidFill>
                  <a:srgbClr val="42606E"/>
                </a:solidFill>
                <a:latin typeface="Calibri" panose="020F0502020204030204" pitchFamily="34" charset="0"/>
              </a:rPr>
              <a:t>Профессиональная навигация</a:t>
            </a:r>
            <a:r>
              <a:rPr lang="ru-RU" sz="5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ru-RU" sz="54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ru-RU" sz="2000" dirty="0" smtClean="0">
                <a:solidFill>
                  <a:srgbClr val="42606E"/>
                </a:solidFill>
                <a:latin typeface="Calibri" panose="020F0502020204030204" pitchFamily="34" charset="0"/>
              </a:rPr>
              <a:t>2026 г. </a:t>
            </a:r>
            <a:br>
              <a:rPr lang="ru-RU" sz="2000" dirty="0" smtClean="0">
                <a:solidFill>
                  <a:srgbClr val="42606E"/>
                </a:solidFill>
                <a:latin typeface="Calibri" panose="020F0502020204030204" pitchFamily="34" charset="0"/>
              </a:rPr>
            </a:br>
            <a:r>
              <a:rPr lang="ru-RU" sz="2000" dirty="0" smtClean="0">
                <a:solidFill>
                  <a:srgbClr val="42606E"/>
                </a:solidFill>
                <a:latin typeface="Calibri" panose="020F0502020204030204" pitchFamily="34" charset="0"/>
              </a:rPr>
              <a:t>ГУ ЯО </a:t>
            </a:r>
            <a:r>
              <a:rPr lang="ru-RU" sz="2000" dirty="0" err="1" smtClean="0">
                <a:solidFill>
                  <a:srgbClr val="42606E"/>
                </a:solidFill>
                <a:latin typeface="Calibri" panose="020F0502020204030204" pitchFamily="34" charset="0"/>
              </a:rPr>
              <a:t>ЦПОиПП</a:t>
            </a:r>
            <a:r>
              <a:rPr lang="ru-RU" sz="2000" dirty="0" smtClean="0">
                <a:solidFill>
                  <a:srgbClr val="42606E"/>
                </a:solidFill>
                <a:latin typeface="Calibri" panose="020F0502020204030204" pitchFamily="34" charset="0"/>
              </a:rPr>
              <a:t> «Ресурс»</a:t>
            </a:r>
            <a:endParaRPr lang="ru-RU" sz="2000" dirty="0">
              <a:solidFill>
                <a:srgbClr val="42606E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5267325"/>
            <a:ext cx="150653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4749800"/>
            <a:ext cx="517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"/>
            <a:ext cx="1023937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" y="1411"/>
            <a:ext cx="1023937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05" y="1411"/>
            <a:ext cx="5175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031698"/>
            <a:ext cx="1030287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402" y="5917890"/>
            <a:ext cx="1102061" cy="94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"/>
          <p:cNvSpPr txBox="1">
            <a:spLocks noGrp="1"/>
          </p:cNvSpPr>
          <p:nvPr>
            <p:ph type="title"/>
          </p:nvPr>
        </p:nvSpPr>
        <p:spPr>
          <a:xfrm>
            <a:off x="1295912" y="548679"/>
            <a:ext cx="6084399" cy="15906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4000" b="1" dirty="0">
                <a:latin typeface="Calibri" pitchFamily="34" charset="0"/>
              </a:rPr>
              <a:t>Вопросы видеоконференции:</a:t>
            </a:r>
            <a:br>
              <a:rPr lang="ru-RU" sz="4000" b="1" dirty="0">
                <a:latin typeface="Calibri" pitchFamily="34" charset="0"/>
              </a:rPr>
            </a:br>
            <a:endParaRPr sz="4000" b="1" dirty="0">
              <a:latin typeface="Calibri" pitchFamily="34" charset="0"/>
            </a:endParaRPr>
          </a:p>
        </p:txBody>
      </p:sp>
      <p:sp>
        <p:nvSpPr>
          <p:cNvPr id="281" name="Google Shape;281;p15"/>
          <p:cNvSpPr txBox="1">
            <a:spLocks noGrp="1"/>
          </p:cNvSpPr>
          <p:nvPr>
            <p:ph type="sldNum" idx="12"/>
          </p:nvPr>
        </p:nvSpPr>
        <p:spPr>
          <a:xfrm>
            <a:off x="1" y="6166400"/>
            <a:ext cx="518700" cy="6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sp>
        <p:nvSpPr>
          <p:cNvPr id="15" name="Shape 35"/>
          <p:cNvSpPr/>
          <p:nvPr/>
        </p:nvSpPr>
        <p:spPr>
          <a:xfrm>
            <a:off x="1105872" y="2767138"/>
            <a:ext cx="203502" cy="216024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Google Shape;341;p21"/>
          <p:cNvSpPr txBox="1">
            <a:spLocks noGrp="1"/>
          </p:cNvSpPr>
          <p:nvPr>
            <p:ph type="body" idx="1"/>
          </p:nvPr>
        </p:nvSpPr>
        <p:spPr>
          <a:xfrm>
            <a:off x="629745" y="1268761"/>
            <a:ext cx="3595327" cy="504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rgbClr val="37A9DD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1047" y="2028908"/>
            <a:ext cx="5729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ru-RU" sz="2000" dirty="0" smtClean="0">
                <a:solidFill>
                  <a:srgbClr val="42606E"/>
                </a:solidFill>
              </a:rPr>
              <a:t> Осознанный подход к построению маршрута</a:t>
            </a:r>
            <a:endParaRPr lang="ru-RU" sz="2000" dirty="0">
              <a:solidFill>
                <a:srgbClr val="42606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6888" y="2675095"/>
            <a:ext cx="5796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42606E"/>
                </a:solidFill>
              </a:rPr>
              <a:t> Выбор вуза для поступления </a:t>
            </a:r>
            <a:endParaRPr lang="ru-RU" sz="2000" dirty="0">
              <a:solidFill>
                <a:srgbClr val="42606E"/>
              </a:solidFill>
            </a:endParaRPr>
          </a:p>
        </p:txBody>
      </p:sp>
      <p:sp>
        <p:nvSpPr>
          <p:cNvPr id="24" name="Shape 35"/>
          <p:cNvSpPr/>
          <p:nvPr/>
        </p:nvSpPr>
        <p:spPr>
          <a:xfrm>
            <a:off x="1126392" y="4009152"/>
            <a:ext cx="203502" cy="216024"/>
          </a:xfrm>
          <a:prstGeom prst="rect">
            <a:avLst/>
          </a:prstGeom>
          <a:solidFill>
            <a:srgbClr val="0070C0">
              <a:alpha val="54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15389" y="3284985"/>
            <a:ext cx="4740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42606E"/>
                </a:solidFill>
              </a:rPr>
              <a:t>Порядок приема в вузы 2026</a:t>
            </a:r>
            <a:endParaRPr lang="ru-RU" sz="2000" dirty="0">
              <a:solidFill>
                <a:srgbClr val="42606E"/>
              </a:solidFill>
            </a:endParaRPr>
          </a:p>
          <a:p>
            <a:endParaRPr lang="ru-RU" sz="2800" dirty="0">
              <a:solidFill>
                <a:srgbClr val="42606E"/>
              </a:solidFill>
            </a:endParaRPr>
          </a:p>
        </p:txBody>
      </p:sp>
      <p:sp>
        <p:nvSpPr>
          <p:cNvPr id="26" name="Shape 35"/>
          <p:cNvSpPr/>
          <p:nvPr/>
        </p:nvSpPr>
        <p:spPr>
          <a:xfrm>
            <a:off x="1123386" y="3356992"/>
            <a:ext cx="203502" cy="216024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00B0F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97801" y="4528866"/>
            <a:ext cx="5290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42606E"/>
                </a:solidFill>
              </a:rPr>
              <a:t> Особенности </a:t>
            </a:r>
            <a:r>
              <a:rPr lang="ru-RU" sz="2000" dirty="0">
                <a:solidFill>
                  <a:srgbClr val="42606E"/>
                </a:solidFill>
              </a:rPr>
              <a:t>обучения в вузе</a:t>
            </a:r>
          </a:p>
          <a:p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86" y="4595118"/>
            <a:ext cx="209514" cy="23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72" y="2111225"/>
            <a:ext cx="203502" cy="23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432084" y="3913383"/>
            <a:ext cx="4436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42606E"/>
                </a:solidFill>
              </a:rPr>
              <a:t>Целевое обучение</a:t>
            </a:r>
            <a:endParaRPr lang="ru-RU" sz="2000" dirty="0">
              <a:solidFill>
                <a:srgbClr val="42606E"/>
              </a:solidFill>
            </a:endParaRPr>
          </a:p>
          <a:p>
            <a:endParaRPr lang="ru-RU" sz="2800" dirty="0">
              <a:solidFill>
                <a:srgbClr val="4260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0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9"/>
          <p:cNvSpPr txBox="1">
            <a:spLocks noGrp="1"/>
          </p:cNvSpPr>
          <p:nvPr>
            <p:ph type="sldNum" idx="12"/>
          </p:nvPr>
        </p:nvSpPr>
        <p:spPr>
          <a:xfrm>
            <a:off x="1" y="6166400"/>
            <a:ext cx="518700" cy="6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69" y="836712"/>
            <a:ext cx="3423275" cy="23762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24844"/>
            <a:ext cx="2520280" cy="43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2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Picture 2" descr="C:\Users\User\Desktop\Скриншот 13-02-2024 1523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8094510" cy="507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130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User\Desktop\Скриншот 13-02-2025 132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988" y="2276872"/>
            <a:ext cx="6516216" cy="430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Скриншот 12-02-2026 1417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407" y="0"/>
            <a:ext cx="4032448" cy="286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esktop\Скриншот 12-02-2026 1419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"/>
            <a:ext cx="2706293" cy="378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832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Администратор\Desktop\презентация\1456825740_obrazovani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3" r="12981"/>
          <a:stretch/>
        </p:blipFill>
        <p:spPr bwMode="auto">
          <a:xfrm>
            <a:off x="-70425" y="-7087"/>
            <a:ext cx="1042134" cy="101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дминистратор\Desktop\презентация\20150217180009-79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793" y="4941168"/>
            <a:ext cx="2885517" cy="192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hape 10" descr="Death_to_stock_communicate_hands_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5163" y="2060848"/>
            <a:ext cx="1505987" cy="159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1" descr="Death_to_stock_photography_Vibrant-(10-of-10)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0425" y="307251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2" descr="Death_to_stock_communicate_hands_5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43750" y="-7086"/>
            <a:ext cx="2057399" cy="205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3" descr="Death_to_stock_communicate_hands_9-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71493" y="1007871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5"/>
          <p:cNvSpPr/>
          <p:nvPr/>
        </p:nvSpPr>
        <p:spPr>
          <a:xfrm>
            <a:off x="965073" y="4105566"/>
            <a:ext cx="1037699" cy="1037699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" name="Shape 19" descr="Death_to_stock_communicate_hands_1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82293" y="-27384"/>
            <a:ext cx="1037699" cy="103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20" descr="Death_to_stock_communicate_hands_3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451" y="5157191"/>
            <a:ext cx="1984321" cy="17076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21"/>
          <p:cNvSpPr/>
          <p:nvPr/>
        </p:nvSpPr>
        <p:spPr>
          <a:xfrm flipH="1">
            <a:off x="971549" y="-15429"/>
            <a:ext cx="1028700" cy="10287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22"/>
          <p:cNvSpPr/>
          <p:nvPr/>
        </p:nvSpPr>
        <p:spPr>
          <a:xfrm flipH="1">
            <a:off x="2006342" y="5903006"/>
            <a:ext cx="1536956" cy="954994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23"/>
          <p:cNvSpPr/>
          <p:nvPr/>
        </p:nvSpPr>
        <p:spPr>
          <a:xfrm flipH="1">
            <a:off x="3028949" y="-9310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24"/>
          <p:cNvSpPr/>
          <p:nvPr/>
        </p:nvSpPr>
        <p:spPr>
          <a:xfrm flipH="1">
            <a:off x="3543298" y="5903006"/>
            <a:ext cx="1388741" cy="962211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26"/>
          <p:cNvSpPr/>
          <p:nvPr/>
        </p:nvSpPr>
        <p:spPr>
          <a:xfrm flipH="1">
            <a:off x="6117974" y="-18865"/>
            <a:ext cx="1028700" cy="10287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27"/>
          <p:cNvSpPr/>
          <p:nvPr/>
        </p:nvSpPr>
        <p:spPr>
          <a:xfrm flipH="1">
            <a:off x="4057649" y="-9310"/>
            <a:ext cx="1028700" cy="10287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30"/>
          <p:cNvSpPr/>
          <p:nvPr/>
        </p:nvSpPr>
        <p:spPr>
          <a:xfrm flipH="1">
            <a:off x="7162444" y="2050313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31"/>
          <p:cNvSpPr/>
          <p:nvPr/>
        </p:nvSpPr>
        <p:spPr>
          <a:xfrm flipH="1">
            <a:off x="2507334" y="491130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33"/>
          <p:cNvSpPr/>
          <p:nvPr/>
        </p:nvSpPr>
        <p:spPr>
          <a:xfrm>
            <a:off x="4566117" y="-9359"/>
            <a:ext cx="518700" cy="518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35"/>
          <p:cNvSpPr/>
          <p:nvPr/>
        </p:nvSpPr>
        <p:spPr>
          <a:xfrm>
            <a:off x="7740352" y="3651348"/>
            <a:ext cx="1409747" cy="128981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15"/>
          <p:cNvSpPr/>
          <p:nvPr/>
        </p:nvSpPr>
        <p:spPr>
          <a:xfrm>
            <a:off x="1990946" y="-18742"/>
            <a:ext cx="1037699" cy="1037699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1343480"/>
            <a:ext cx="271130" cy="498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Shape 21"/>
          <p:cNvSpPr/>
          <p:nvPr/>
        </p:nvSpPr>
        <p:spPr>
          <a:xfrm flipH="1">
            <a:off x="4932039" y="5903006"/>
            <a:ext cx="1337753" cy="978748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ctrTitle" idx="4294967295"/>
          </p:nvPr>
        </p:nvSpPr>
        <p:spPr>
          <a:xfrm>
            <a:off x="1988732" y="1099335"/>
            <a:ext cx="5184576" cy="4032448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indent="0" algn="ctr"/>
            <a:r>
              <a:rPr lang="ru-RU" sz="3600" dirty="0" smtClean="0">
                <a:solidFill>
                  <a:srgbClr val="57721C"/>
                </a:solidFill>
                <a:latin typeface="Calibri" panose="020F0502020204030204" pitchFamily="34" charset="0"/>
              </a:rPr>
              <a:t>Центр «Ресурс»</a:t>
            </a:r>
            <a:br>
              <a:rPr lang="ru-RU" sz="3600" dirty="0" smtClean="0">
                <a:solidFill>
                  <a:srgbClr val="57721C"/>
                </a:solidFill>
                <a:latin typeface="Calibri" panose="020F0502020204030204" pitchFamily="34" charset="0"/>
              </a:rPr>
            </a:br>
            <a:r>
              <a:rPr lang="ru-RU" sz="1600" dirty="0" smtClean="0">
                <a:solidFill>
                  <a:srgbClr val="57721C"/>
                </a:solidFill>
                <a:latin typeface="Calibri" panose="020F0502020204030204" pitchFamily="34" charset="0"/>
              </a:rPr>
              <a:t>ЯРОСЛАВЛЬ, ПР-Т ЛЕНИНА, 13</a:t>
            </a:r>
            <a:r>
              <a:rPr lang="en-US" sz="1600" dirty="0" smtClean="0">
                <a:solidFill>
                  <a:srgbClr val="57721C"/>
                </a:solidFill>
                <a:latin typeface="Calibri" panose="020F0502020204030204" pitchFamily="34" charset="0"/>
              </a:rPr>
              <a:t>/</a:t>
            </a:r>
            <a:r>
              <a:rPr lang="ru-RU" sz="1600" dirty="0" smtClean="0">
                <a:solidFill>
                  <a:srgbClr val="57721C"/>
                </a:solidFill>
                <a:latin typeface="Calibri" panose="020F0502020204030204" pitchFamily="34" charset="0"/>
              </a:rPr>
              <a:t>67</a:t>
            </a:r>
            <a:br>
              <a:rPr lang="ru-RU" sz="1600" dirty="0" smtClean="0">
                <a:solidFill>
                  <a:srgbClr val="57721C"/>
                </a:solidFill>
                <a:latin typeface="Calibri" panose="020F0502020204030204" pitchFamily="34" charset="0"/>
              </a:rPr>
            </a:br>
            <a:r>
              <a:rPr lang="ru-RU" sz="1600" dirty="0" smtClean="0">
                <a:solidFill>
                  <a:srgbClr val="57721C"/>
                </a:solidFill>
                <a:latin typeface="Calibri" panose="020F0502020204030204" pitchFamily="34" charset="0"/>
              </a:rPr>
              <a:t>72-95-00, 72-74-48</a:t>
            </a:r>
            <a:br>
              <a:rPr lang="ru-RU" sz="1600" dirty="0" smtClean="0">
                <a:solidFill>
                  <a:srgbClr val="57721C"/>
                </a:solidFill>
                <a:latin typeface="Calibri" panose="020F0502020204030204" pitchFamily="34" charset="0"/>
              </a:rPr>
            </a:br>
            <a:r>
              <a:rPr lang="en-US" sz="1600" dirty="0" smtClean="0">
                <a:solidFill>
                  <a:srgbClr val="57721C"/>
                </a:solidFill>
                <a:latin typeface="Calibri" panose="020F0502020204030204" pitchFamily="34" charset="0"/>
              </a:rPr>
              <a:t>RESURS-YAR.RU</a:t>
            </a:r>
            <a:br>
              <a:rPr lang="en-US" sz="1600" dirty="0" smtClean="0">
                <a:solidFill>
                  <a:srgbClr val="57721C"/>
                </a:solidFill>
                <a:latin typeface="Calibri" panose="020F0502020204030204" pitchFamily="34" charset="0"/>
              </a:rPr>
            </a:br>
            <a:endParaRPr lang="ru-RU" sz="1600" dirty="0">
              <a:solidFill>
                <a:srgbClr val="57721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66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an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3426</TotalTime>
  <Words>34</Words>
  <Application>Microsoft Office PowerPoint</Application>
  <PresentationFormat>Экран (4:3)</PresentationFormat>
  <Paragraphs>10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Muli</vt:lpstr>
      <vt:lpstr>Arvo</vt:lpstr>
      <vt:lpstr>Verdana</vt:lpstr>
      <vt:lpstr>Titania template</vt:lpstr>
      <vt:lpstr>Профессиональная навигация 2026 г.  ГУ ЯО ЦПОиПП «Ресурс»</vt:lpstr>
      <vt:lpstr>Вопросы видеоконференции: </vt:lpstr>
      <vt:lpstr>Презентация PowerPoint</vt:lpstr>
      <vt:lpstr>Презентация PowerPoint</vt:lpstr>
      <vt:lpstr>Презентация PowerPoint</vt:lpstr>
      <vt:lpstr>Центр «Ресурс» ЯРОСЛАВЛЬ, ПР-Т ЛЕНИНА, 13/67 72-95-00, 72-74-48 RESURS-YAR.RU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Администратор</dc:creator>
  <cp:lastModifiedBy>User</cp:lastModifiedBy>
  <cp:revision>365</cp:revision>
  <dcterms:modified xsi:type="dcterms:W3CDTF">2026-02-12T11:33:08Z</dcterms:modified>
</cp:coreProperties>
</file>