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1" r:id="rId4"/>
    <p:sldId id="260" r:id="rId5"/>
    <p:sldId id="264" r:id="rId6"/>
    <p:sldId id="263" r:id="rId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-33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8E44-F49E-4EBB-A46A-5CC3D92B6748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98A2F-0AB6-44A6-B2D6-4D3C9938DD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57082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8E44-F49E-4EBB-A46A-5CC3D92B6748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98A2F-0AB6-44A6-B2D6-4D3C9938DD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320648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8E44-F49E-4EBB-A46A-5CC3D92B6748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98A2F-0AB6-44A6-B2D6-4D3C9938DD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5232049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Holder 2">
            <a:extLst>
              <a:ext uri="{FF2B5EF4-FFF2-40B4-BE49-F238E27FC236}">
                <a16:creationId xmlns:a16="http://schemas.microsoft.com/office/drawing/2014/main" xmlns="" id="{E38D1AD6-DC33-CF99-D0E0-D047179C6C4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0" y="0"/>
            <a:ext cx="0" cy="0"/>
          </a:xfrm>
        </p:spPr>
        <p:txBody>
          <a:bodyPr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8" name="Holder 3">
            <a:extLst>
              <a:ext uri="{FF2B5EF4-FFF2-40B4-BE49-F238E27FC236}">
                <a16:creationId xmlns:a16="http://schemas.microsoft.com/office/drawing/2014/main" xmlns="" id="{B76687AF-ABEE-33A2-7E57-E2929379C2A1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4FA66127-3FF1-4A3F-BB13-787A445952EB}" type="datetimeFigureOut">
              <a:rPr lang="en-US"/>
              <a:pPr>
                <a:defRPr/>
              </a:pPr>
              <a:t>2/11/2026</a:t>
            </a:fld>
            <a:endParaRPr lang="en-US"/>
          </a:p>
        </p:txBody>
      </p:sp>
      <p:sp>
        <p:nvSpPr>
          <p:cNvPr id="9" name="Holder 4">
            <a:extLst>
              <a:ext uri="{FF2B5EF4-FFF2-40B4-BE49-F238E27FC236}">
                <a16:creationId xmlns:a16="http://schemas.microsoft.com/office/drawing/2014/main" xmlns="" id="{77A3CEFA-8E50-2315-E35E-D6184D2D14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r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F259599A-530D-4868-ABBE-E6BF50CB084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xmlns="" val="20237345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8E44-F49E-4EBB-A46A-5CC3D92B6748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98A2F-0AB6-44A6-B2D6-4D3C9938DD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2605833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8E44-F49E-4EBB-A46A-5CC3D92B6748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98A2F-0AB6-44A6-B2D6-4D3C9938DD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8639814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8E44-F49E-4EBB-A46A-5CC3D92B6748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98A2F-0AB6-44A6-B2D6-4D3C9938DD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375559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8E44-F49E-4EBB-A46A-5CC3D92B6748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98A2F-0AB6-44A6-B2D6-4D3C9938DD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481669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8E44-F49E-4EBB-A46A-5CC3D92B6748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98A2F-0AB6-44A6-B2D6-4D3C9938DD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541202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8E44-F49E-4EBB-A46A-5CC3D92B6748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98A2F-0AB6-44A6-B2D6-4D3C9938DD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27300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8E44-F49E-4EBB-A46A-5CC3D92B6748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98A2F-0AB6-44A6-B2D6-4D3C9938DD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315116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358E44-F49E-4EBB-A46A-5CC3D92B6748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98A2F-0AB6-44A6-B2D6-4D3C9938DD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69747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358E44-F49E-4EBB-A46A-5CC3D92B6748}" type="datetimeFigureOut">
              <a:rPr lang="ru-RU" smtClean="0"/>
              <a:pPr/>
              <a:t>11.02.2026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498A2F-0AB6-44A6-B2D6-4D3C9938DD6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74691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539709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71775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0" y="0"/>
            <a:ext cx="12192000" cy="7046914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 dirty="0"/>
          </a:p>
        </p:txBody>
      </p:sp>
      <p:sp>
        <p:nvSpPr>
          <p:cNvPr id="8195" name="object 3"/>
          <p:cNvSpPr txBox="1">
            <a:spLocks noChangeArrowheads="1"/>
          </p:cNvSpPr>
          <p:nvPr/>
        </p:nvSpPr>
        <p:spPr bwMode="auto">
          <a:xfrm>
            <a:off x="1992313" y="0"/>
            <a:ext cx="5759450" cy="1557339"/>
          </a:xfrm>
          <a:prstGeom prst="rect">
            <a:avLst/>
          </a:prstGeom>
          <a:noFill/>
          <a:ln>
            <a:noFill/>
          </a:ln>
        </p:spPr>
        <p:txBody>
          <a:bodyPr tIns="11516"/>
          <a:lstStyle>
            <a:lvl1pPr marL="12700">
              <a:lnSpc>
                <a:spcPct val="102000"/>
              </a:lnSpc>
              <a:spcAft>
                <a:spcPts val="142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1pPr>
            <a:lvl2pPr>
              <a:lnSpc>
                <a:spcPct val="102000"/>
              </a:lnSpc>
              <a:spcAft>
                <a:spcPts val="113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2pPr>
            <a:lvl3pPr>
              <a:lnSpc>
                <a:spcPct val="102000"/>
              </a:lnSpc>
              <a:spcAft>
                <a:spcPts val="85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•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3pPr>
            <a:lvl4pPr>
              <a:lnSpc>
                <a:spcPct val="102000"/>
              </a:lnSpc>
              <a:spcAft>
                <a:spcPts val="575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4pPr>
            <a:lvl5pPr>
              <a:lnSpc>
                <a:spcPct val="102000"/>
              </a:lnSpc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lnSpc>
                <a:spcPct val="102000"/>
              </a:lnSpc>
              <a:spcBef>
                <a:spcPct val="0"/>
              </a:spcBef>
              <a:spcAft>
                <a:spcPts val="288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111000"/>
              </a:lnSpc>
              <a:spcBef>
                <a:spcPts val="88"/>
              </a:spcBef>
              <a:spcAft>
                <a:spcPct val="0"/>
              </a:spcAft>
              <a:buClrTx/>
              <a:buSzTx/>
              <a:buNone/>
              <a:defRPr/>
            </a:pPr>
            <a:r>
              <a:rPr lang="ru-RU" altLang="ru-RU" sz="3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latin typeface="DIN Pro Medium"/>
                <a:cs typeface="Segoe UI" panose="020B0502040204020203" pitchFamily="34" charset="0"/>
              </a:rPr>
              <a:t>ФОРМЫ ВСТУПИТЕЛЬНЫХ ИСПЫТАНИЙ</a:t>
            </a:r>
          </a:p>
        </p:txBody>
      </p:sp>
      <p:sp>
        <p:nvSpPr>
          <p:cNvPr id="3" name="TextBox 4"/>
          <p:cNvSpPr txBox="1">
            <a:spLocks noChangeArrowheads="1"/>
          </p:cNvSpPr>
          <p:nvPr/>
        </p:nvSpPr>
        <p:spPr bwMode="auto">
          <a:xfrm>
            <a:off x="1847851" y="1773238"/>
            <a:ext cx="8424863" cy="50165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marL="179388" indent="-342900">
              <a:tabLst>
                <a:tab pos="-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1pPr>
            <a:lvl2pPr>
              <a:tabLst>
                <a:tab pos="-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2pPr>
            <a:lvl3pPr>
              <a:tabLst>
                <a:tab pos="-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3pPr>
            <a:lvl4pPr>
              <a:tabLst>
                <a:tab pos="-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4pPr>
            <a:lvl5pPr>
              <a:tabLst>
                <a:tab pos="-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5pPr>
            <a:lvl6pPr marL="25146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-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6pPr>
            <a:lvl7pPr marL="29718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-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7pPr>
            <a:lvl8pPr marL="34290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-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8pPr>
            <a:lvl9pPr marL="3886200" indent="-228600" defTabSz="449263" eaLnBrk="0" fontAlgn="base" hangingPunct="0">
              <a:spcBef>
                <a:spcPct val="0"/>
              </a:spcBef>
              <a:spcAft>
                <a:spcPct val="0"/>
              </a:spcAft>
              <a:tabLst>
                <a:tab pos="-179388" algn="l"/>
              </a:tabLst>
              <a:defRPr>
                <a:solidFill>
                  <a:schemeClr val="tx1"/>
                </a:solidFill>
                <a:latin typeface="Arial" panose="020B0604020202020204" pitchFamily="34" charset="0"/>
                <a:ea typeface="Microsoft YaHei" panose="020B0503020204020204" pitchFamily="34" charset="-122"/>
              </a:defRPr>
            </a:lvl9pPr>
          </a:lstStyle>
          <a:p>
            <a:pPr>
              <a:lnSpc>
                <a:spcPct val="125000"/>
              </a:lnSpc>
              <a:buSzPts val="1400"/>
              <a:buFont typeface="Wingdings" panose="05000000000000000000" pitchFamily="2" charset="2"/>
              <a:buChar char=""/>
              <a:defRPr/>
            </a:pPr>
            <a:r>
              <a:rPr lang="ru-RU" altLang="ru-RU" b="1" u="sng" dirty="0">
                <a:solidFill>
                  <a:srgbClr val="003366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единый государственный экзамен </a:t>
            </a:r>
            <a:r>
              <a:rPr lang="ru-RU" altLang="ru-RU" b="1" dirty="0">
                <a:solidFill>
                  <a:srgbClr val="003366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(</a:t>
            </a:r>
            <a:r>
              <a:rPr lang="ru-RU" altLang="ru-RU" b="1" u="sng" dirty="0">
                <a:solidFill>
                  <a:srgbClr val="003366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ЕГЭ за 2022 – 2026 гг</a:t>
            </a:r>
            <a:r>
              <a:rPr lang="ru-RU" altLang="ru-RU" b="1" dirty="0">
                <a:solidFill>
                  <a:srgbClr val="003366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.);</a:t>
            </a:r>
          </a:p>
          <a:p>
            <a:pPr>
              <a:lnSpc>
                <a:spcPct val="125000"/>
              </a:lnSpc>
              <a:buSzPts val="1400"/>
              <a:buFont typeface="Wingdings" panose="05000000000000000000" pitchFamily="2" charset="2"/>
              <a:buChar char=""/>
              <a:defRPr/>
            </a:pPr>
            <a:r>
              <a:rPr lang="ru-RU" altLang="ru-RU" b="1" u="sng" dirty="0">
                <a:solidFill>
                  <a:srgbClr val="003366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вступительные испытания по общеобразовательным предметам</a:t>
            </a:r>
          </a:p>
          <a:p>
            <a:pPr marL="0" indent="182563">
              <a:lnSpc>
                <a:spcPct val="125000"/>
              </a:lnSpc>
              <a:buSzPts val="1400"/>
              <a:defRPr/>
            </a:pPr>
            <a:r>
              <a:rPr lang="ru-RU" alt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ru-RU" alt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сдают отдельные категории абитуриентов:</a:t>
            </a:r>
            <a:endParaRPr lang="ru-RU" altLang="ru-RU" sz="1600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indent="176213" algn="just">
              <a:lnSpc>
                <a:spcPct val="125000"/>
              </a:lnSpc>
              <a:buSzPts val="1200"/>
              <a:buFont typeface="Symbol" panose="05050102010706020507" pitchFamily="18" charset="2"/>
              <a:buChar char=""/>
              <a:defRPr/>
            </a:pPr>
            <a:r>
              <a:rPr lang="ru-RU" altLang="ru-RU" sz="16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инвалиды (в том числе дети-инвалиды);</a:t>
            </a:r>
          </a:p>
          <a:p>
            <a:pPr indent="176213" algn="just">
              <a:lnSpc>
                <a:spcPct val="125000"/>
              </a:lnSpc>
              <a:buSzPts val="1200"/>
              <a:buFont typeface="Symbol" panose="05050102010706020507" pitchFamily="18" charset="2"/>
              <a:buChar char=""/>
              <a:defRPr/>
            </a:pPr>
            <a:r>
              <a:rPr lang="ru-RU" altLang="ru-RU" sz="16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иностранные граждане, при отсутствии результатов ЕГЭ;</a:t>
            </a:r>
          </a:p>
          <a:p>
            <a:pPr indent="176213" algn="just">
              <a:lnSpc>
                <a:spcPct val="125000"/>
              </a:lnSpc>
              <a:buSzPts val="1200"/>
              <a:buFont typeface="Symbol" panose="05050102010706020507" pitchFamily="18" charset="2"/>
              <a:buChar char=""/>
              <a:defRPr/>
            </a:pPr>
            <a:r>
              <a:rPr lang="ru-RU" altLang="ru-RU" sz="16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поступающие, получившие документ о среднем общем образовании в иностранной организации (по тем предметам, по которым поступающие не сдавали ЕГЭ в текущем календарном году);</a:t>
            </a:r>
          </a:p>
          <a:p>
            <a:pPr indent="176213" algn="just">
              <a:lnSpc>
                <a:spcPct val="125000"/>
              </a:lnSpc>
              <a:buSzPts val="1200"/>
              <a:buFont typeface="Symbol" panose="05050102010706020507" pitchFamily="18" charset="2"/>
              <a:buChar char=""/>
              <a:defRPr/>
            </a:pPr>
            <a:r>
              <a:rPr lang="ru-RU" altLang="ru-RU" sz="1600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поступающие в пределах отдельной квоты (в том числе участники СВО и члены их семей).</a:t>
            </a:r>
            <a:r>
              <a:rPr lang="ru-RU" altLang="ru-RU" sz="800" b="1" dirty="0"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 </a:t>
            </a:r>
            <a:endParaRPr lang="ru-RU" altLang="ru-RU" sz="800" dirty="0"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just">
              <a:lnSpc>
                <a:spcPct val="125000"/>
              </a:lnSpc>
              <a:buSzPts val="1400"/>
              <a:buFont typeface="Wingdings" panose="05000000000000000000" pitchFamily="2" charset="2"/>
              <a:buChar char=""/>
              <a:defRPr/>
            </a:pPr>
            <a:r>
              <a:rPr lang="ru-RU" altLang="ru-RU" b="1" u="sng" dirty="0">
                <a:solidFill>
                  <a:srgbClr val="003366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вступительные испытания на базе профессионального образования      соответствующего профиля;</a:t>
            </a:r>
          </a:p>
          <a:p>
            <a:pPr marL="269875" indent="-269875" algn="just">
              <a:lnSpc>
                <a:spcPct val="125000"/>
              </a:lnSpc>
              <a:buSzPts val="1400"/>
              <a:buFont typeface="Wingdings" panose="05000000000000000000" pitchFamily="2" charset="2"/>
              <a:buChar char=""/>
              <a:defRPr/>
            </a:pPr>
            <a:r>
              <a:rPr lang="ru-RU" altLang="ru-RU" b="1" dirty="0">
                <a:solidFill>
                  <a:srgbClr val="003366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 </a:t>
            </a:r>
            <a:r>
              <a:rPr lang="ru-RU" altLang="ru-RU" b="1" u="sng" dirty="0">
                <a:solidFill>
                  <a:srgbClr val="003366"/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вступительные испытания творческой и (или) профессиональной направленности (ЯГТУ - 07.03.01 «Архитектура», 54.03.01 «Дизайн» )</a:t>
            </a:r>
            <a:endParaRPr lang="ru-RU" altLang="ru-RU" u="sng" dirty="0">
              <a:solidFill>
                <a:srgbClr val="003366"/>
              </a:solidFill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  <a:p>
            <a:pPr algn="just">
              <a:lnSpc>
                <a:spcPct val="125000"/>
              </a:lnSpc>
              <a:defRPr/>
            </a:pPr>
            <a:r>
              <a:rPr lang="ru-RU" altLang="ru-RU" b="1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ea typeface="Times New Roman" panose="02020603050405020304" pitchFamily="18" charset="0"/>
                <a:cs typeface="Segoe UI" panose="020B0502040204020203" pitchFamily="34" charset="0"/>
              </a:rPr>
              <a:t> </a:t>
            </a:r>
            <a:endParaRPr lang="ru-RU" altLang="ru-RU" dirty="0">
              <a:solidFill>
                <a:schemeClr val="tx1">
                  <a:lumMod val="75000"/>
                  <a:lumOff val="25000"/>
                </a:schemeClr>
              </a:solidFill>
              <a:latin typeface="Segoe UI" panose="020B0502040204020203" pitchFamily="34" charset="0"/>
              <a:ea typeface="Times New Roman" panose="02020603050405020304" pitchFamily="18" charset="0"/>
              <a:cs typeface="Segoe UI" panose="020B0502040204020203" pitchFamily="34" charset="0"/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23357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03677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568209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6789268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84</Words>
  <Application>Microsoft Office PowerPoint</Application>
  <PresentationFormat>Произвольный</PresentationFormat>
  <Paragraphs>11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User1</dc:creator>
  <cp:lastModifiedBy>CRK</cp:lastModifiedBy>
  <cp:revision>15</cp:revision>
  <dcterms:created xsi:type="dcterms:W3CDTF">2026-02-07T16:18:08Z</dcterms:created>
  <dcterms:modified xsi:type="dcterms:W3CDTF">2026-02-11T06:31:50Z</dcterms:modified>
</cp:coreProperties>
</file>