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8" r:id="rId3"/>
    <p:sldId id="298" r:id="rId4"/>
    <p:sldId id="296" r:id="rId5"/>
    <p:sldId id="297" r:id="rId6"/>
    <p:sldId id="299"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9" r:id="rId24"/>
    <p:sldId id="258" r:id="rId25"/>
    <p:sldId id="259" r:id="rId26"/>
    <p:sldId id="260" r:id="rId27"/>
    <p:sldId id="261" r:id="rId28"/>
    <p:sldId id="264" r:id="rId29"/>
    <p:sldId id="320" r:id="rId30"/>
    <p:sldId id="262" r:id="rId31"/>
    <p:sldId id="263" r:id="rId32"/>
    <p:sldId id="265" r:id="rId33"/>
    <p:sldId id="266"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294" r:id="rId47"/>
    <p:sldId id="333" r:id="rId48"/>
    <p:sldId id="291" r:id="rId49"/>
    <p:sldId id="295" r:id="rId50"/>
    <p:sldId id="281" r:id="rId51"/>
    <p:sldId id="285" r:id="rId52"/>
    <p:sldId id="335" r:id="rId53"/>
    <p:sldId id="283" r:id="rId54"/>
    <p:sldId id="334" r:id="rId55"/>
    <p:sldId id="284" r:id="rId56"/>
    <p:sldId id="270" r:id="rId57"/>
    <p:sldId id="317" r:id="rId58"/>
    <p:sldId id="293" r:id="rId59"/>
    <p:sldId id="337" r:id="rId60"/>
    <p:sldId id="272" r:id="rId61"/>
    <p:sldId id="273" r:id="rId62"/>
    <p:sldId id="276" r:id="rId6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54117B-5CD2-DBEF-EB6D-F1C07ECC8F2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F7D894F-0E21-22BE-6B4B-A3205F17E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22972F7-C526-D363-C161-2717DFC1857E}"/>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5" name="Нижний колонтитул 4">
            <a:extLst>
              <a:ext uri="{FF2B5EF4-FFF2-40B4-BE49-F238E27FC236}">
                <a16:creationId xmlns:a16="http://schemas.microsoft.com/office/drawing/2014/main" id="{DBBF4CD6-C568-7AA4-62D1-D78FC2C85A6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B7A834D-AE4B-F7F3-3CD4-9D8A7FB17970}"/>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2414092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774671-3C2D-F136-63CF-EE26C992C91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680127AB-04B2-5874-4AEB-AF4D58417F3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8EDC58B-5EE9-665C-C9EE-2ED1F6E70F78}"/>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5" name="Нижний колонтитул 4">
            <a:extLst>
              <a:ext uri="{FF2B5EF4-FFF2-40B4-BE49-F238E27FC236}">
                <a16:creationId xmlns:a16="http://schemas.microsoft.com/office/drawing/2014/main" id="{73D34A38-7D7C-05D6-3482-4311492DE01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5E67544-293F-57C2-B36D-4D355D87AE0E}"/>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132369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AACE01A-509B-8D53-6454-EC0CB9C48C6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1C07A4F-35A3-8AC5-F3FF-7E800364016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178B896-E984-4AD0-D3A8-149D8A0DDCA1}"/>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5" name="Нижний колонтитул 4">
            <a:extLst>
              <a:ext uri="{FF2B5EF4-FFF2-40B4-BE49-F238E27FC236}">
                <a16:creationId xmlns:a16="http://schemas.microsoft.com/office/drawing/2014/main" id="{208BCA8F-3DC6-95E1-B3C4-E4264FC7A91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A4CF11A-B36D-8BC5-5C63-D10887504F46}"/>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2339933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7A2AB9-B264-F9FB-FD0A-07E8FDF48F3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DE16C75-7F63-5837-6AB7-8706941379C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AB93880-5B88-9414-AC2E-6F58D518CB32}"/>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5" name="Нижний колонтитул 4">
            <a:extLst>
              <a:ext uri="{FF2B5EF4-FFF2-40B4-BE49-F238E27FC236}">
                <a16:creationId xmlns:a16="http://schemas.microsoft.com/office/drawing/2014/main" id="{024C6C23-8A89-183B-14FB-801B7092006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D0DD493-373F-F475-3444-49412CBB5465}"/>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394321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CC784C-F8B4-63B2-AAF2-D8975DFAF56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D6D0A02-84F1-7B23-D8BB-5C3E14EA29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904D1C7-E96C-227C-6B05-09D490AE6DFD}"/>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5" name="Нижний колонтитул 4">
            <a:extLst>
              <a:ext uri="{FF2B5EF4-FFF2-40B4-BE49-F238E27FC236}">
                <a16:creationId xmlns:a16="http://schemas.microsoft.com/office/drawing/2014/main" id="{7FAA385B-0B0A-C4C4-4142-515ECD4AB74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D5EE059-62B9-3C69-AF5B-143A557B5176}"/>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3446830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5C60CD-B947-0C1D-6CBC-673C9F0EC38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B285038-F4D2-71F1-B202-3993C66485E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FC34A61-18D8-35DC-930D-7DB5F26CC90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7F4BA2A-185C-473B-27C2-3EC81DBBB3AF}"/>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6" name="Нижний колонтитул 5">
            <a:extLst>
              <a:ext uri="{FF2B5EF4-FFF2-40B4-BE49-F238E27FC236}">
                <a16:creationId xmlns:a16="http://schemas.microsoft.com/office/drawing/2014/main" id="{427C95B5-37B9-39C4-D0AE-4D111DF2041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FED9319-518F-9728-CD35-3AB47B19D666}"/>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173747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437220-3A18-CD71-E239-A51D997FA7E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42C2D0D-BEF5-8B16-CBA0-5731883BA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A8CEFAF-7368-EC73-F33A-08EFF1FD7C6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B2164BC-7841-3B9D-7A1D-A5908C806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7A1155D-CEEA-E63A-4C68-117FE96D0B2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8D9AE8C-07E6-CE88-D7F7-73735AC8C544}"/>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8" name="Нижний колонтитул 7">
            <a:extLst>
              <a:ext uri="{FF2B5EF4-FFF2-40B4-BE49-F238E27FC236}">
                <a16:creationId xmlns:a16="http://schemas.microsoft.com/office/drawing/2014/main" id="{44604D38-B4E8-F150-013C-155A224C091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19B3694B-F0F9-6720-8796-F30B97D8C748}"/>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2792237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DB5893-4EAC-A21A-7500-61CB894D0A6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68B2DAF-8BE6-5ED5-252E-FABF2070CE71}"/>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4" name="Нижний колонтитул 3">
            <a:extLst>
              <a:ext uri="{FF2B5EF4-FFF2-40B4-BE49-F238E27FC236}">
                <a16:creationId xmlns:a16="http://schemas.microsoft.com/office/drawing/2014/main" id="{7B897323-DFB5-F663-C800-05666982452E}"/>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75B107A-D418-A339-6223-9CFB4A34536A}"/>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2882712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6B91575-0BD8-17E4-9725-A78D7FF9B218}"/>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3" name="Нижний колонтитул 2">
            <a:extLst>
              <a:ext uri="{FF2B5EF4-FFF2-40B4-BE49-F238E27FC236}">
                <a16:creationId xmlns:a16="http://schemas.microsoft.com/office/drawing/2014/main" id="{17B09A4B-FF59-8856-E4EF-DA51AFF593D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BC5BAEC-D376-87FA-E45D-04DFC66AF86F}"/>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843436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A8FD0D-60B4-A16C-684E-DC716824213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0CE3F61-B425-0BC5-6B08-AAA27CF92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6AE71D5-0033-148C-583E-6CD7A343D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197D6EE-F6DA-7AE5-710F-07A677431748}"/>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6" name="Нижний колонтитул 5">
            <a:extLst>
              <a:ext uri="{FF2B5EF4-FFF2-40B4-BE49-F238E27FC236}">
                <a16:creationId xmlns:a16="http://schemas.microsoft.com/office/drawing/2014/main" id="{CC73068A-4BDD-D973-5BC2-EC3356C52BA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168EA11-FDEB-B74A-7101-275ECDF55BF7}"/>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1991620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09525F-C67D-3EC9-82DB-96D6441B680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93B1680-9DD7-FC5B-C9C6-4085D7519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75EC40D2-1454-EFBC-45CB-D4CFC078A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97601C5-7489-2DB3-4BD7-0B52F24D127E}"/>
              </a:ext>
            </a:extLst>
          </p:cNvPr>
          <p:cNvSpPr>
            <a:spLocks noGrp="1"/>
          </p:cNvSpPr>
          <p:nvPr>
            <p:ph type="dt" sz="half" idx="10"/>
          </p:nvPr>
        </p:nvSpPr>
        <p:spPr/>
        <p:txBody>
          <a:bodyPr/>
          <a:lstStyle/>
          <a:p>
            <a:fld id="{C2CC3EC7-D33B-499F-88AC-5376EECD9663}" type="datetimeFigureOut">
              <a:rPr lang="ru-RU" smtClean="0"/>
              <a:t>24.03.2026</a:t>
            </a:fld>
            <a:endParaRPr lang="ru-RU"/>
          </a:p>
        </p:txBody>
      </p:sp>
      <p:sp>
        <p:nvSpPr>
          <p:cNvPr id="6" name="Нижний колонтитул 5">
            <a:extLst>
              <a:ext uri="{FF2B5EF4-FFF2-40B4-BE49-F238E27FC236}">
                <a16:creationId xmlns:a16="http://schemas.microsoft.com/office/drawing/2014/main" id="{44E7D7A2-6494-9151-CCA1-C5AA30350E5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12F5E89-3F74-BD66-1A24-E5C8E7B67514}"/>
              </a:ext>
            </a:extLst>
          </p:cNvPr>
          <p:cNvSpPr>
            <a:spLocks noGrp="1"/>
          </p:cNvSpPr>
          <p:nvPr>
            <p:ph type="sldNum" sz="quarter" idx="12"/>
          </p:nvPr>
        </p:nvSpPr>
        <p:spPr/>
        <p:txBody>
          <a:bodyPr/>
          <a:lstStyle/>
          <a:p>
            <a:fld id="{D23FF83F-B317-4D3C-A2DA-C92856244BF8}" type="slidenum">
              <a:rPr lang="ru-RU" smtClean="0"/>
              <a:t>‹#›</a:t>
            </a:fld>
            <a:endParaRPr lang="ru-RU"/>
          </a:p>
        </p:txBody>
      </p:sp>
    </p:spTree>
    <p:extLst>
      <p:ext uri="{BB962C8B-B14F-4D97-AF65-F5344CB8AC3E}">
        <p14:creationId xmlns:p14="http://schemas.microsoft.com/office/powerpoint/2010/main" val="190018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93B9CC-4AC7-EAFA-2BDF-5C321DD030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540AA12-011A-3F91-137E-18FB81012D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EAE1FB-B9B1-15D7-E1FD-3FAECFB54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C3EC7-D33B-499F-88AC-5376EECD9663}" type="datetimeFigureOut">
              <a:rPr lang="ru-RU" smtClean="0"/>
              <a:t>24.03.2026</a:t>
            </a:fld>
            <a:endParaRPr lang="ru-RU"/>
          </a:p>
        </p:txBody>
      </p:sp>
      <p:sp>
        <p:nvSpPr>
          <p:cNvPr id="5" name="Нижний колонтитул 4">
            <a:extLst>
              <a:ext uri="{FF2B5EF4-FFF2-40B4-BE49-F238E27FC236}">
                <a16:creationId xmlns:a16="http://schemas.microsoft.com/office/drawing/2014/main" id="{58A0D4A5-8879-3772-3A54-5296B263F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49E2E8B-885F-E46F-DDEE-85C647E5C2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FF83F-B317-4D3C-A2DA-C92856244BF8}" type="slidenum">
              <a:rPr lang="ru-RU" smtClean="0"/>
              <a:t>‹#›</a:t>
            </a:fld>
            <a:endParaRPr lang="ru-RU"/>
          </a:p>
        </p:txBody>
      </p:sp>
    </p:spTree>
    <p:extLst>
      <p:ext uri="{BB962C8B-B14F-4D97-AF65-F5344CB8AC3E}">
        <p14:creationId xmlns:p14="http://schemas.microsoft.com/office/powerpoint/2010/main" val="2300957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C934E0-907C-5DE4-C2EF-26782D176809}"/>
              </a:ext>
            </a:extLst>
          </p:cNvPr>
          <p:cNvSpPr>
            <a:spLocks noGrp="1"/>
          </p:cNvSpPr>
          <p:nvPr>
            <p:ph type="ctrTitle"/>
          </p:nvPr>
        </p:nvSpPr>
        <p:spPr>
          <a:xfrm>
            <a:off x="1524000" y="501446"/>
            <a:ext cx="9144000" cy="1135626"/>
          </a:xfrm>
        </p:spPr>
        <p:txBody>
          <a:bodyPr>
            <a:normAutofit fontScale="90000"/>
          </a:bodyPr>
          <a:lstStyle/>
          <a:p>
            <a:r>
              <a:rPr lang="ru-RU" sz="3200" dirty="0">
                <a:latin typeface="Times New Roman" panose="02020603050405020304" pitchFamily="18" charset="0"/>
                <a:cs typeface="Times New Roman" panose="02020603050405020304" pitchFamily="18" charset="0"/>
              </a:rPr>
              <a:t>ГОУ ЯО «Центр помощи детям» территориальное отделение  психолого-педагогического и медико-социального сопровождения № 2</a:t>
            </a:r>
          </a:p>
        </p:txBody>
      </p:sp>
      <p:sp>
        <p:nvSpPr>
          <p:cNvPr id="3" name="Подзаголовок 2">
            <a:extLst>
              <a:ext uri="{FF2B5EF4-FFF2-40B4-BE49-F238E27FC236}">
                <a16:creationId xmlns:a16="http://schemas.microsoft.com/office/drawing/2014/main" id="{1559BDDF-133C-C414-395B-F33BA7AB514F}"/>
              </a:ext>
            </a:extLst>
          </p:cNvPr>
          <p:cNvSpPr>
            <a:spLocks noGrp="1"/>
          </p:cNvSpPr>
          <p:nvPr>
            <p:ph type="subTitle" idx="1"/>
          </p:nvPr>
        </p:nvSpPr>
        <p:spPr>
          <a:xfrm>
            <a:off x="1524000" y="1991033"/>
            <a:ext cx="9144000" cy="4365522"/>
          </a:xfrm>
        </p:spPr>
        <p:txBody>
          <a:bodyPr>
            <a:normAutofit lnSpcReduction="10000"/>
          </a:bodyPr>
          <a:lstStyle/>
          <a:p>
            <a:pPr>
              <a:lnSpc>
                <a:spcPct val="100000"/>
              </a:lnSpc>
              <a:spcBef>
                <a:spcPts val="0"/>
              </a:spcBef>
            </a:pPr>
            <a:r>
              <a:rPr lang="ru-RU" sz="4000" dirty="0">
                <a:latin typeface="Times New Roman" panose="02020603050405020304" pitchFamily="18" charset="0"/>
                <a:cs typeface="Times New Roman" panose="02020603050405020304" pitchFamily="18" charset="0"/>
              </a:rPr>
              <a:t>«Профилактика и коррекция нарушений в сфере эмоций и поведения </a:t>
            </a:r>
          </a:p>
          <a:p>
            <a:pPr>
              <a:lnSpc>
                <a:spcPct val="100000"/>
              </a:lnSpc>
              <a:spcBef>
                <a:spcPts val="0"/>
              </a:spcBef>
            </a:pPr>
            <a:r>
              <a:rPr lang="ru-RU" sz="4000" dirty="0">
                <a:latin typeface="Times New Roman" panose="02020603050405020304" pitchFamily="18" charset="0"/>
                <a:cs typeface="Times New Roman" panose="02020603050405020304" pitchFamily="18" charset="0"/>
              </a:rPr>
              <a:t>у обучающихся»</a:t>
            </a:r>
          </a:p>
          <a:p>
            <a:r>
              <a:rPr lang="ru-RU" sz="2800" dirty="0">
                <a:latin typeface="Times New Roman" panose="02020603050405020304" pitchFamily="18" charset="0"/>
                <a:cs typeface="Times New Roman" panose="02020603050405020304" pitchFamily="18" charset="0"/>
              </a:rPr>
              <a:t>                       Педагоги-психологи:</a:t>
            </a:r>
          </a:p>
          <a:p>
            <a:pPr algn="r"/>
            <a:r>
              <a:rPr lang="ru-RU" sz="2800" dirty="0" err="1">
                <a:latin typeface="Times New Roman" panose="02020603050405020304" pitchFamily="18" charset="0"/>
                <a:cs typeface="Times New Roman" panose="02020603050405020304" pitchFamily="18" charset="0"/>
              </a:rPr>
              <a:t>Дойкова</a:t>
            </a:r>
            <a:r>
              <a:rPr lang="ru-RU" sz="2800" dirty="0">
                <a:latin typeface="Times New Roman" panose="02020603050405020304" pitchFamily="18" charset="0"/>
                <a:cs typeface="Times New Roman" panose="02020603050405020304" pitchFamily="18" charset="0"/>
              </a:rPr>
              <a:t> Светлана Владимировна</a:t>
            </a:r>
          </a:p>
          <a:p>
            <a:r>
              <a:rPr lang="ru-RU" sz="2800" dirty="0">
                <a:latin typeface="Times New Roman" panose="02020603050405020304" pitchFamily="18" charset="0"/>
                <a:cs typeface="Times New Roman" panose="02020603050405020304" pitchFamily="18" charset="0"/>
              </a:rPr>
              <a:t>                                   Дувакина Ольга Викторовна</a:t>
            </a:r>
          </a:p>
          <a:p>
            <a:endParaRPr lang="ru-RU" sz="2800" dirty="0">
              <a:latin typeface="Times New Roman" panose="02020603050405020304" pitchFamily="18" charset="0"/>
              <a:cs typeface="Times New Roman" panose="02020603050405020304" pitchFamily="18" charset="0"/>
            </a:endParaRPr>
          </a:p>
          <a:p>
            <a:r>
              <a:rPr lang="ru-RU" sz="2800" dirty="0">
                <a:latin typeface="Times New Roman" panose="02020603050405020304" pitchFamily="18" charset="0"/>
                <a:cs typeface="Times New Roman" panose="02020603050405020304" pitchFamily="18" charset="0"/>
              </a:rPr>
              <a:t>2026 г.</a:t>
            </a:r>
          </a:p>
        </p:txBody>
      </p:sp>
    </p:spTree>
    <p:extLst>
      <p:ext uri="{BB962C8B-B14F-4D97-AF65-F5344CB8AC3E}">
        <p14:creationId xmlns:p14="http://schemas.microsoft.com/office/powerpoint/2010/main" val="1613659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16DA05-7C49-1B6E-D9EE-F273FE1EB31C}"/>
              </a:ext>
            </a:extLst>
          </p:cNvPr>
          <p:cNvSpPr>
            <a:spLocks noGrp="1"/>
          </p:cNvSpPr>
          <p:nvPr>
            <p:ph type="title"/>
          </p:nvPr>
        </p:nvSpPr>
        <p:spPr/>
        <p:txBody>
          <a:bodyPr/>
          <a:lstStyle/>
          <a:p>
            <a:pPr algn="ctr"/>
            <a:r>
              <a:rPr lang="ru-RU" sz="3200" b="1" dirty="0">
                <a:latin typeface="Times New Roman" panose="02020603050405020304" pitchFamily="18" charset="0"/>
                <a:cs typeface="Times New Roman" panose="02020603050405020304" pitchFamily="18" charset="0"/>
              </a:rPr>
              <a:t>Признаки </a:t>
            </a:r>
            <a:r>
              <a:rPr lang="ru-RU" sz="3200" b="1" dirty="0" err="1">
                <a:latin typeface="Times New Roman" panose="02020603050405020304" pitchFamily="18" charset="0"/>
                <a:cs typeface="Times New Roman" panose="02020603050405020304" pitchFamily="18" charset="0"/>
              </a:rPr>
              <a:t>самоповреждающего</a:t>
            </a:r>
            <a:r>
              <a:rPr lang="ru-RU" sz="3200" b="1" dirty="0">
                <a:latin typeface="Times New Roman" panose="02020603050405020304" pitchFamily="18" charset="0"/>
                <a:cs typeface="Times New Roman" panose="02020603050405020304" pitchFamily="18" charset="0"/>
              </a:rPr>
              <a:t> поведения: </a:t>
            </a:r>
            <a:br>
              <a:rPr lang="ru-RU" b="1" dirty="0"/>
            </a:br>
            <a:endParaRPr lang="ru-RU" b="1" dirty="0"/>
          </a:p>
        </p:txBody>
      </p:sp>
      <p:sp>
        <p:nvSpPr>
          <p:cNvPr id="3" name="Объект 2">
            <a:extLst>
              <a:ext uri="{FF2B5EF4-FFF2-40B4-BE49-F238E27FC236}">
                <a16:creationId xmlns:a16="http://schemas.microsoft.com/office/drawing/2014/main" id="{D45D389C-AF3A-7383-E7CF-16DDD37DD8D8}"/>
              </a:ext>
            </a:extLst>
          </p:cNvPr>
          <p:cNvSpPr>
            <a:spLocks noGrp="1"/>
          </p:cNvSpPr>
          <p:nvPr>
            <p:ph idx="1"/>
          </p:nvPr>
        </p:nvSpPr>
        <p:spPr>
          <a:xfrm>
            <a:off x="838200" y="1224116"/>
            <a:ext cx="10515600" cy="5043949"/>
          </a:xfrm>
        </p:spPr>
        <p:txBody>
          <a:bodyPr>
            <a:normAutofit lnSpcReduction="10000"/>
          </a:bodyPr>
          <a:lstStyle/>
          <a:p>
            <a:pPr marL="0" indent="0" algn="just">
              <a:buNone/>
            </a:pPr>
            <a:r>
              <a:rPr lang="ru-RU" dirty="0">
                <a:latin typeface="Times New Roman" panose="02020603050405020304" pitchFamily="18" charset="0"/>
                <a:cs typeface="Times New Roman" panose="02020603050405020304" pitchFamily="18" charset="0"/>
              </a:rPr>
              <a:t>1. На теле присутствуют следы порезов, синяков, ожогов, шрамов неизвестного происхождения, на коже головы могут быть обнаружены области без волос, наличие которых обучающийся не может объяснить или находит постоянно повторяющиеся банальные объяснения. Необходимо обратить внимание на повреждения на таких частях тела, где сложно пораниться случайно — запястья, бедра, живот. </a:t>
            </a:r>
          </a:p>
          <a:p>
            <a:pPr marL="0" indent="0" algn="just">
              <a:buNone/>
            </a:pPr>
            <a:r>
              <a:rPr lang="ru-RU" dirty="0">
                <a:latin typeface="Times New Roman" panose="02020603050405020304" pitchFamily="18" charset="0"/>
                <a:cs typeface="Times New Roman" panose="02020603050405020304" pitchFamily="18" charset="0"/>
              </a:rPr>
              <a:t>2. Подросток постоянно скрывает руки и ноги под одеждой, украшениями (например, браслетами). </a:t>
            </a:r>
          </a:p>
          <a:p>
            <a:pPr marL="0" indent="0" algn="just">
              <a:buNone/>
            </a:pPr>
            <a:r>
              <a:rPr lang="ru-RU" dirty="0">
                <a:latin typeface="Times New Roman" panose="02020603050405020304" pitchFamily="18" charset="0"/>
                <a:cs typeface="Times New Roman" panose="02020603050405020304" pitchFamily="18" charset="0"/>
              </a:rPr>
              <a:t>3. Самоизоляция, обособление от других. Обучающийся начинает много времени проводить в одиночестве в ванной или у себя в комнате, при этом старается не пускать туда родителей и очень злится, если те продолжают настаивать. </a:t>
            </a:r>
          </a:p>
          <a:p>
            <a:endParaRPr lang="ru-RU" dirty="0"/>
          </a:p>
        </p:txBody>
      </p:sp>
    </p:spTree>
    <p:extLst>
      <p:ext uri="{BB962C8B-B14F-4D97-AF65-F5344CB8AC3E}">
        <p14:creationId xmlns:p14="http://schemas.microsoft.com/office/powerpoint/2010/main" val="96523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B1372D-91E9-1E9F-DF86-928D8A7A70AE}"/>
              </a:ext>
            </a:extLst>
          </p:cNvPr>
          <p:cNvSpPr>
            <a:spLocks noGrp="1"/>
          </p:cNvSpPr>
          <p:nvPr>
            <p:ph type="title"/>
          </p:nvPr>
        </p:nvSpPr>
        <p:spPr>
          <a:xfrm>
            <a:off x="838200" y="365125"/>
            <a:ext cx="10515600" cy="1021223"/>
          </a:xfrm>
        </p:spPr>
        <p:txBody>
          <a:bodyPr>
            <a:normAutofit/>
          </a:bodyPr>
          <a:lstStyle/>
          <a:p>
            <a:pPr algn="ctr"/>
            <a:r>
              <a:rPr lang="ru-RU" sz="3200" b="1" dirty="0">
                <a:latin typeface="Times New Roman" panose="02020603050405020304" pitchFamily="18" charset="0"/>
                <a:cs typeface="Times New Roman" panose="02020603050405020304" pitchFamily="18" charset="0"/>
              </a:rPr>
              <a:t>Признаки </a:t>
            </a:r>
            <a:r>
              <a:rPr lang="ru-RU" sz="3200" b="1" dirty="0" err="1">
                <a:latin typeface="Times New Roman" panose="02020603050405020304" pitchFamily="18" charset="0"/>
                <a:cs typeface="Times New Roman" panose="02020603050405020304" pitchFamily="18" charset="0"/>
              </a:rPr>
              <a:t>самоповреждающего</a:t>
            </a:r>
            <a:r>
              <a:rPr lang="ru-RU" sz="3200" b="1" dirty="0">
                <a:latin typeface="Times New Roman" panose="02020603050405020304" pitchFamily="18" charset="0"/>
                <a:cs typeface="Times New Roman" panose="02020603050405020304" pitchFamily="18" charset="0"/>
              </a:rPr>
              <a:t> поведения:</a:t>
            </a:r>
            <a:endParaRPr lang="ru-RU" sz="3200" b="1" dirty="0"/>
          </a:p>
        </p:txBody>
      </p:sp>
      <p:sp>
        <p:nvSpPr>
          <p:cNvPr id="3" name="Объект 2">
            <a:extLst>
              <a:ext uri="{FF2B5EF4-FFF2-40B4-BE49-F238E27FC236}">
                <a16:creationId xmlns:a16="http://schemas.microsoft.com/office/drawing/2014/main" id="{E37CEEB7-AC95-D65F-4E10-CC69885ED732}"/>
              </a:ext>
            </a:extLst>
          </p:cNvPr>
          <p:cNvSpPr>
            <a:spLocks noGrp="1"/>
          </p:cNvSpPr>
          <p:nvPr>
            <p:ph idx="1"/>
          </p:nvPr>
        </p:nvSpPr>
        <p:spPr>
          <a:xfrm>
            <a:off x="838200" y="1224116"/>
            <a:ext cx="10515600" cy="5268759"/>
          </a:xfrm>
        </p:spPr>
        <p:txBody>
          <a:bodyPr>
            <a:normAutofit fontScale="85000" lnSpcReduction="10000"/>
          </a:bodyPr>
          <a:lstStyle/>
          <a:p>
            <a:pPr marL="0" indent="0" algn="just">
              <a:lnSpc>
                <a:spcPct val="110000"/>
              </a:lnSpc>
              <a:spcBef>
                <a:spcPts val="0"/>
              </a:spcBef>
              <a:buNone/>
            </a:pPr>
            <a:r>
              <a:rPr lang="ru-RU" dirty="0">
                <a:latin typeface="Times New Roman" panose="02020603050405020304" pitchFamily="18" charset="0"/>
                <a:cs typeface="Times New Roman" panose="02020603050405020304" pitchFamily="18" charset="0"/>
              </a:rPr>
              <a:t>4. Обучающийся начинает проводить онлайн больше времени, чем обычно. В Интернете есть сообщества «по интересам», в которых объединяются подростки, склонные к причинению себе вреда. Там они получают ощущение поддержки и принадлежности к группе.</a:t>
            </a:r>
          </a:p>
          <a:p>
            <a:pPr marL="0" indent="0" algn="just">
              <a:lnSpc>
                <a:spcPct val="110000"/>
              </a:lnSpc>
              <a:spcBef>
                <a:spcPts val="0"/>
              </a:spcBef>
              <a:buNone/>
            </a:pPr>
            <a:r>
              <a:rPr lang="ru-RU" dirty="0">
                <a:latin typeface="Times New Roman" panose="02020603050405020304" pitchFamily="18" charset="0"/>
                <a:cs typeface="Times New Roman" panose="02020603050405020304" pitchFamily="18" charset="0"/>
              </a:rPr>
              <a:t>5. Пятна крови на одежде, постельном белье. Также может привлечь внимание внезапное желание подростка стирать свою одежду и белье исключительно самостоятельно.</a:t>
            </a:r>
          </a:p>
          <a:p>
            <a:pPr marL="0" indent="0" algn="just">
              <a:lnSpc>
                <a:spcPct val="110000"/>
              </a:lnSpc>
              <a:spcBef>
                <a:spcPts val="0"/>
              </a:spcBef>
              <a:buNone/>
            </a:pPr>
            <a:r>
              <a:rPr lang="ru-RU" dirty="0">
                <a:latin typeface="Times New Roman" panose="02020603050405020304" pitchFamily="18" charset="0"/>
                <a:cs typeface="Times New Roman" panose="02020603050405020304" pitchFamily="18" charset="0"/>
              </a:rPr>
              <a:t>6. Обучающийся отказывается принимать участие в различных спортивных активностях: подростки и молодые люди с самоповреждениями стараются избегать занятий физкультурой в образовательной организации. </a:t>
            </a:r>
          </a:p>
          <a:p>
            <a:pPr marL="0" indent="0" algn="just">
              <a:lnSpc>
                <a:spcPct val="110000"/>
              </a:lnSpc>
              <a:spcBef>
                <a:spcPts val="0"/>
              </a:spcBef>
              <a:buNone/>
            </a:pPr>
            <a:r>
              <a:rPr lang="ru-RU" dirty="0">
                <a:latin typeface="Times New Roman" panose="02020603050405020304" pitchFamily="18" charset="0"/>
                <a:cs typeface="Times New Roman" panose="02020603050405020304" pitchFamily="18" charset="0"/>
              </a:rPr>
              <a:t>7. Дома у обучающихся начинают исчезать предметы, которыми можно причинить себе вред или устранить последствия самоповреждения: бритвенные лезвия, ножи, пластыри и бинты. Подобные предметы могут находиться в рюкзаке (сумке) или в комнате подростка. </a:t>
            </a:r>
          </a:p>
          <a:p>
            <a:endParaRPr lang="ru-RU" dirty="0"/>
          </a:p>
        </p:txBody>
      </p:sp>
    </p:spTree>
    <p:extLst>
      <p:ext uri="{BB962C8B-B14F-4D97-AF65-F5344CB8AC3E}">
        <p14:creationId xmlns:p14="http://schemas.microsoft.com/office/powerpoint/2010/main" val="186468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4BDB61-18C2-C4B8-0858-BA8CA2F15675}"/>
              </a:ext>
            </a:extLst>
          </p:cNvPr>
          <p:cNvSpPr>
            <a:spLocks noGrp="1"/>
          </p:cNvSpPr>
          <p:nvPr>
            <p:ph type="title"/>
          </p:nvPr>
        </p:nvSpPr>
        <p:spPr/>
        <p:txBody>
          <a:bodyPr>
            <a:normAutofit/>
          </a:bodyPr>
          <a:lstStyle/>
          <a:p>
            <a:pPr algn="ctr"/>
            <a:r>
              <a:rPr lang="ru-RU" sz="3200" b="1" dirty="0">
                <a:latin typeface="Times New Roman" panose="02020603050405020304" pitchFamily="18" charset="0"/>
                <a:cs typeface="Times New Roman" panose="02020603050405020304" pitchFamily="18" charset="0"/>
              </a:rPr>
              <a:t>Признаки </a:t>
            </a:r>
            <a:r>
              <a:rPr lang="ru-RU" sz="3200" b="1" dirty="0" err="1">
                <a:latin typeface="Times New Roman" panose="02020603050405020304" pitchFamily="18" charset="0"/>
                <a:cs typeface="Times New Roman" panose="02020603050405020304" pitchFamily="18" charset="0"/>
              </a:rPr>
              <a:t>самоповреждающего</a:t>
            </a:r>
            <a:r>
              <a:rPr lang="ru-RU" sz="3200" b="1" dirty="0">
                <a:latin typeface="Times New Roman" panose="02020603050405020304" pitchFamily="18" charset="0"/>
                <a:cs typeface="Times New Roman" panose="02020603050405020304" pitchFamily="18" charset="0"/>
              </a:rPr>
              <a:t> поведения:</a:t>
            </a:r>
            <a:endParaRPr lang="ru-RU" sz="3200" b="1" dirty="0"/>
          </a:p>
        </p:txBody>
      </p:sp>
      <p:sp>
        <p:nvSpPr>
          <p:cNvPr id="3" name="Объект 2">
            <a:extLst>
              <a:ext uri="{FF2B5EF4-FFF2-40B4-BE49-F238E27FC236}">
                <a16:creationId xmlns:a16="http://schemas.microsoft.com/office/drawing/2014/main" id="{260E12F7-E2CF-30C9-DCF0-DF0C1A56EAB6}"/>
              </a:ext>
            </a:extLst>
          </p:cNvPr>
          <p:cNvSpPr>
            <a:spLocks noGrp="1"/>
          </p:cNvSpPr>
          <p:nvPr>
            <p:ph idx="1"/>
          </p:nvPr>
        </p:nvSpPr>
        <p:spPr/>
        <p:txBody>
          <a:bodyPr/>
          <a:lstStyle/>
          <a:p>
            <a:pPr marL="0" indent="0" algn="just">
              <a:buNone/>
            </a:pPr>
            <a:r>
              <a:rPr lang="ru-RU" dirty="0">
                <a:latin typeface="Times New Roman" panose="02020603050405020304" pitchFamily="18" charset="0"/>
                <a:cs typeface="Times New Roman" panose="02020603050405020304" pitchFamily="18" charset="0"/>
              </a:rPr>
              <a:t>8. У обучающегося часто наблюдается плохое настроение, склонность к слезам, нежелание делать что-либо, отказ от еды, или, напротив, переедание.  </a:t>
            </a:r>
          </a:p>
          <a:p>
            <a:pPr marL="0" indent="0" algn="just">
              <a:buNone/>
            </a:pPr>
            <a:r>
              <a:rPr lang="ru-RU" dirty="0">
                <a:latin typeface="Times New Roman" panose="02020603050405020304" pitchFamily="18" charset="0"/>
                <a:cs typeface="Times New Roman" panose="02020603050405020304" pitchFamily="18" charset="0"/>
              </a:rPr>
              <a:t>9. У обучающегося проявляются резкие изменения настроения, повышение депрессивности, тревоги или агрессивности. </a:t>
            </a:r>
          </a:p>
          <a:p>
            <a:pPr marL="0" indent="0" algn="just">
              <a:buNone/>
            </a:pPr>
            <a:r>
              <a:rPr lang="ru-RU" dirty="0">
                <a:latin typeface="Times New Roman" panose="02020603050405020304" pitchFamily="18" charset="0"/>
                <a:cs typeface="Times New Roman" panose="02020603050405020304" pitchFamily="18" charset="0"/>
              </a:rPr>
              <a:t>10. Обучающийся занимает оборонительную позицию, когда поднимается тема самоповреждения. </a:t>
            </a:r>
          </a:p>
          <a:p>
            <a:endParaRPr lang="ru-RU" dirty="0"/>
          </a:p>
        </p:txBody>
      </p:sp>
    </p:spTree>
    <p:extLst>
      <p:ext uri="{BB962C8B-B14F-4D97-AF65-F5344CB8AC3E}">
        <p14:creationId xmlns:p14="http://schemas.microsoft.com/office/powerpoint/2010/main" val="382408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C5985B-FA4C-E12D-612D-719E03DE354C}"/>
              </a:ext>
            </a:extLst>
          </p:cNvPr>
          <p:cNvSpPr>
            <a:spLocks noGrp="1"/>
          </p:cNvSpPr>
          <p:nvPr>
            <p:ph type="title"/>
          </p:nvPr>
        </p:nvSpPr>
        <p:spPr/>
        <p:txBody>
          <a:bodyPr>
            <a:normAutofit/>
          </a:bodyPr>
          <a:lstStyle/>
          <a:p>
            <a:pPr algn="ctr"/>
            <a:r>
              <a:rPr lang="ru-RU" sz="3200" b="1" dirty="0">
                <a:latin typeface="Times New Roman" panose="02020603050405020304" pitchFamily="18" charset="0"/>
                <a:cs typeface="Times New Roman" panose="02020603050405020304" pitchFamily="18" charset="0"/>
              </a:rPr>
              <a:t>Выстраивание контакта </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при самоповреждениях подростка </a:t>
            </a:r>
          </a:p>
        </p:txBody>
      </p:sp>
      <p:sp>
        <p:nvSpPr>
          <p:cNvPr id="3" name="Объект 2">
            <a:extLst>
              <a:ext uri="{FF2B5EF4-FFF2-40B4-BE49-F238E27FC236}">
                <a16:creationId xmlns:a16="http://schemas.microsoft.com/office/drawing/2014/main" id="{3B6C60CB-C113-2216-B40E-9C7B57CA52DD}"/>
              </a:ext>
            </a:extLst>
          </p:cNvPr>
          <p:cNvSpPr>
            <a:spLocks noGrp="1"/>
          </p:cNvSpPr>
          <p:nvPr>
            <p:ph idx="1"/>
          </p:nvPr>
        </p:nvSpPr>
        <p:spPr/>
        <p:txBody>
          <a:bodyPr/>
          <a:lstStyle/>
          <a:p>
            <a:pPr algn="just"/>
            <a:r>
              <a:rPr lang="ru-RU" sz="3200" dirty="0">
                <a:latin typeface="Times New Roman" panose="02020603050405020304" pitchFamily="18" charset="0"/>
                <a:cs typeface="Times New Roman" panose="02020603050405020304" pitchFamily="18" charset="0"/>
              </a:rPr>
              <a:t>Разговор без нотаций. Позиция участия.</a:t>
            </a:r>
          </a:p>
          <a:p>
            <a:pPr algn="just"/>
            <a:r>
              <a:rPr lang="ru-RU" sz="3200" dirty="0">
                <a:latin typeface="Times New Roman" panose="02020603050405020304" pitchFamily="18" charset="0"/>
                <a:cs typeface="Times New Roman" panose="02020603050405020304" pitchFamily="18" charset="0"/>
              </a:rPr>
              <a:t>Не демонстрировать отвращение /страх / любопытство / осуждение</a:t>
            </a:r>
          </a:p>
          <a:p>
            <a:pPr algn="just"/>
            <a:r>
              <a:rPr lang="ru-RU" sz="3200" dirty="0">
                <a:latin typeface="Times New Roman" panose="02020603050405020304" pitchFamily="18" charset="0"/>
                <a:cs typeface="Times New Roman" panose="02020603050405020304" pitchFamily="18" charset="0"/>
              </a:rPr>
              <a:t>Выявление причин такого поведения, а не запрет его</a:t>
            </a:r>
          </a:p>
          <a:p>
            <a:pPr algn="just"/>
            <a:r>
              <a:rPr lang="ru-RU" sz="3200" dirty="0">
                <a:latin typeface="Times New Roman" panose="02020603050405020304" pitchFamily="18" charset="0"/>
                <a:cs typeface="Times New Roman" panose="02020603050405020304" pitchFamily="18" charset="0"/>
              </a:rPr>
              <a:t>Возможен отказ от общения, ожидание готовности продолжить диалог</a:t>
            </a:r>
          </a:p>
          <a:p>
            <a:endParaRPr lang="ru-RU" dirty="0"/>
          </a:p>
        </p:txBody>
      </p:sp>
    </p:spTree>
    <p:extLst>
      <p:ext uri="{BB962C8B-B14F-4D97-AF65-F5344CB8AC3E}">
        <p14:creationId xmlns:p14="http://schemas.microsoft.com/office/powerpoint/2010/main" val="523823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A7390D-6512-D6D3-746E-592466CF1B43}"/>
              </a:ext>
            </a:extLst>
          </p:cNvPr>
          <p:cNvSpPr>
            <a:spLocks noGrp="1"/>
          </p:cNvSpPr>
          <p:nvPr>
            <p:ph type="title"/>
          </p:nvPr>
        </p:nvSpPr>
        <p:spPr/>
        <p:txBody>
          <a:bodyPr>
            <a:normAutofit/>
          </a:bodyPr>
          <a:lstStyle/>
          <a:p>
            <a:pPr algn="ctr"/>
            <a:r>
              <a:rPr lang="ru-RU" sz="3200" b="1" dirty="0">
                <a:latin typeface="Times New Roman" panose="02020603050405020304" pitchFamily="18" charset="0"/>
                <a:cs typeface="Times New Roman" panose="02020603050405020304" pitchFamily="18" charset="0"/>
              </a:rPr>
              <a:t>Суицидальное поведение — поведение, направленное на прекращение жизни</a:t>
            </a:r>
          </a:p>
        </p:txBody>
      </p:sp>
      <p:sp>
        <p:nvSpPr>
          <p:cNvPr id="3" name="Объект 2">
            <a:extLst>
              <a:ext uri="{FF2B5EF4-FFF2-40B4-BE49-F238E27FC236}">
                <a16:creationId xmlns:a16="http://schemas.microsoft.com/office/drawing/2014/main" id="{8CB19919-95E6-5CB7-FF04-ADFB9647E38F}"/>
              </a:ext>
            </a:extLst>
          </p:cNvPr>
          <p:cNvSpPr>
            <a:spLocks noGrp="1"/>
          </p:cNvSpPr>
          <p:nvPr>
            <p:ph idx="1"/>
          </p:nvPr>
        </p:nvSpPr>
        <p:spPr/>
        <p:txBody>
          <a:bodyPr/>
          <a:lstStyle/>
          <a:p>
            <a:pPr marL="0" indent="0" algn="just">
              <a:buNone/>
            </a:pPr>
            <a:r>
              <a:rPr lang="ru-RU" dirty="0"/>
              <a:t> </a:t>
            </a:r>
            <a:r>
              <a:rPr lang="ru-RU" sz="3200" dirty="0">
                <a:latin typeface="Times New Roman" panose="02020603050405020304" pitchFamily="18" charset="0"/>
                <a:cs typeface="Times New Roman" panose="02020603050405020304" pitchFamily="18" charset="0"/>
              </a:rPr>
              <a:t>Проявления: суицидальные мысли, намерения и действия</a:t>
            </a:r>
            <a:r>
              <a:rPr lang="ru-RU" dirty="0">
                <a:latin typeface="Times New Roman" panose="02020603050405020304" pitchFamily="18" charset="0"/>
                <a:cs typeface="Times New Roman" panose="02020603050405020304" pitchFamily="18" charset="0"/>
              </a:rPr>
              <a:t>.</a:t>
            </a:r>
          </a:p>
          <a:p>
            <a:pPr marL="0" indent="0" algn="just">
              <a:buNone/>
            </a:pPr>
            <a:endParaRPr lang="ru-RU" dirty="0">
              <a:latin typeface="Times New Roman" panose="02020603050405020304" pitchFamily="18" charset="0"/>
              <a:cs typeface="Times New Roman" panose="02020603050405020304" pitchFamily="18" charset="0"/>
            </a:endParaRPr>
          </a:p>
          <a:p>
            <a:pPr marL="0" indent="0" algn="just">
              <a:buNone/>
            </a:pPr>
            <a:r>
              <a:rPr lang="ru-RU" sz="3200" dirty="0">
                <a:latin typeface="Times New Roman" panose="02020603050405020304" pitchFamily="18" charset="0"/>
                <a:cs typeface="Times New Roman" panose="02020603050405020304" pitchFamily="18" charset="0"/>
              </a:rPr>
              <a:t> Мотивы: избавиться от эмоциональной боли и чувства ненужности (переживание ситуации как безвыходной, безнадежной).</a:t>
            </a:r>
          </a:p>
          <a:p>
            <a:pPr marL="0" indent="0">
              <a:buNone/>
            </a:pPr>
            <a:endParaRPr lang="ru-RU" dirty="0"/>
          </a:p>
        </p:txBody>
      </p:sp>
    </p:spTree>
    <p:extLst>
      <p:ext uri="{BB962C8B-B14F-4D97-AF65-F5344CB8AC3E}">
        <p14:creationId xmlns:p14="http://schemas.microsoft.com/office/powerpoint/2010/main" val="1188079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9A1687-9B72-CAB4-1627-DF8B68B39D21}"/>
              </a:ext>
            </a:extLst>
          </p:cNvPr>
          <p:cNvSpPr>
            <a:spLocks noGrp="1"/>
          </p:cNvSpPr>
          <p:nvPr>
            <p:ph type="title"/>
          </p:nvPr>
        </p:nvSpPr>
        <p:spPr/>
        <p:txBody>
          <a:bodyPr>
            <a:normAutofit/>
          </a:bodyPr>
          <a:lstStyle/>
          <a:p>
            <a:pPr algn="ctr"/>
            <a:r>
              <a:rPr lang="ru-RU" sz="3200" b="1" dirty="0">
                <a:latin typeface="Times New Roman" panose="02020603050405020304" pitchFamily="18" charset="0"/>
                <a:cs typeface="Times New Roman" panose="02020603050405020304" pitchFamily="18" charset="0"/>
              </a:rPr>
              <a:t>Формы реализации суицидальных действий: </a:t>
            </a:r>
            <a:br>
              <a:rPr lang="ru-RU" sz="3200" b="1" dirty="0"/>
            </a:br>
            <a:endParaRPr lang="ru-RU" sz="3200" b="1" dirty="0"/>
          </a:p>
        </p:txBody>
      </p:sp>
      <p:sp>
        <p:nvSpPr>
          <p:cNvPr id="3" name="Объект 2">
            <a:extLst>
              <a:ext uri="{FF2B5EF4-FFF2-40B4-BE49-F238E27FC236}">
                <a16:creationId xmlns:a16="http://schemas.microsoft.com/office/drawing/2014/main" id="{3868351B-3CC5-E6E3-0DDC-3570C6BB6CEF}"/>
              </a:ext>
            </a:extLst>
          </p:cNvPr>
          <p:cNvSpPr>
            <a:spLocks noGrp="1"/>
          </p:cNvSpPr>
          <p:nvPr>
            <p:ph idx="1"/>
          </p:nvPr>
        </p:nvSpPr>
        <p:spPr>
          <a:xfrm>
            <a:off x="838200" y="1297858"/>
            <a:ext cx="10515600" cy="5073445"/>
          </a:xfrm>
        </p:spPr>
        <p:txBody>
          <a:bodyPr>
            <a:normAutofit fontScale="92500" lnSpcReduction="10000"/>
          </a:bodyPr>
          <a:lstStyle/>
          <a:p>
            <a:pPr algn="just">
              <a:lnSpc>
                <a:spcPct val="110000"/>
              </a:lnSpc>
              <a:spcBef>
                <a:spcPts val="0"/>
              </a:spcBef>
              <a:buFont typeface="Symbol" panose="05050102010706020507" pitchFamily="18" charset="2"/>
              <a:buChar char="·"/>
            </a:pPr>
            <a:r>
              <a:rPr lang="ru-RU" dirty="0">
                <a:latin typeface="Times New Roman" panose="02020603050405020304" pitchFamily="18" charset="0"/>
                <a:cs typeface="Times New Roman" panose="02020603050405020304" pitchFamily="18" charset="0"/>
              </a:rPr>
              <a:t>Истинный. У подростка есть действительно твёрдые намерения совершить самоубийство, выработан чёткий план, имеется средство совершения самоубийства. Чаще всего попытки удаются, если подростку кто-то препятствует, то происходит повтор.</a:t>
            </a:r>
          </a:p>
          <a:p>
            <a:pPr algn="just">
              <a:lnSpc>
                <a:spcPct val="110000"/>
              </a:lnSpc>
              <a:spcBef>
                <a:spcPts val="0"/>
              </a:spcBef>
              <a:buFont typeface="Symbol" panose="05050102010706020507" pitchFamily="18" charset="2"/>
              <a:buChar char="·"/>
            </a:pPr>
            <a:endParaRPr lang="ru-RU" dirty="0">
              <a:latin typeface="Times New Roman" panose="02020603050405020304" pitchFamily="18" charset="0"/>
              <a:cs typeface="Times New Roman" panose="02020603050405020304" pitchFamily="18" charset="0"/>
            </a:endParaRPr>
          </a:p>
          <a:p>
            <a:pPr algn="just">
              <a:lnSpc>
                <a:spcPct val="110000"/>
              </a:lnSpc>
              <a:spcBef>
                <a:spcPts val="0"/>
              </a:spcBef>
              <a:buFont typeface="Symbol" panose="05050102010706020507" pitchFamily="18" charset="2"/>
              <a:buChar char="·"/>
            </a:pPr>
            <a:r>
              <a:rPr lang="ru-RU" dirty="0">
                <a:latin typeface="Times New Roman" panose="02020603050405020304" pitchFamily="18" charset="0"/>
                <a:cs typeface="Times New Roman" panose="02020603050405020304" pitchFamily="18" charset="0"/>
              </a:rPr>
              <a:t>Аффективный. Возникает под влиянием сиюминутных сильных чувств. Если попытка самоубийства не удаётся, то скорее всего, повтора не будет.</a:t>
            </a:r>
          </a:p>
          <a:p>
            <a:pPr algn="just">
              <a:lnSpc>
                <a:spcPct val="110000"/>
              </a:lnSpc>
              <a:spcBef>
                <a:spcPts val="0"/>
              </a:spcBef>
              <a:buFont typeface="Symbol" panose="05050102010706020507" pitchFamily="18" charset="2"/>
              <a:buChar char="·"/>
            </a:pPr>
            <a:endParaRPr lang="ru-RU" dirty="0">
              <a:latin typeface="Times New Roman" panose="02020603050405020304" pitchFamily="18" charset="0"/>
              <a:cs typeface="Times New Roman" panose="02020603050405020304" pitchFamily="18" charset="0"/>
            </a:endParaRPr>
          </a:p>
          <a:p>
            <a:pPr marL="0" indent="0" algn="just">
              <a:lnSpc>
                <a:spcPct val="110000"/>
              </a:lnSpc>
              <a:spcBef>
                <a:spcPts val="0"/>
              </a:spcBef>
              <a:buNone/>
            </a:pPr>
            <a:r>
              <a:rPr lang="ru-RU"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sym typeface="Symbol" panose="05050102010706020507" pitchFamily="18" charset="2"/>
              </a:rPr>
              <a:t></a:t>
            </a:r>
            <a:r>
              <a:rPr lang="ru-RU" dirty="0">
                <a:latin typeface="Times New Roman" panose="02020603050405020304" pitchFamily="18" charset="0"/>
                <a:cs typeface="Times New Roman" panose="02020603050405020304" pitchFamily="18" charset="0"/>
              </a:rPr>
              <a:t> Демонстративный. Основная цель – привлечь к себе внимание. Попытки могут повторяться многократно и редко заканчиваются самоубийством. </a:t>
            </a:r>
          </a:p>
          <a:p>
            <a:endParaRPr lang="ru-RU" dirty="0"/>
          </a:p>
        </p:txBody>
      </p:sp>
    </p:spTree>
    <p:extLst>
      <p:ext uri="{BB962C8B-B14F-4D97-AF65-F5344CB8AC3E}">
        <p14:creationId xmlns:p14="http://schemas.microsoft.com/office/powerpoint/2010/main" val="429315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09A2A1-B4D4-CD62-DBC7-B6008AF3ABF0}"/>
              </a:ext>
            </a:extLst>
          </p:cNvPr>
          <p:cNvSpPr>
            <a:spLocks noGrp="1"/>
          </p:cNvSpPr>
          <p:nvPr>
            <p:ph type="title"/>
          </p:nvPr>
        </p:nvSpPr>
        <p:spPr/>
        <p:txBody>
          <a:bodyPr>
            <a:noAutofit/>
          </a:bodyPr>
          <a:lstStyle/>
          <a:p>
            <a:pPr algn="ctr"/>
            <a:r>
              <a:rPr lang="ru-RU" sz="3200" b="1" dirty="0">
                <a:latin typeface="Times New Roman" panose="02020603050405020304" pitchFamily="18" charset="0"/>
                <a:cs typeface="Times New Roman" panose="02020603050405020304" pitchFamily="18" charset="0"/>
              </a:rPr>
              <a:t>Основными мотивами суицидального поведения подростков являются: </a:t>
            </a:r>
            <a:br>
              <a:rPr lang="ru-RU" sz="3200" b="1" dirty="0"/>
            </a:br>
            <a:endParaRPr lang="ru-RU" sz="3200" b="1" dirty="0"/>
          </a:p>
        </p:txBody>
      </p:sp>
      <p:sp>
        <p:nvSpPr>
          <p:cNvPr id="3" name="Объект 2">
            <a:extLst>
              <a:ext uri="{FF2B5EF4-FFF2-40B4-BE49-F238E27FC236}">
                <a16:creationId xmlns:a16="http://schemas.microsoft.com/office/drawing/2014/main" id="{A4C7A6FD-D21B-0BB8-463E-DA985BDCF8B1}"/>
              </a:ext>
            </a:extLst>
          </p:cNvPr>
          <p:cNvSpPr>
            <a:spLocks noGrp="1"/>
          </p:cNvSpPr>
          <p:nvPr>
            <p:ph idx="1"/>
          </p:nvPr>
        </p:nvSpPr>
        <p:spPr>
          <a:xfrm>
            <a:off x="838200" y="1460090"/>
            <a:ext cx="10515600" cy="5032785"/>
          </a:xfrm>
        </p:spPr>
        <p:txBody>
          <a:bodyPr>
            <a:normAutofit lnSpcReduction="10000"/>
          </a:bodyPr>
          <a:lstStyle/>
          <a:p>
            <a:pPr algn="just">
              <a:spcBef>
                <a:spcPts val="0"/>
              </a:spcBef>
            </a:pPr>
            <a:r>
              <a:rPr lang="ru-RU" dirty="0">
                <a:latin typeface="Times New Roman" panose="02020603050405020304" pitchFamily="18" charset="0"/>
                <a:cs typeface="Times New Roman" panose="02020603050405020304" pitchFamily="18" charset="0"/>
              </a:rPr>
              <a:t>переживание обиды, чувства одиночества, отчужденности и непонимания; </a:t>
            </a:r>
          </a:p>
          <a:p>
            <a:pPr algn="just">
              <a:spcBef>
                <a:spcPts val="0"/>
              </a:spcBef>
            </a:pPr>
            <a:r>
              <a:rPr lang="ru-RU" dirty="0">
                <a:latin typeface="Times New Roman" panose="02020603050405020304" pitchFamily="18" charset="0"/>
                <a:cs typeface="Times New Roman" panose="02020603050405020304" pitchFamily="18" charset="0"/>
              </a:rPr>
              <a:t> действительная или мнимая утрата родительской любви, ревность, неразделенное чувство;</a:t>
            </a:r>
          </a:p>
          <a:p>
            <a:pPr algn="just">
              <a:spcBef>
                <a:spcPts val="0"/>
              </a:spcBef>
            </a:pPr>
            <a:r>
              <a:rPr lang="ru-RU" dirty="0">
                <a:latin typeface="Times New Roman" panose="02020603050405020304" pitchFamily="18" charset="0"/>
                <a:cs typeface="Times New Roman" panose="02020603050405020304" pitchFamily="18" charset="0"/>
              </a:rPr>
              <a:t> переживания, связанные со смертью близких, разводом или уходом из семьи родителей, серьезной болезнью;</a:t>
            </a:r>
          </a:p>
          <a:p>
            <a:pPr algn="just">
              <a:spcBef>
                <a:spcPts val="0"/>
              </a:spcBef>
            </a:pPr>
            <a:r>
              <a:rPr lang="ru-RU" dirty="0">
                <a:latin typeface="Times New Roman" panose="02020603050405020304" pitchFamily="18" charset="0"/>
                <a:cs typeface="Times New Roman" panose="02020603050405020304" pitchFamily="18" charset="0"/>
              </a:rPr>
              <a:t>чувство вины, стыда, оскорбленного самолюбия, самообвинения; </a:t>
            </a:r>
          </a:p>
          <a:p>
            <a:pPr algn="just">
              <a:spcBef>
                <a:spcPts val="0"/>
              </a:spcBef>
            </a:pPr>
            <a:r>
              <a:rPr lang="ru-RU" dirty="0">
                <a:latin typeface="Times New Roman" panose="02020603050405020304" pitchFamily="18" charset="0"/>
                <a:cs typeface="Times New Roman" panose="02020603050405020304" pitchFamily="18" charset="0"/>
              </a:rPr>
              <a:t> боязнь позора, нежелание извиниться; </a:t>
            </a:r>
          </a:p>
          <a:p>
            <a:pPr algn="just">
              <a:spcBef>
                <a:spcPts val="0"/>
              </a:spcBef>
            </a:pPr>
            <a:r>
              <a:rPr lang="ru-RU" dirty="0">
                <a:latin typeface="Times New Roman" panose="02020603050405020304" pitchFamily="18" charset="0"/>
                <a:cs typeface="Times New Roman" panose="02020603050405020304" pitchFamily="18" charset="0"/>
              </a:rPr>
              <a:t> любовные неудачи, сексуальные эксцессы, беременность; </a:t>
            </a:r>
          </a:p>
          <a:p>
            <a:pPr algn="just">
              <a:spcBef>
                <a:spcPts val="0"/>
              </a:spcBef>
            </a:pPr>
            <a:r>
              <a:rPr lang="ru-RU" dirty="0">
                <a:latin typeface="Times New Roman" panose="02020603050405020304" pitchFamily="18" charset="0"/>
                <a:cs typeface="Times New Roman" panose="02020603050405020304" pitchFamily="18" charset="0"/>
              </a:rPr>
              <a:t> чувство мести, протеста, злобы, вымогательство и угроза;</a:t>
            </a:r>
          </a:p>
          <a:p>
            <a:pPr algn="just">
              <a:spcBef>
                <a:spcPts val="0"/>
              </a:spcBef>
            </a:pPr>
            <a:r>
              <a:rPr lang="ru-RU" dirty="0">
                <a:latin typeface="Times New Roman" panose="02020603050405020304" pitchFamily="18" charset="0"/>
                <a:cs typeface="Times New Roman" panose="02020603050405020304" pitchFamily="18" charset="0"/>
              </a:rPr>
              <a:t> желание привлечь к себе внимание, вызвать сочувствие, уйти от трудной ситуации, избежать неприятных последствий; </a:t>
            </a:r>
          </a:p>
          <a:p>
            <a:pPr algn="just">
              <a:spcBef>
                <a:spcPts val="0"/>
              </a:spcBef>
            </a:pPr>
            <a:r>
              <a:rPr lang="ru-RU" dirty="0">
                <a:latin typeface="Times New Roman" panose="02020603050405020304" pitchFamily="18" charset="0"/>
                <a:cs typeface="Times New Roman" panose="02020603050405020304" pitchFamily="18" charset="0"/>
              </a:rPr>
              <a:t> сочувствие или подражание товарищам, героям книг или фильмов</a:t>
            </a:r>
            <a:r>
              <a:rPr lang="ru-RU" dirty="0"/>
              <a:t>.</a:t>
            </a:r>
          </a:p>
          <a:p>
            <a:endParaRPr lang="ru-RU" dirty="0"/>
          </a:p>
        </p:txBody>
      </p:sp>
    </p:spTree>
    <p:extLst>
      <p:ext uri="{BB962C8B-B14F-4D97-AF65-F5344CB8AC3E}">
        <p14:creationId xmlns:p14="http://schemas.microsoft.com/office/powerpoint/2010/main" val="350367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11803A-56C3-74DA-5B14-FABF554FCDE2}"/>
              </a:ext>
            </a:extLst>
          </p:cNvPr>
          <p:cNvSpPr>
            <a:spLocks noGrp="1"/>
          </p:cNvSpPr>
          <p:nvPr>
            <p:ph type="title"/>
          </p:nvPr>
        </p:nvSpPr>
        <p:spPr/>
        <p:txBody>
          <a:bodyPr>
            <a:normAutofit fontScale="90000"/>
          </a:bodyPr>
          <a:lstStyle/>
          <a:p>
            <a:pPr algn="ctr"/>
            <a:r>
              <a:rPr lang="ru-RU" sz="3600" b="1" dirty="0">
                <a:latin typeface="Times New Roman" panose="02020603050405020304" pitchFamily="18" charset="0"/>
                <a:cs typeface="Times New Roman" panose="02020603050405020304" pitchFamily="18" charset="0"/>
              </a:rPr>
              <a:t>Суицидальное поведение подростков характеризуется также следующими особенностями: </a:t>
            </a:r>
            <a:br>
              <a:rPr lang="ru-RU" b="1" dirty="0"/>
            </a:br>
            <a:endParaRPr lang="ru-RU" b="1" dirty="0"/>
          </a:p>
        </p:txBody>
      </p:sp>
      <p:sp>
        <p:nvSpPr>
          <p:cNvPr id="3" name="Объект 2">
            <a:extLst>
              <a:ext uri="{FF2B5EF4-FFF2-40B4-BE49-F238E27FC236}">
                <a16:creationId xmlns:a16="http://schemas.microsoft.com/office/drawing/2014/main" id="{70A3E702-B2DF-B20B-14A2-91D36CCFCFA7}"/>
              </a:ext>
            </a:extLst>
          </p:cNvPr>
          <p:cNvSpPr>
            <a:spLocks noGrp="1"/>
          </p:cNvSpPr>
          <p:nvPr>
            <p:ph idx="1"/>
          </p:nvPr>
        </p:nvSpPr>
        <p:spPr>
          <a:xfrm>
            <a:off x="838200" y="1445342"/>
            <a:ext cx="10515600" cy="5047533"/>
          </a:xfrm>
        </p:spPr>
        <p:txBody>
          <a:bodyPr>
            <a:normAutofit fontScale="85000" lnSpcReduction="20000"/>
          </a:bodyPr>
          <a:lstStyle/>
          <a:p>
            <a:pPr marL="0" indent="0" algn="just">
              <a:lnSpc>
                <a:spcPct val="110000"/>
              </a:lnSpc>
              <a:spcBef>
                <a:spcPts val="0"/>
              </a:spcBef>
              <a:buNone/>
            </a:pPr>
            <a:r>
              <a:rPr lang="ru-RU" dirty="0">
                <a:latin typeface="Times New Roman" panose="02020603050405020304" pitchFamily="18" charset="0"/>
                <a:cs typeface="Times New Roman" panose="02020603050405020304" pitchFamily="18" charset="0"/>
              </a:rPr>
              <a:t>1.Недостаточно адекватная оценка последствий суицидальных действий, несформированное понимание смерти. Понятие «смерть» в этом возрасте, как правило, воспринимается очень абстрактно, как что-то временное, похожее на сон, не всегда связанное с собственной личностью. Они фактически отрицают смерть для себя, гоняя на мотоциклах, экспериментируя с опасными веществами и т.п., отрицая реальность этой возможности. В понимании ребенка смерть не означает прекращение жизни. Ребенок думает, что все вернётся назад. У подростков понимание и осознание смерти формируется после 18 лет.</a:t>
            </a:r>
          </a:p>
          <a:p>
            <a:pPr marL="0" indent="0" algn="just">
              <a:lnSpc>
                <a:spcPct val="110000"/>
              </a:lnSpc>
              <a:spcBef>
                <a:spcPts val="0"/>
              </a:spcBef>
              <a:buNone/>
            </a:pPr>
            <a:r>
              <a:rPr lang="ru-RU" dirty="0">
                <a:latin typeface="Times New Roman" panose="02020603050405020304" pitchFamily="18" charset="0"/>
                <a:cs typeface="Times New Roman" panose="02020603050405020304" pitchFamily="18" charset="0"/>
              </a:rPr>
              <a:t>2. Несерьезность, мимолетность и незначительность (с точки зрения взрослых) мотивов которыми дети объясняют попытки самоубийства. Этим обусловлены трудности своевременного распознавания суицидальных тенденций и существенная частота неожиданных для окружающих случаев детского и подросткового суицида. </a:t>
            </a:r>
          </a:p>
          <a:p>
            <a:endParaRPr lang="ru-RU" dirty="0"/>
          </a:p>
        </p:txBody>
      </p:sp>
    </p:spTree>
    <p:extLst>
      <p:ext uri="{BB962C8B-B14F-4D97-AF65-F5344CB8AC3E}">
        <p14:creationId xmlns:p14="http://schemas.microsoft.com/office/powerpoint/2010/main" val="1416885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387C28-3C46-EAFB-40EA-C7FCDB45D10C}"/>
              </a:ext>
            </a:extLst>
          </p:cNvPr>
          <p:cNvSpPr>
            <a:spLocks noGrp="1"/>
          </p:cNvSpPr>
          <p:nvPr>
            <p:ph type="title"/>
          </p:nvPr>
        </p:nvSpPr>
        <p:spPr/>
        <p:txBody>
          <a:bodyPr>
            <a:normAutofit/>
          </a:bodyPr>
          <a:lstStyle/>
          <a:p>
            <a:pPr algn="ctr"/>
            <a:r>
              <a:rPr lang="ru-RU" sz="3200" b="1" dirty="0">
                <a:latin typeface="Times New Roman" panose="02020603050405020304" pitchFamily="18" charset="0"/>
                <a:cs typeface="Times New Roman" panose="02020603050405020304" pitchFamily="18" charset="0"/>
              </a:rPr>
              <a:t>Суицидальное поведение подростков характеризуется  следующими особенностями:</a:t>
            </a:r>
            <a:endParaRPr lang="ru-RU" sz="3200" b="1" dirty="0"/>
          </a:p>
        </p:txBody>
      </p:sp>
      <p:sp>
        <p:nvSpPr>
          <p:cNvPr id="3" name="Объект 2">
            <a:extLst>
              <a:ext uri="{FF2B5EF4-FFF2-40B4-BE49-F238E27FC236}">
                <a16:creationId xmlns:a16="http://schemas.microsoft.com/office/drawing/2014/main" id="{32896B71-7490-BAA9-563F-6A09BA1A03FE}"/>
              </a:ext>
            </a:extLst>
          </p:cNvPr>
          <p:cNvSpPr>
            <a:spLocks noGrp="1"/>
          </p:cNvSpPr>
          <p:nvPr>
            <p:ph idx="1"/>
          </p:nvPr>
        </p:nvSpPr>
        <p:spPr>
          <a:xfrm>
            <a:off x="838200" y="2094271"/>
            <a:ext cx="10515600" cy="4398604"/>
          </a:xfrm>
        </p:spPr>
        <p:txBody>
          <a:bodyPr/>
          <a:lstStyle/>
          <a:p>
            <a:pPr marL="0" indent="0" algn="just">
              <a:buNone/>
            </a:pPr>
            <a:r>
              <a:rPr lang="ru-RU" dirty="0">
                <a:latin typeface="Times New Roman" panose="02020603050405020304" pitchFamily="18" charset="0"/>
                <a:cs typeface="Times New Roman" panose="02020603050405020304" pitchFamily="18" charset="0"/>
              </a:rPr>
              <a:t>3. Наличие взаимосвязи попыток самоубийства детей и подростков с отклоняющимся поведением: побегами из дома, прогулами школы, ранним курением, мелкими правонарушениями, конфликтами с родителями, алкоголизацией, наркотизацией, сексуальными эксцессами и т.д. </a:t>
            </a:r>
          </a:p>
          <a:p>
            <a:pPr marL="0" indent="0" algn="just">
              <a:buNone/>
            </a:pPr>
            <a:r>
              <a:rPr lang="ru-RU" dirty="0">
                <a:latin typeface="Times New Roman" panose="02020603050405020304" pitchFamily="18" charset="0"/>
                <a:cs typeface="Times New Roman" panose="02020603050405020304" pitchFamily="18" charset="0"/>
              </a:rPr>
              <a:t>4. Депрессивные состояния, которые в подростковый период выражаются иначе, чем у взрослых.</a:t>
            </a:r>
          </a:p>
          <a:p>
            <a:pPr marL="0" indent="0">
              <a:buNone/>
            </a:pPr>
            <a:endParaRPr lang="ru-RU" dirty="0"/>
          </a:p>
        </p:txBody>
      </p:sp>
    </p:spTree>
    <p:extLst>
      <p:ext uri="{BB962C8B-B14F-4D97-AF65-F5344CB8AC3E}">
        <p14:creationId xmlns:p14="http://schemas.microsoft.com/office/powerpoint/2010/main" val="794384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629BCD-B150-16C5-8995-E4836B8D52AD}"/>
              </a:ext>
            </a:extLst>
          </p:cNvPr>
          <p:cNvSpPr>
            <a:spLocks noGrp="1"/>
          </p:cNvSpPr>
          <p:nvPr>
            <p:ph type="title"/>
          </p:nvPr>
        </p:nvSpPr>
        <p:spPr>
          <a:xfrm>
            <a:off x="838200" y="365126"/>
            <a:ext cx="10515600" cy="578772"/>
          </a:xfrm>
        </p:spPr>
        <p:txBody>
          <a:bodyPr>
            <a:normAutofit/>
          </a:bodyPr>
          <a:lstStyle/>
          <a:p>
            <a:pPr algn="ctr"/>
            <a:r>
              <a:rPr lang="ru-RU" sz="3200" b="1" dirty="0">
                <a:latin typeface="Times New Roman" panose="02020603050405020304" pitchFamily="18" charset="0"/>
                <a:cs typeface="Times New Roman" panose="02020603050405020304" pitchFamily="18" charset="0"/>
              </a:rPr>
              <a:t>Группа риска</a:t>
            </a:r>
          </a:p>
        </p:txBody>
      </p:sp>
      <p:sp>
        <p:nvSpPr>
          <p:cNvPr id="3" name="Объект 2">
            <a:extLst>
              <a:ext uri="{FF2B5EF4-FFF2-40B4-BE49-F238E27FC236}">
                <a16:creationId xmlns:a16="http://schemas.microsoft.com/office/drawing/2014/main" id="{E4C9BF4D-FCC6-9788-77AB-A1F7664E5D3B}"/>
              </a:ext>
            </a:extLst>
          </p:cNvPr>
          <p:cNvSpPr>
            <a:spLocks noGrp="1"/>
          </p:cNvSpPr>
          <p:nvPr>
            <p:ph idx="1"/>
          </p:nvPr>
        </p:nvSpPr>
        <p:spPr>
          <a:xfrm>
            <a:off x="427703" y="943898"/>
            <a:ext cx="11533239" cy="5766618"/>
          </a:xfrm>
        </p:spPr>
        <p:txBody>
          <a:bodyPr>
            <a:normAutofit fontScale="25000" lnSpcReduction="20000"/>
          </a:bodyPr>
          <a:lstStyle/>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с предыдущей (незаконченной) попыткой суицида (</a:t>
            </a:r>
            <a:r>
              <a:rPr lang="ru-RU" altLang="ru-RU" sz="8000" dirty="0" err="1">
                <a:latin typeface="Times New Roman" panose="02020603050405020304" pitchFamily="18" charset="0"/>
                <a:cs typeface="Times New Roman" panose="02020603050405020304" pitchFamily="18" charset="0"/>
              </a:rPr>
              <a:t>парасуицид</a:t>
            </a:r>
            <a:r>
              <a:rPr lang="ru-RU" altLang="ru-RU" sz="8000" dirty="0">
                <a:latin typeface="Times New Roman" panose="02020603050405020304" pitchFamily="18" charset="0"/>
                <a:cs typeface="Times New Roman" panose="02020603050405020304" pitchFamily="18" charset="0"/>
              </a:rPr>
              <a:t>). По данным некоторых источников процент подростков, совершающих повторное самоубийство, достигает 30%.</a:t>
            </a:r>
          </a:p>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демонстрирующие суицидальные угрозы, прямые или завуалированные.</a:t>
            </a:r>
          </a:p>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имеющие тенденции к самоповреждению (аутоагрессию).</a:t>
            </a:r>
          </a:p>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у которых в роду были случаи суицидального поведения.</a:t>
            </a:r>
          </a:p>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злоупотребляющие алкоголем. Риск суицидов очень высок — до 50%. Длительное злоупотребление алкоголем, алкоголизм в нескольких поколениях способствует усилению депрессии, чувства вины и психической боли, которые часто предшествуют суициду.</a:t>
            </a:r>
          </a:p>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с хроническим употреблением наркотиков и токсических препаратов. ПАВ (психоактивные вещества) ослабляют мотивационный контроль над поведением, обостряют депрессию, вызывают психозы.</a:t>
            </a:r>
          </a:p>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страдающие аффективными расстройствами, особенно тяжелыми депрессиями (психопатологические синдромы).</a:t>
            </a:r>
          </a:p>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страдающие хроническими или фатальными заболеваниями (в том числе, когда данными болезнями страдают значимые взрослые).</a:t>
            </a:r>
          </a:p>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переживающие тяжелые утраты, например смерть родителя (любимого человека), особенно в течение первого года после потери.</a:t>
            </a:r>
          </a:p>
          <a:p>
            <a:pPr indent="358775" algn="just">
              <a:lnSpc>
                <a:spcPct val="120000"/>
              </a:lnSpc>
              <a:spcBef>
                <a:spcPts val="0"/>
              </a:spcBef>
            </a:pPr>
            <a:r>
              <a:rPr lang="ru-RU" altLang="ru-RU" sz="8000" dirty="0">
                <a:latin typeface="Times New Roman" panose="02020603050405020304" pitchFamily="18" charset="0"/>
                <a:cs typeface="Times New Roman" panose="02020603050405020304" pitchFamily="18" charset="0"/>
              </a:rPr>
              <a:t>Подростки с выраженными семейными проблемами: уход из семьи значимого взрослого, развод, семейное насилие и т.п.</a:t>
            </a:r>
          </a:p>
          <a:p>
            <a:endParaRPr lang="ru-RU" dirty="0"/>
          </a:p>
        </p:txBody>
      </p:sp>
    </p:spTree>
    <p:extLst>
      <p:ext uri="{BB962C8B-B14F-4D97-AF65-F5344CB8AC3E}">
        <p14:creationId xmlns:p14="http://schemas.microsoft.com/office/powerpoint/2010/main" val="295162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C90BFC-7201-B2AF-14EB-8AF46A6AE0ED}"/>
              </a:ext>
            </a:extLst>
          </p:cNvPr>
          <p:cNvSpPr>
            <a:spLocks noGrp="1"/>
          </p:cNvSpPr>
          <p:nvPr>
            <p:ph type="title"/>
          </p:nvPr>
        </p:nvSpPr>
        <p:spPr>
          <a:xfrm>
            <a:off x="838200" y="365125"/>
            <a:ext cx="10515600" cy="2864772"/>
          </a:xfrm>
        </p:spPr>
        <p:txBody>
          <a:bodyPr>
            <a:normAutofit/>
          </a:bodyPr>
          <a:lstStyle/>
          <a:p>
            <a:pPr algn="ctr"/>
            <a:r>
              <a:rPr lang="ru-RU" sz="4800" dirty="0">
                <a:latin typeface="Times New Roman" panose="02020603050405020304" pitchFamily="18" charset="0"/>
                <a:cs typeface="Times New Roman" panose="02020603050405020304" pitchFamily="18" charset="0"/>
              </a:rPr>
              <a:t>Профилактика и коррекция </a:t>
            </a:r>
            <a:r>
              <a:rPr lang="ru-RU" sz="4800" dirty="0" err="1">
                <a:latin typeface="Times New Roman" panose="02020603050405020304" pitchFamily="18" charset="0"/>
                <a:cs typeface="Times New Roman" panose="02020603050405020304" pitchFamily="18" charset="0"/>
              </a:rPr>
              <a:t>аутодеструктивного</a:t>
            </a:r>
            <a:r>
              <a:rPr lang="ru-RU" sz="4800" dirty="0">
                <a:latin typeface="Times New Roman" panose="02020603050405020304" pitchFamily="18" charset="0"/>
                <a:cs typeface="Times New Roman" panose="02020603050405020304" pitchFamily="18" charset="0"/>
              </a:rPr>
              <a:t> поведения подростков</a:t>
            </a:r>
            <a:br>
              <a:rPr lang="ru-RU" dirty="0">
                <a:latin typeface="Times New Roman" panose="02020603050405020304" pitchFamily="18" charset="0"/>
                <a:cs typeface="Times New Roman" panose="02020603050405020304" pitchFamily="18" charset="0"/>
              </a:rPr>
            </a:br>
            <a:endParaRPr lang="ru-RU" dirty="0"/>
          </a:p>
        </p:txBody>
      </p:sp>
      <p:pic>
        <p:nvPicPr>
          <p:cNvPr id="4" name="Объект 3">
            <a:extLst>
              <a:ext uri="{FF2B5EF4-FFF2-40B4-BE49-F238E27FC236}">
                <a16:creationId xmlns:a16="http://schemas.microsoft.com/office/drawing/2014/main" id="{923ED548-FE04-1B2F-7FDA-6506FD30897C}"/>
              </a:ext>
            </a:extLst>
          </p:cNvPr>
          <p:cNvPicPr>
            <a:picLocks noGrp="1" noChangeAspect="1"/>
          </p:cNvPicPr>
          <p:nvPr>
            <p:ph idx="1"/>
          </p:nvPr>
        </p:nvPicPr>
        <p:blipFill>
          <a:blip r:embed="rId2"/>
          <a:stretch>
            <a:fillRect/>
          </a:stretch>
        </p:blipFill>
        <p:spPr>
          <a:xfrm>
            <a:off x="3758380" y="3032125"/>
            <a:ext cx="4675239" cy="3116826"/>
          </a:xfrm>
          <a:prstGeom prst="rect">
            <a:avLst/>
          </a:prstGeom>
        </p:spPr>
      </p:pic>
    </p:spTree>
    <p:extLst>
      <p:ext uri="{BB962C8B-B14F-4D97-AF65-F5344CB8AC3E}">
        <p14:creationId xmlns:p14="http://schemas.microsoft.com/office/powerpoint/2010/main" val="296686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1D3B4E-5C35-61BA-654A-D2AE710D1FB9}"/>
              </a:ext>
            </a:extLst>
          </p:cNvPr>
          <p:cNvSpPr>
            <a:spLocks noGrp="1"/>
          </p:cNvSpPr>
          <p:nvPr>
            <p:ph type="title"/>
          </p:nvPr>
        </p:nvSpPr>
        <p:spPr>
          <a:xfrm>
            <a:off x="838200" y="973394"/>
            <a:ext cx="10515600" cy="717294"/>
          </a:xfrm>
        </p:spPr>
        <p:txBody>
          <a:bodyPr>
            <a:noAutofit/>
          </a:bodyPr>
          <a:lstStyle/>
          <a:p>
            <a:pPr algn="ctr"/>
            <a:r>
              <a:rPr lang="ru-RU" altLang="ru-RU" sz="3200" b="1" dirty="0">
                <a:latin typeface="Times New Roman" panose="02020603050405020304" pitchFamily="18" charset="0"/>
                <a:cs typeface="Times New Roman" panose="02020603050405020304" pitchFamily="18" charset="0"/>
              </a:rPr>
              <a:t>Признаки, свидетельствующие о суицидальной угрозе,</a:t>
            </a:r>
            <a:br>
              <a:rPr lang="ru-RU" altLang="ru-RU" sz="3200" b="1" dirty="0">
                <a:latin typeface="Times New Roman" panose="02020603050405020304" pitchFamily="18" charset="0"/>
                <a:cs typeface="Times New Roman" panose="02020603050405020304" pitchFamily="18" charset="0"/>
              </a:rPr>
            </a:br>
            <a:r>
              <a:rPr lang="ru-RU" altLang="ru-RU" sz="3200" b="1" dirty="0">
                <a:latin typeface="Times New Roman" panose="02020603050405020304" pitchFamily="18" charset="0"/>
                <a:cs typeface="Times New Roman" panose="02020603050405020304" pitchFamily="18" charset="0"/>
              </a:rPr>
              <a:t>поведенческие признаки:</a:t>
            </a:r>
            <a:endParaRPr lang="ru-RU" sz="3200" b="1"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B7057B07-C303-F7C5-7A54-0834561C16D9}"/>
              </a:ext>
            </a:extLst>
          </p:cNvPr>
          <p:cNvSpPr>
            <a:spLocks noGrp="1"/>
          </p:cNvSpPr>
          <p:nvPr>
            <p:ph idx="1"/>
          </p:nvPr>
        </p:nvSpPr>
        <p:spPr>
          <a:xfrm>
            <a:off x="838200" y="1946787"/>
            <a:ext cx="10515600" cy="4546088"/>
          </a:xfrm>
        </p:spPr>
        <p:txBody>
          <a:bodyPr>
            <a:normAutofit fontScale="92500" lnSpcReduction="10000"/>
          </a:bodyPr>
          <a:lstStyle/>
          <a:p>
            <a:pPr algn="just"/>
            <a:r>
              <a:rPr lang="ru-RU" altLang="ru-RU" dirty="0">
                <a:latin typeface="Times New Roman" panose="02020603050405020304" pitchFamily="18" charset="0"/>
                <a:cs typeface="Times New Roman" panose="02020603050405020304" pitchFamily="18" charset="0"/>
              </a:rPr>
              <a:t>Любые внезапные изменения в поведении и настроении, особенно отдаляющие от близких.</a:t>
            </a:r>
          </a:p>
          <a:p>
            <a:pPr algn="just"/>
            <a:r>
              <a:rPr lang="ru-RU" altLang="ru-RU" dirty="0">
                <a:latin typeface="Times New Roman" panose="02020603050405020304" pitchFamily="18" charset="0"/>
                <a:cs typeface="Times New Roman" panose="02020603050405020304" pitchFamily="18" charset="0"/>
              </a:rPr>
              <a:t>Склонность к опрометчивым и безрассудным поступкам.</a:t>
            </a:r>
          </a:p>
          <a:p>
            <a:pPr algn="just"/>
            <a:r>
              <a:rPr lang="ru-RU" altLang="ru-RU" dirty="0">
                <a:latin typeface="Times New Roman" panose="02020603050405020304" pitchFamily="18" charset="0"/>
                <a:cs typeface="Times New Roman" panose="02020603050405020304" pitchFamily="18" charset="0"/>
              </a:rPr>
              <a:t>Чрезмерное употребление алкоголя или таблеток.</a:t>
            </a:r>
          </a:p>
          <a:p>
            <a:pPr algn="just"/>
            <a:r>
              <a:rPr lang="ru-RU" altLang="ru-RU" dirty="0">
                <a:latin typeface="Times New Roman" panose="02020603050405020304" pitchFamily="18" charset="0"/>
                <a:cs typeface="Times New Roman" panose="02020603050405020304" pitchFamily="18" charset="0"/>
              </a:rPr>
              <a:t>Посещение врача без очевидной необходимости.</a:t>
            </a:r>
          </a:p>
          <a:p>
            <a:pPr algn="just"/>
            <a:r>
              <a:rPr lang="ru-RU" altLang="ru-RU" dirty="0">
                <a:latin typeface="Times New Roman" panose="02020603050405020304" pitchFamily="18" charset="0"/>
                <a:cs typeface="Times New Roman" panose="02020603050405020304" pitchFamily="18" charset="0"/>
              </a:rPr>
              <a:t>Расставание с дорогими вещами или деньгами.</a:t>
            </a:r>
          </a:p>
          <a:p>
            <a:pPr algn="just"/>
            <a:r>
              <a:rPr lang="ru-RU" altLang="ru-RU" dirty="0">
                <a:latin typeface="Times New Roman" panose="02020603050405020304" pitchFamily="18" charset="0"/>
                <a:cs typeface="Times New Roman" panose="02020603050405020304" pitchFamily="18" charset="0"/>
              </a:rPr>
              <a:t>Приобретение средств для совершения суицида.</a:t>
            </a:r>
          </a:p>
          <a:p>
            <a:pPr algn="just"/>
            <a:r>
              <a:rPr lang="ru-RU" altLang="ru-RU" dirty="0">
                <a:latin typeface="Times New Roman" panose="02020603050405020304" pitchFamily="18" charset="0"/>
                <a:cs typeface="Times New Roman" panose="02020603050405020304" pitchFamily="18" charset="0"/>
              </a:rPr>
              <a:t>Подведение итогов, приведение дел в порядок, приготовления к уходу.</a:t>
            </a:r>
          </a:p>
          <a:p>
            <a:pPr algn="just"/>
            <a:r>
              <a:rPr lang="ru-RU" altLang="ru-RU" dirty="0">
                <a:latin typeface="Times New Roman" panose="02020603050405020304" pitchFamily="18" charset="0"/>
                <a:cs typeface="Times New Roman" panose="02020603050405020304" pitchFamily="18" charset="0"/>
              </a:rPr>
              <a:t>Пренебрежение внешним видом.</a:t>
            </a:r>
          </a:p>
          <a:p>
            <a:pPr algn="just"/>
            <a:r>
              <a:rPr lang="ru-RU" altLang="ru-RU" dirty="0">
                <a:latin typeface="Times New Roman" panose="02020603050405020304" pitchFamily="18" charset="0"/>
                <a:cs typeface="Times New Roman" panose="02020603050405020304" pitchFamily="18" charset="0"/>
              </a:rPr>
              <a:t>«Туннельное» сознание.</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728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54AB5C-A560-19A1-7C49-82BFF83A315D}"/>
              </a:ext>
            </a:extLst>
          </p:cNvPr>
          <p:cNvSpPr>
            <a:spLocks noGrp="1"/>
          </p:cNvSpPr>
          <p:nvPr>
            <p:ph type="title"/>
          </p:nvPr>
        </p:nvSpPr>
        <p:spPr/>
        <p:txBody>
          <a:bodyPr>
            <a:normAutofit/>
          </a:bodyPr>
          <a:lstStyle/>
          <a:p>
            <a:pPr algn="ctr"/>
            <a:r>
              <a:rPr lang="ru-RU" sz="3200" b="1" dirty="0">
                <a:latin typeface="Times New Roman" panose="02020603050405020304" pitchFamily="18" charset="0"/>
                <a:cs typeface="Times New Roman" panose="02020603050405020304" pitchFamily="18" charset="0"/>
              </a:rPr>
              <a:t>Вербальные признаки:</a:t>
            </a:r>
          </a:p>
        </p:txBody>
      </p:sp>
      <p:sp>
        <p:nvSpPr>
          <p:cNvPr id="3" name="Объект 2">
            <a:extLst>
              <a:ext uri="{FF2B5EF4-FFF2-40B4-BE49-F238E27FC236}">
                <a16:creationId xmlns:a16="http://schemas.microsoft.com/office/drawing/2014/main" id="{E6E8C269-9A87-6BD8-344A-DFCE0AD1A02D}"/>
              </a:ext>
            </a:extLst>
          </p:cNvPr>
          <p:cNvSpPr>
            <a:spLocks noGrp="1"/>
          </p:cNvSpPr>
          <p:nvPr>
            <p:ph idx="1"/>
          </p:nvPr>
        </p:nvSpPr>
        <p:spPr/>
        <p:txBody>
          <a:bodyPr/>
          <a:lstStyle/>
          <a:p>
            <a:r>
              <a:rPr lang="ru-RU" altLang="ru-RU" dirty="0">
                <a:latin typeface="Times New Roman" panose="02020603050405020304" pitchFamily="18" charset="0"/>
                <a:cs typeface="Times New Roman" panose="02020603050405020304" pitchFamily="18" charset="0"/>
              </a:rPr>
              <a:t>Уверения в беспомощности и зависимости от других.</a:t>
            </a:r>
          </a:p>
          <a:p>
            <a:r>
              <a:rPr lang="ru-RU" altLang="ru-RU" dirty="0">
                <a:latin typeface="Times New Roman" panose="02020603050405020304" pitchFamily="18" charset="0"/>
                <a:cs typeface="Times New Roman" panose="02020603050405020304" pitchFamily="18" charset="0"/>
              </a:rPr>
              <a:t>Прощание.</a:t>
            </a:r>
          </a:p>
          <a:p>
            <a:r>
              <a:rPr lang="ru-RU" altLang="ru-RU" dirty="0">
                <a:latin typeface="Times New Roman" panose="02020603050405020304" pitchFamily="18" charset="0"/>
                <a:cs typeface="Times New Roman" panose="02020603050405020304" pitchFamily="18" charset="0"/>
              </a:rPr>
              <a:t>Разговоры или шутки о желании умереть.</a:t>
            </a:r>
          </a:p>
          <a:p>
            <a:r>
              <a:rPr lang="ru-RU" altLang="ru-RU" dirty="0">
                <a:latin typeface="Times New Roman" panose="02020603050405020304" pitchFamily="18" charset="0"/>
                <a:cs typeface="Times New Roman" panose="02020603050405020304" pitchFamily="18" charset="0"/>
              </a:rPr>
              <a:t>Сообщение о конкретном плане суицида.</a:t>
            </a:r>
          </a:p>
          <a:p>
            <a:r>
              <a:rPr lang="ru-RU" altLang="ru-RU" dirty="0">
                <a:latin typeface="Times New Roman" panose="02020603050405020304" pitchFamily="18" charset="0"/>
                <a:cs typeface="Times New Roman" panose="02020603050405020304" pitchFamily="18" charset="0"/>
              </a:rPr>
              <a:t>Двойственная оценка значимых событий.</a:t>
            </a:r>
          </a:p>
          <a:p>
            <a:r>
              <a:rPr lang="ru-RU" altLang="ru-RU" dirty="0">
                <a:latin typeface="Times New Roman" panose="02020603050405020304" pitchFamily="18" charset="0"/>
                <a:cs typeface="Times New Roman" panose="02020603050405020304" pitchFamily="18" charset="0"/>
              </a:rPr>
              <a:t>Медленная, маловыразительная речь.</a:t>
            </a:r>
          </a:p>
          <a:p>
            <a:r>
              <a:rPr lang="ru-RU" altLang="ru-RU" dirty="0">
                <a:latin typeface="Times New Roman" panose="02020603050405020304" pitchFamily="18" charset="0"/>
                <a:cs typeface="Times New Roman" panose="02020603050405020304" pitchFamily="18" charset="0"/>
              </a:rPr>
              <a:t>Высказывания самообвинений.</a:t>
            </a:r>
          </a:p>
          <a:p>
            <a:endParaRPr lang="ru-RU" dirty="0"/>
          </a:p>
        </p:txBody>
      </p:sp>
    </p:spTree>
    <p:extLst>
      <p:ext uri="{BB962C8B-B14F-4D97-AF65-F5344CB8AC3E}">
        <p14:creationId xmlns:p14="http://schemas.microsoft.com/office/powerpoint/2010/main" val="2955591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4042EE-2F47-7F4A-8E97-238CBD4465F1}"/>
              </a:ext>
            </a:extLst>
          </p:cNvPr>
          <p:cNvSpPr>
            <a:spLocks noGrp="1"/>
          </p:cNvSpPr>
          <p:nvPr>
            <p:ph type="title"/>
          </p:nvPr>
        </p:nvSpPr>
        <p:spPr/>
        <p:txBody>
          <a:bodyPr>
            <a:normAutofit/>
          </a:bodyPr>
          <a:lstStyle/>
          <a:p>
            <a:pPr algn="ctr"/>
            <a:r>
              <a:rPr lang="ru-RU" sz="3200" b="1" dirty="0">
                <a:latin typeface="Times New Roman" panose="02020603050405020304" pitchFamily="18" charset="0"/>
                <a:cs typeface="Times New Roman" panose="02020603050405020304" pitchFamily="18" charset="0"/>
              </a:rPr>
              <a:t>Эмоциональные признаки:</a:t>
            </a:r>
          </a:p>
        </p:txBody>
      </p:sp>
      <p:sp>
        <p:nvSpPr>
          <p:cNvPr id="3" name="Объект 2">
            <a:extLst>
              <a:ext uri="{FF2B5EF4-FFF2-40B4-BE49-F238E27FC236}">
                <a16:creationId xmlns:a16="http://schemas.microsoft.com/office/drawing/2014/main" id="{00F322AB-9052-D607-4F7C-CE08FB6B5104}"/>
              </a:ext>
            </a:extLst>
          </p:cNvPr>
          <p:cNvSpPr>
            <a:spLocks noGrp="1"/>
          </p:cNvSpPr>
          <p:nvPr>
            <p:ph idx="1"/>
          </p:nvPr>
        </p:nvSpPr>
        <p:spPr/>
        <p:txBody>
          <a:bodyPr>
            <a:normAutofit fontScale="92500" lnSpcReduction="10000"/>
          </a:bodyPr>
          <a:lstStyle/>
          <a:p>
            <a:r>
              <a:rPr lang="ru-RU" altLang="ru-RU" dirty="0">
                <a:latin typeface="Times New Roman" panose="02020603050405020304" pitchFamily="18" charset="0"/>
                <a:cs typeface="Times New Roman" panose="02020603050405020304" pitchFamily="18" charset="0"/>
              </a:rPr>
              <a:t>Амбивалентность.</a:t>
            </a:r>
          </a:p>
          <a:p>
            <a:r>
              <a:rPr lang="ru-RU" altLang="ru-RU" dirty="0">
                <a:latin typeface="Times New Roman" panose="02020603050405020304" pitchFamily="18" charset="0"/>
                <a:cs typeface="Times New Roman" panose="02020603050405020304" pitchFamily="18" charset="0"/>
              </a:rPr>
              <a:t>Беспомощность, безнадежность.</a:t>
            </a:r>
          </a:p>
          <a:p>
            <a:r>
              <a:rPr lang="ru-RU" altLang="ru-RU" dirty="0">
                <a:latin typeface="Times New Roman" panose="02020603050405020304" pitchFamily="18" charset="0"/>
                <a:cs typeface="Times New Roman" panose="02020603050405020304" pitchFamily="18" charset="0"/>
              </a:rPr>
              <a:t>Переживание горя.</a:t>
            </a:r>
          </a:p>
          <a:p>
            <a:r>
              <a:rPr lang="ru-RU" altLang="ru-RU" dirty="0">
                <a:latin typeface="Times New Roman" panose="02020603050405020304" pitchFamily="18" charset="0"/>
                <a:cs typeface="Times New Roman" panose="02020603050405020304" pitchFamily="18" charset="0"/>
              </a:rPr>
              <a:t>Признаки депрессии: нарушения сна или аппетита, повышенная возбудимость, отгороженность, отсутствие удовлетворения, печаль и др.</a:t>
            </a:r>
          </a:p>
          <a:p>
            <a:r>
              <a:rPr lang="ru-RU" altLang="ru-RU" dirty="0">
                <a:latin typeface="Times New Roman" panose="02020603050405020304" pitchFamily="18" charset="0"/>
                <a:cs typeface="Times New Roman" panose="02020603050405020304" pitchFamily="18" charset="0"/>
              </a:rPr>
              <a:t>Вина или ощущение неудачи, поражения.</a:t>
            </a:r>
          </a:p>
          <a:p>
            <a:r>
              <a:rPr lang="ru-RU" altLang="ru-RU" dirty="0">
                <a:latin typeface="Times New Roman" panose="02020603050405020304" pitchFamily="18" charset="0"/>
                <a:cs typeface="Times New Roman" panose="02020603050405020304" pitchFamily="18" charset="0"/>
              </a:rPr>
              <a:t>Чрезмерные опасения или страхи.</a:t>
            </a:r>
          </a:p>
          <a:p>
            <a:r>
              <a:rPr lang="ru-RU" altLang="ru-RU" dirty="0">
                <a:latin typeface="Times New Roman" panose="02020603050405020304" pitchFamily="18" charset="0"/>
                <a:cs typeface="Times New Roman" panose="02020603050405020304" pitchFamily="18" charset="0"/>
              </a:rPr>
              <a:t>Чувство собственной малозначимости.</a:t>
            </a:r>
          </a:p>
          <a:p>
            <a:r>
              <a:rPr lang="ru-RU" altLang="ru-RU" dirty="0">
                <a:latin typeface="Times New Roman" panose="02020603050405020304" pitchFamily="18" charset="0"/>
                <a:cs typeface="Times New Roman" panose="02020603050405020304" pitchFamily="18" charset="0"/>
              </a:rPr>
              <a:t>Рассеянность или растерянность.</a:t>
            </a:r>
          </a:p>
          <a:p>
            <a:endParaRPr lang="ru-RU" dirty="0"/>
          </a:p>
        </p:txBody>
      </p:sp>
    </p:spTree>
    <p:extLst>
      <p:ext uri="{BB962C8B-B14F-4D97-AF65-F5344CB8AC3E}">
        <p14:creationId xmlns:p14="http://schemas.microsoft.com/office/powerpoint/2010/main" val="3673897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92EB9-AF3A-CB11-6F49-8EE4738EEDE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694DDA-4AF0-B5E8-C8C9-062AE65F5729}"/>
              </a:ext>
            </a:extLst>
          </p:cNvPr>
          <p:cNvSpPr>
            <a:spLocks noGrp="1"/>
          </p:cNvSpPr>
          <p:nvPr>
            <p:ph type="ctrTitle"/>
          </p:nvPr>
        </p:nvSpPr>
        <p:spPr>
          <a:xfrm>
            <a:off x="1524000" y="250723"/>
            <a:ext cx="9144000" cy="1120877"/>
          </a:xfrm>
        </p:spPr>
        <p:txBody>
          <a:bodyPr>
            <a:normAutofit fontScale="90000"/>
          </a:bodyPr>
          <a:lstStyle/>
          <a:p>
            <a:r>
              <a:rPr lang="ru-RU" sz="3200" b="1" dirty="0">
                <a:latin typeface="Times New Roman" panose="02020603050405020304" pitchFamily="18" charset="0"/>
                <a:cs typeface="Times New Roman" panose="02020603050405020304" pitchFamily="18" charset="0"/>
              </a:rPr>
              <a:t>Профилактика </a:t>
            </a:r>
            <a:r>
              <a:rPr lang="ru-RU" sz="3200" b="1" dirty="0" err="1">
                <a:latin typeface="Times New Roman" panose="02020603050405020304" pitchFamily="18" charset="0"/>
                <a:cs typeface="Times New Roman" panose="02020603050405020304" pitchFamily="18" charset="0"/>
              </a:rPr>
              <a:t>аутоагрессивного</a:t>
            </a:r>
            <a:r>
              <a:rPr lang="ru-RU" sz="3200" b="1" dirty="0">
                <a:latin typeface="Times New Roman" panose="02020603050405020304" pitchFamily="18" charset="0"/>
                <a:cs typeface="Times New Roman" panose="02020603050405020304" pitchFamily="18" charset="0"/>
              </a:rPr>
              <a:t> поведения несовершеннолетних в образовательной организации</a:t>
            </a:r>
          </a:p>
        </p:txBody>
      </p:sp>
      <p:sp>
        <p:nvSpPr>
          <p:cNvPr id="3" name="Подзаголовок 2">
            <a:extLst>
              <a:ext uri="{FF2B5EF4-FFF2-40B4-BE49-F238E27FC236}">
                <a16:creationId xmlns:a16="http://schemas.microsoft.com/office/drawing/2014/main" id="{FED8EBDE-D5AF-EA3F-94E6-B6F3CEE71F9D}"/>
              </a:ext>
            </a:extLst>
          </p:cNvPr>
          <p:cNvSpPr>
            <a:spLocks noGrp="1"/>
          </p:cNvSpPr>
          <p:nvPr>
            <p:ph type="subTitle" idx="1"/>
          </p:nvPr>
        </p:nvSpPr>
        <p:spPr>
          <a:xfrm>
            <a:off x="1091381" y="1489587"/>
            <a:ext cx="10102645" cy="5117690"/>
          </a:xfrm>
        </p:spPr>
        <p:txBody>
          <a:bodyPr>
            <a:normAutofit fontScale="92500" lnSpcReduction="20000"/>
          </a:bodyPr>
          <a:lstStyle/>
          <a:p>
            <a:pPr algn="just">
              <a:lnSpc>
                <a:spcPct val="110000"/>
              </a:lnSpc>
              <a:spcBef>
                <a:spcPts val="0"/>
              </a:spcBef>
            </a:pPr>
            <a:r>
              <a:rPr lang="ru-RU" b="1" i="1" dirty="0">
                <a:latin typeface="Times New Roman" panose="02020603050405020304" pitchFamily="18" charset="0"/>
                <a:cs typeface="Times New Roman" panose="02020603050405020304" pitchFamily="18" charset="0"/>
              </a:rPr>
              <a:t>Цель:</a:t>
            </a:r>
            <a:r>
              <a:rPr lang="ru-RU" dirty="0">
                <a:latin typeface="Times New Roman" panose="02020603050405020304" pitchFamily="18" charset="0"/>
                <a:cs typeface="Times New Roman" panose="02020603050405020304" pitchFamily="18" charset="0"/>
              </a:rPr>
              <a:t> создание условий для позитивной социализации обучающихся, предотвращения социально негативных явлений, снижения числа обучающихся группы риска </a:t>
            </a:r>
            <a:r>
              <a:rPr lang="ru-RU" dirty="0" err="1">
                <a:latin typeface="Times New Roman" panose="02020603050405020304" pitchFamily="18" charset="0"/>
                <a:cs typeface="Times New Roman" panose="02020603050405020304" pitchFamily="18" charset="0"/>
              </a:rPr>
              <a:t>аутоагрессивного</a:t>
            </a:r>
            <a:r>
              <a:rPr lang="ru-RU" dirty="0">
                <a:latin typeface="Times New Roman" panose="02020603050405020304" pitchFamily="18" charset="0"/>
                <a:cs typeface="Times New Roman" panose="02020603050405020304" pitchFamily="18" charset="0"/>
              </a:rPr>
              <a:t> проведения. </a:t>
            </a:r>
          </a:p>
          <a:p>
            <a:pPr algn="just">
              <a:lnSpc>
                <a:spcPct val="110000"/>
              </a:lnSpc>
              <a:spcBef>
                <a:spcPts val="0"/>
              </a:spcBef>
            </a:pPr>
            <a:endParaRPr lang="ru-RU" b="1" i="1" dirty="0">
              <a:latin typeface="Times New Roman" panose="02020603050405020304" pitchFamily="18" charset="0"/>
              <a:cs typeface="Times New Roman" panose="02020603050405020304" pitchFamily="18" charset="0"/>
            </a:endParaRPr>
          </a:p>
          <a:p>
            <a:pPr algn="just">
              <a:lnSpc>
                <a:spcPct val="110000"/>
              </a:lnSpc>
              <a:spcBef>
                <a:spcPts val="0"/>
              </a:spcBef>
            </a:pPr>
            <a:r>
              <a:rPr lang="ru-RU" b="1" i="1" dirty="0">
                <a:latin typeface="Times New Roman" panose="02020603050405020304" pitchFamily="18" charset="0"/>
                <a:cs typeface="Times New Roman" panose="02020603050405020304" pitchFamily="18" charset="0"/>
              </a:rPr>
              <a:t>Задачи:</a:t>
            </a:r>
            <a:r>
              <a:rPr lang="ru-RU" dirty="0">
                <a:latin typeface="Times New Roman" panose="02020603050405020304" pitchFamily="18" charset="0"/>
                <a:cs typeface="Times New Roman" panose="02020603050405020304" pitchFamily="18" charset="0"/>
              </a:rPr>
              <a:t> </a:t>
            </a:r>
          </a:p>
          <a:p>
            <a:pPr lvl="0" algn="just">
              <a:lnSpc>
                <a:spcPct val="110000"/>
              </a:lnSpc>
              <a:spcBef>
                <a:spcPts val="0"/>
              </a:spcBef>
            </a:pPr>
            <a:r>
              <a:rPr lang="ru-RU" dirty="0">
                <a:latin typeface="Times New Roman" panose="02020603050405020304" pitchFamily="18" charset="0"/>
                <a:cs typeface="Times New Roman" panose="02020603050405020304" pitchFamily="18" charset="0"/>
              </a:rPr>
              <a:t>- развитие факторов здорового и социально-эффективного поведения, личностно-средовых ресурсов и поведенческих стратегий у обучающихся; </a:t>
            </a:r>
          </a:p>
          <a:p>
            <a:pPr lvl="0" algn="just">
              <a:lnSpc>
                <a:spcPct val="110000"/>
              </a:lnSpc>
              <a:spcBef>
                <a:spcPts val="0"/>
              </a:spcBef>
            </a:pPr>
            <a:r>
              <a:rPr lang="ru-RU" dirty="0">
                <a:latin typeface="Times New Roman" panose="02020603050405020304" pitchFamily="18" charset="0"/>
                <a:cs typeface="Times New Roman" panose="02020603050405020304" pitchFamily="18" charset="0"/>
              </a:rPr>
              <a:t>- формирование знаний и навыков у субъектов образовательных отношений в области противодействия различным видам </a:t>
            </a:r>
            <a:r>
              <a:rPr lang="ru-RU" dirty="0" err="1">
                <a:latin typeface="Times New Roman" panose="02020603050405020304" pitchFamily="18" charset="0"/>
                <a:cs typeface="Times New Roman" panose="02020603050405020304" pitchFamily="18" charset="0"/>
              </a:rPr>
              <a:t>аутоагрессивного</a:t>
            </a:r>
            <a:r>
              <a:rPr lang="ru-RU" dirty="0">
                <a:latin typeface="Times New Roman" panose="02020603050405020304" pitchFamily="18" charset="0"/>
                <a:cs typeface="Times New Roman" panose="02020603050405020304" pitchFamily="18" charset="0"/>
              </a:rPr>
              <a:t> поведения; </a:t>
            </a:r>
          </a:p>
          <a:p>
            <a:pPr lvl="0" algn="just">
              <a:lnSpc>
                <a:spcPct val="110000"/>
              </a:lnSpc>
              <a:spcBef>
                <a:spcPts val="0"/>
              </a:spcBef>
            </a:pPr>
            <a:r>
              <a:rPr lang="ru-RU" dirty="0">
                <a:latin typeface="Times New Roman" panose="02020603050405020304" pitchFamily="18" charset="0"/>
                <a:cs typeface="Times New Roman" panose="02020603050405020304" pitchFamily="18" charset="0"/>
              </a:rPr>
              <a:t>- формирование мотивации обучающихся на изменение деструктивных форм поведения;</a:t>
            </a:r>
          </a:p>
          <a:p>
            <a:pPr lvl="0" algn="just">
              <a:lnSpc>
                <a:spcPct val="110000"/>
              </a:lnSpc>
              <a:spcBef>
                <a:spcPts val="0"/>
              </a:spcBef>
            </a:pPr>
            <a:r>
              <a:rPr lang="ru-RU" dirty="0">
                <a:latin typeface="Times New Roman" panose="02020603050405020304" pitchFamily="18" charset="0"/>
                <a:cs typeface="Times New Roman" panose="02020603050405020304" pitchFamily="18" charset="0"/>
              </a:rPr>
              <a:t> - формирование конструктивных форм поведения, изменение </a:t>
            </a:r>
            <a:r>
              <a:rPr lang="ru-RU" dirty="0" err="1">
                <a:latin typeface="Times New Roman" panose="02020603050405020304" pitchFamily="18" charset="0"/>
                <a:cs typeface="Times New Roman" panose="02020603050405020304" pitchFamily="18" charset="0"/>
              </a:rPr>
              <a:t>дезадаптивных</a:t>
            </a:r>
            <a:r>
              <a:rPr lang="ru-RU" dirty="0">
                <a:latin typeface="Times New Roman" panose="02020603050405020304" pitchFamily="18" charset="0"/>
                <a:cs typeface="Times New Roman" panose="02020603050405020304" pitchFamily="18" charset="0"/>
              </a:rPr>
              <a:t> форм поведения обучающихся на адаптивные; </a:t>
            </a:r>
          </a:p>
          <a:p>
            <a:pPr lvl="0" algn="just">
              <a:lnSpc>
                <a:spcPct val="110000"/>
              </a:lnSpc>
              <a:spcBef>
                <a:spcPts val="0"/>
              </a:spcBef>
            </a:pPr>
            <a:r>
              <a:rPr lang="ru-RU" dirty="0">
                <a:latin typeface="Times New Roman" panose="02020603050405020304" pitchFamily="18" charset="0"/>
                <a:cs typeface="Times New Roman" panose="02020603050405020304" pitchFamily="18" charset="0"/>
              </a:rPr>
              <a:t>- формирование и развитие социально-поддерживающих сетей сверстников и взрослых. </a:t>
            </a:r>
          </a:p>
          <a:p>
            <a:pPr algn="just"/>
            <a:endParaRPr lang="ru-RU" dirty="0"/>
          </a:p>
        </p:txBody>
      </p:sp>
    </p:spTree>
    <p:extLst>
      <p:ext uri="{BB962C8B-B14F-4D97-AF65-F5344CB8AC3E}">
        <p14:creationId xmlns:p14="http://schemas.microsoft.com/office/powerpoint/2010/main" val="2465044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D933D-CE4C-07F4-2AC8-88A7CC5380A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F9BCBD-4636-6A35-06D3-D9DD59CD5275}"/>
              </a:ext>
            </a:extLst>
          </p:cNvPr>
          <p:cNvSpPr>
            <a:spLocks noGrp="1"/>
          </p:cNvSpPr>
          <p:nvPr>
            <p:ph type="ctrTitle"/>
          </p:nvPr>
        </p:nvSpPr>
        <p:spPr>
          <a:xfrm>
            <a:off x="1524000" y="678426"/>
            <a:ext cx="9144000" cy="589935"/>
          </a:xfrm>
        </p:spPr>
        <p:txBody>
          <a:bodyPr>
            <a:normAutofit fontScale="90000"/>
          </a:bodyPr>
          <a:lstStyle/>
          <a:p>
            <a:br>
              <a:rPr lang="ru-RU" sz="3100" b="1" dirty="0">
                <a:latin typeface="Times New Roman" panose="02020603050405020304" pitchFamily="18" charset="0"/>
                <a:cs typeface="Times New Roman" panose="02020603050405020304" pitchFamily="18" charset="0"/>
              </a:rPr>
            </a:br>
            <a:br>
              <a:rPr lang="ru-RU" sz="3100" b="1" dirty="0">
                <a:latin typeface="Times New Roman" panose="02020603050405020304" pitchFamily="18" charset="0"/>
                <a:cs typeface="Times New Roman" panose="02020603050405020304" pitchFamily="18" charset="0"/>
              </a:rPr>
            </a:br>
            <a:br>
              <a:rPr lang="ru-RU" b="1"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Профилактика </a:t>
            </a:r>
            <a:r>
              <a:rPr lang="ru-RU" sz="3600" b="1" dirty="0" err="1">
                <a:latin typeface="Times New Roman" panose="02020603050405020304" pitchFamily="18" charset="0"/>
                <a:cs typeface="Times New Roman" panose="02020603050405020304" pitchFamily="18" charset="0"/>
              </a:rPr>
              <a:t>аутодеструктивного</a:t>
            </a:r>
            <a:r>
              <a:rPr lang="ru-RU" sz="3600" b="1" dirty="0">
                <a:latin typeface="Times New Roman" panose="02020603050405020304" pitchFamily="18" charset="0"/>
                <a:cs typeface="Times New Roman" panose="02020603050405020304" pitchFamily="18" charset="0"/>
              </a:rPr>
              <a:t> поведения</a:t>
            </a:r>
            <a:endParaRPr lang="ru-RU" sz="3600" dirty="0"/>
          </a:p>
        </p:txBody>
      </p:sp>
      <p:sp>
        <p:nvSpPr>
          <p:cNvPr id="3" name="Подзаголовок 2">
            <a:extLst>
              <a:ext uri="{FF2B5EF4-FFF2-40B4-BE49-F238E27FC236}">
                <a16:creationId xmlns:a16="http://schemas.microsoft.com/office/drawing/2014/main" id="{75C43497-8ECB-3FE2-5754-F413F322D534}"/>
              </a:ext>
            </a:extLst>
          </p:cNvPr>
          <p:cNvSpPr>
            <a:spLocks noGrp="1"/>
          </p:cNvSpPr>
          <p:nvPr>
            <p:ph type="subTitle" idx="1"/>
          </p:nvPr>
        </p:nvSpPr>
        <p:spPr>
          <a:xfrm>
            <a:off x="1524000" y="1607574"/>
            <a:ext cx="9144000" cy="4793226"/>
          </a:xfrm>
        </p:spPr>
        <p:txBody>
          <a:bodyPr>
            <a:normAutofit/>
          </a:bodyPr>
          <a:lstStyle/>
          <a:p>
            <a:endParaRPr lang="ru-RU" dirty="0">
              <a:latin typeface="Times New Roman" panose="02020603050405020304" pitchFamily="18" charset="0"/>
              <a:cs typeface="Times New Roman" panose="02020603050405020304" pitchFamily="18" charset="0"/>
            </a:endParaRPr>
          </a:p>
          <a:p>
            <a:r>
              <a:rPr lang="ru-RU" b="1" i="1" dirty="0">
                <a:latin typeface="Times New Roman" panose="02020603050405020304" pitchFamily="18" charset="0"/>
                <a:cs typeface="Times New Roman" panose="02020603050405020304" pitchFamily="18" charset="0"/>
              </a:rPr>
              <a:t>По содержанию деятельности</a:t>
            </a:r>
          </a:p>
          <a:p>
            <a:endParaRPr lang="ru-RU" b="1" i="1"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Специфическая   Неспецифическая</a:t>
            </a:r>
          </a:p>
          <a:p>
            <a:endParaRPr lang="ru-RU" dirty="0">
              <a:latin typeface="Times New Roman" panose="02020603050405020304" pitchFamily="18" charset="0"/>
              <a:cs typeface="Times New Roman" panose="02020603050405020304" pitchFamily="18" charset="0"/>
            </a:endParaRPr>
          </a:p>
          <a:p>
            <a:pPr lvl="0" algn="just"/>
            <a:r>
              <a:rPr lang="ru-RU" dirty="0">
                <a:latin typeface="Times New Roman" panose="02020603050405020304" pitchFamily="18" charset="0"/>
                <a:cs typeface="Times New Roman" panose="02020603050405020304" pitchFamily="18" charset="0"/>
              </a:rPr>
              <a:t>- Неспецифическая (общесоциальная) профилактика - это деятельность, не затрагивающая непосредственно проблему </a:t>
            </a:r>
            <a:r>
              <a:rPr lang="ru-RU" dirty="0" err="1">
                <a:latin typeface="Times New Roman" panose="02020603050405020304" pitchFamily="18" charset="0"/>
                <a:cs typeface="Times New Roman" panose="02020603050405020304" pitchFamily="18" charset="0"/>
              </a:rPr>
              <a:t>аутодеструктивного</a:t>
            </a:r>
            <a:r>
              <a:rPr lang="ru-RU" dirty="0">
                <a:solidFill>
                  <a:srgbClr val="FF0000"/>
                </a:solidFill>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поведения, но влияющая на неё косвенно. </a:t>
            </a:r>
          </a:p>
          <a:p>
            <a:pPr lvl="0" algn="just"/>
            <a:r>
              <a:rPr lang="ru-RU" dirty="0">
                <a:latin typeface="Times New Roman" panose="02020603050405020304" pitchFamily="18" charset="0"/>
                <a:cs typeface="Times New Roman" panose="02020603050405020304" pitchFamily="18" charset="0"/>
              </a:rPr>
              <a:t>- Специфическая профилактика - это мероприятия и программы, призванные непосредственно влиять на те или иные проявления </a:t>
            </a:r>
            <a:r>
              <a:rPr lang="ru-RU" dirty="0" err="1">
                <a:latin typeface="Times New Roman" panose="02020603050405020304" pitchFamily="18" charset="0"/>
                <a:cs typeface="Times New Roman" panose="02020603050405020304" pitchFamily="18" charset="0"/>
              </a:rPr>
              <a:t>аутодеструктивного</a:t>
            </a:r>
            <a:r>
              <a:rPr lang="ru-RU" dirty="0">
                <a:latin typeface="Times New Roman" panose="02020603050405020304" pitchFamily="18" charset="0"/>
                <a:cs typeface="Times New Roman" panose="02020603050405020304" pitchFamily="18" charset="0"/>
              </a:rPr>
              <a:t> поведения.</a:t>
            </a:r>
          </a:p>
          <a:p>
            <a:endParaRPr lang="ru-RU" dirty="0"/>
          </a:p>
          <a:p>
            <a:endParaRPr lang="ru-RU" dirty="0">
              <a:latin typeface="Times New Roman" panose="02020603050405020304" pitchFamily="18" charset="0"/>
              <a:cs typeface="Times New Roman" panose="02020603050405020304" pitchFamily="18" charset="0"/>
            </a:endParaRPr>
          </a:p>
        </p:txBody>
      </p:sp>
      <p:cxnSp>
        <p:nvCxnSpPr>
          <p:cNvPr id="5" name="Прямая со стрелкой 4">
            <a:extLst>
              <a:ext uri="{FF2B5EF4-FFF2-40B4-BE49-F238E27FC236}">
                <a16:creationId xmlns:a16="http://schemas.microsoft.com/office/drawing/2014/main" id="{A7397196-6DC2-74CD-E8DD-211BCC9B8D7F}"/>
              </a:ext>
            </a:extLst>
          </p:cNvPr>
          <p:cNvCxnSpPr>
            <a:cxnSpLocks/>
          </p:cNvCxnSpPr>
          <p:nvPr/>
        </p:nvCxnSpPr>
        <p:spPr>
          <a:xfrm>
            <a:off x="6451600" y="2438400"/>
            <a:ext cx="596900" cy="431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Прямая со стрелкой 6">
            <a:extLst>
              <a:ext uri="{FF2B5EF4-FFF2-40B4-BE49-F238E27FC236}">
                <a16:creationId xmlns:a16="http://schemas.microsoft.com/office/drawing/2014/main" id="{A49246D1-2E79-2276-5D2C-B67E4BDAA242}"/>
              </a:ext>
            </a:extLst>
          </p:cNvPr>
          <p:cNvCxnSpPr>
            <a:cxnSpLocks/>
          </p:cNvCxnSpPr>
          <p:nvPr/>
        </p:nvCxnSpPr>
        <p:spPr>
          <a:xfrm flipH="1">
            <a:off x="5130800" y="2438400"/>
            <a:ext cx="508000" cy="431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577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4C049-C74F-A9B3-829A-F0D6D729991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B83419-2D17-AA21-E47C-9B2D72F57C48}"/>
              </a:ext>
            </a:extLst>
          </p:cNvPr>
          <p:cNvSpPr>
            <a:spLocks noGrp="1"/>
          </p:cNvSpPr>
          <p:nvPr>
            <p:ph type="ctrTitle"/>
          </p:nvPr>
        </p:nvSpPr>
        <p:spPr>
          <a:xfrm>
            <a:off x="1524000" y="412956"/>
            <a:ext cx="9144000" cy="619432"/>
          </a:xfrm>
        </p:spPr>
        <p:txBody>
          <a:bodyPr>
            <a:normAutofit/>
          </a:bodyPr>
          <a:lstStyle/>
          <a:p>
            <a:r>
              <a:rPr lang="ru-RU" sz="3200" b="1" dirty="0">
                <a:latin typeface="Times New Roman" panose="02020603050405020304" pitchFamily="18" charset="0"/>
                <a:cs typeface="Times New Roman" panose="02020603050405020304" pitchFamily="18" charset="0"/>
              </a:rPr>
              <a:t>Профилактика </a:t>
            </a:r>
            <a:r>
              <a:rPr lang="ru-RU" sz="3200" b="1" dirty="0" err="1">
                <a:latin typeface="Times New Roman" panose="02020603050405020304" pitchFamily="18" charset="0"/>
                <a:cs typeface="Times New Roman" panose="02020603050405020304" pitchFamily="18" charset="0"/>
              </a:rPr>
              <a:t>аутодеструктивного</a:t>
            </a:r>
            <a:r>
              <a:rPr lang="ru-RU" sz="3200" b="1" dirty="0">
                <a:latin typeface="Times New Roman" panose="02020603050405020304" pitchFamily="18" charset="0"/>
                <a:cs typeface="Times New Roman" panose="02020603050405020304" pitchFamily="18" charset="0"/>
              </a:rPr>
              <a:t> поведения</a:t>
            </a:r>
          </a:p>
        </p:txBody>
      </p:sp>
      <p:sp>
        <p:nvSpPr>
          <p:cNvPr id="3" name="Подзаголовок 2">
            <a:extLst>
              <a:ext uri="{FF2B5EF4-FFF2-40B4-BE49-F238E27FC236}">
                <a16:creationId xmlns:a16="http://schemas.microsoft.com/office/drawing/2014/main" id="{C586E5F1-6697-423A-EA41-39002DF56494}"/>
              </a:ext>
            </a:extLst>
          </p:cNvPr>
          <p:cNvSpPr>
            <a:spLocks noGrp="1"/>
          </p:cNvSpPr>
          <p:nvPr>
            <p:ph type="subTitle" idx="1"/>
          </p:nvPr>
        </p:nvSpPr>
        <p:spPr>
          <a:xfrm>
            <a:off x="1524000" y="1504334"/>
            <a:ext cx="9144000" cy="4940709"/>
          </a:xfrm>
        </p:spPr>
        <p:txBody>
          <a:bodyPr>
            <a:normAutofit lnSpcReduction="10000"/>
          </a:bodyPr>
          <a:lstStyle/>
          <a:p>
            <a:r>
              <a:rPr lang="ru-RU" b="1" i="1" dirty="0">
                <a:latin typeface="Times New Roman" panose="02020603050405020304" pitchFamily="18" charset="0"/>
                <a:cs typeface="Times New Roman" panose="02020603050405020304" pitchFamily="18" charset="0"/>
              </a:rPr>
              <a:t>В зависимости от целевой группы</a:t>
            </a:r>
          </a:p>
          <a:p>
            <a:endParaRPr lang="ru-RU" b="1" i="1"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Первичная    Вторичная     Третичная</a:t>
            </a:r>
          </a:p>
          <a:p>
            <a:pPr algn="just"/>
            <a:r>
              <a:rPr lang="ru-RU" dirty="0">
                <a:latin typeface="Times New Roman" panose="02020603050405020304" pitchFamily="18" charset="0"/>
                <a:cs typeface="Times New Roman" panose="02020603050405020304" pitchFamily="18" charset="0"/>
              </a:rPr>
              <a:t>- Первичная профилактика направлена на минимизацию возможного риска возникновения деструктивного поведения у несовершеннолетних.</a:t>
            </a:r>
          </a:p>
          <a:p>
            <a:pPr algn="just"/>
            <a:r>
              <a:rPr lang="ru-RU" dirty="0">
                <a:latin typeface="Times New Roman" panose="02020603050405020304" pitchFamily="18" charset="0"/>
                <a:cs typeface="Times New Roman" panose="02020603050405020304" pitchFamily="18" charset="0"/>
              </a:rPr>
              <a:t>- Вторичная профилактика направленная непосредственно на оказание психолого-педагогической помощи детям группы суицидального риска.</a:t>
            </a:r>
          </a:p>
          <a:p>
            <a:pPr algn="just"/>
            <a:r>
              <a:rPr lang="ru-RU" dirty="0">
                <a:latin typeface="Times New Roman" panose="02020603050405020304" pitchFamily="18" charset="0"/>
                <a:cs typeface="Times New Roman" panose="02020603050405020304" pitchFamily="18" charset="0"/>
              </a:rPr>
              <a:t>- Третичная профилактика направлена на предотвращение срывов и рецидивов реализации </a:t>
            </a:r>
            <a:r>
              <a:rPr lang="ru-RU" dirty="0" err="1">
                <a:latin typeface="Times New Roman" panose="02020603050405020304" pitchFamily="18" charset="0"/>
                <a:cs typeface="Times New Roman" panose="02020603050405020304" pitchFamily="18" charset="0"/>
              </a:rPr>
              <a:t>аутодеструктивного</a:t>
            </a:r>
            <a:r>
              <a:rPr lang="ru-RU" dirty="0">
                <a:latin typeface="Times New Roman" panose="02020603050405020304" pitchFamily="18" charset="0"/>
                <a:cs typeface="Times New Roman" panose="02020603050405020304" pitchFamily="18" charset="0"/>
              </a:rPr>
              <a:t> поведения или суицидальных намерений подростков, которые регулярно наносят себе самоповреждения и высказывающих суицидальные намерения (или совершившие незавершенный суицид).  </a:t>
            </a:r>
          </a:p>
          <a:p>
            <a:endParaRPr lang="ru-RU" dirty="0"/>
          </a:p>
        </p:txBody>
      </p:sp>
      <p:cxnSp>
        <p:nvCxnSpPr>
          <p:cNvPr id="5" name="Прямая со стрелкой 4">
            <a:extLst>
              <a:ext uri="{FF2B5EF4-FFF2-40B4-BE49-F238E27FC236}">
                <a16:creationId xmlns:a16="http://schemas.microsoft.com/office/drawing/2014/main" id="{4037FCBB-4BA3-4580-9948-0F9C6064C170}"/>
              </a:ext>
            </a:extLst>
          </p:cNvPr>
          <p:cNvCxnSpPr/>
          <p:nvPr/>
        </p:nvCxnSpPr>
        <p:spPr>
          <a:xfrm flipH="1">
            <a:off x="4778477" y="1784555"/>
            <a:ext cx="309717" cy="4277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Прямая со стрелкой 6">
            <a:extLst>
              <a:ext uri="{FF2B5EF4-FFF2-40B4-BE49-F238E27FC236}">
                <a16:creationId xmlns:a16="http://schemas.microsoft.com/office/drawing/2014/main" id="{9A94FB6E-63E8-07FD-0E91-667FEF9C7DED}"/>
              </a:ext>
            </a:extLst>
          </p:cNvPr>
          <p:cNvCxnSpPr/>
          <p:nvPr/>
        </p:nvCxnSpPr>
        <p:spPr>
          <a:xfrm>
            <a:off x="6990735" y="1769806"/>
            <a:ext cx="545691" cy="3687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Прямая со стрелкой 8">
            <a:extLst>
              <a:ext uri="{FF2B5EF4-FFF2-40B4-BE49-F238E27FC236}">
                <a16:creationId xmlns:a16="http://schemas.microsoft.com/office/drawing/2014/main" id="{F79E557F-6A4B-282B-A524-2CD7ED1B8D67}"/>
              </a:ext>
            </a:extLst>
          </p:cNvPr>
          <p:cNvCxnSpPr/>
          <p:nvPr/>
        </p:nvCxnSpPr>
        <p:spPr>
          <a:xfrm>
            <a:off x="6096000" y="1784555"/>
            <a:ext cx="0" cy="4277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8767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C2925-221C-6E14-22F5-F0FBB5A8AAE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63EDA-1887-4181-C670-C105DFD78080}"/>
              </a:ext>
            </a:extLst>
          </p:cNvPr>
          <p:cNvSpPr>
            <a:spLocks noGrp="1"/>
          </p:cNvSpPr>
          <p:nvPr>
            <p:ph type="ctrTitle"/>
          </p:nvPr>
        </p:nvSpPr>
        <p:spPr>
          <a:xfrm>
            <a:off x="1524000" y="294967"/>
            <a:ext cx="9144000" cy="737419"/>
          </a:xfrm>
        </p:spPr>
        <p:txBody>
          <a:bodyPr>
            <a:normAutofit fontScale="90000"/>
          </a:bodyPr>
          <a:lstStyle/>
          <a:p>
            <a:br>
              <a:rPr lang="ru-RU" b="1"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Мероприятия первичной профилактики</a:t>
            </a:r>
          </a:p>
        </p:txBody>
      </p:sp>
      <p:sp>
        <p:nvSpPr>
          <p:cNvPr id="3" name="Подзаголовок 2">
            <a:extLst>
              <a:ext uri="{FF2B5EF4-FFF2-40B4-BE49-F238E27FC236}">
                <a16:creationId xmlns:a16="http://schemas.microsoft.com/office/drawing/2014/main" id="{50D2F129-2EA4-5901-EE47-E6CFE6E6DD51}"/>
              </a:ext>
            </a:extLst>
          </p:cNvPr>
          <p:cNvSpPr>
            <a:spLocks noGrp="1"/>
          </p:cNvSpPr>
          <p:nvPr>
            <p:ph type="subTitle" idx="1"/>
          </p:nvPr>
        </p:nvSpPr>
        <p:spPr>
          <a:xfrm>
            <a:off x="1524000" y="1194618"/>
            <a:ext cx="9144000" cy="4630995"/>
          </a:xfrm>
        </p:spPr>
        <p:txBody>
          <a:bodyPr>
            <a:normAutofit/>
          </a:bodyPr>
          <a:lstStyle/>
          <a:p>
            <a:pPr lvl="0" algn="just">
              <a:tabLst>
                <a:tab pos="354013" algn="l"/>
              </a:tabLst>
            </a:pPr>
            <a:r>
              <a:rPr lang="ru-RU" dirty="0"/>
              <a:t>-   </a:t>
            </a:r>
            <a:r>
              <a:rPr lang="ru-RU" dirty="0">
                <a:latin typeface="Times New Roman" panose="02020603050405020304" pitchFamily="18" charset="0"/>
                <a:cs typeface="Times New Roman" panose="02020603050405020304" pitchFamily="18" charset="0"/>
              </a:rPr>
              <a:t>Психолого-педагогическая диагностика.</a:t>
            </a:r>
          </a:p>
          <a:p>
            <a:pPr lvl="0" algn="just">
              <a:tabLst>
                <a:tab pos="176213" algn="l"/>
                <a:tab pos="265113" algn="l"/>
              </a:tabLst>
            </a:pPr>
            <a:r>
              <a:rPr lang="ru-RU" dirty="0">
                <a:latin typeface="Times New Roman" panose="02020603050405020304" pitchFamily="18" charset="0"/>
                <a:cs typeface="Times New Roman" panose="02020603050405020304" pitchFamily="18" charset="0"/>
              </a:rPr>
              <a:t>- Информационно-просветительская работа с субъектами образовательной среды.  </a:t>
            </a:r>
          </a:p>
          <a:p>
            <a:pPr lvl="0" algn="just">
              <a:tabLst>
                <a:tab pos="354013" algn="l"/>
              </a:tabLst>
            </a:pPr>
            <a:r>
              <a:rPr lang="ru-RU" dirty="0">
                <a:latin typeface="Times New Roman" panose="02020603050405020304" pitchFamily="18" charset="0"/>
                <a:cs typeface="Times New Roman" panose="02020603050405020304" pitchFamily="18" charset="0"/>
              </a:rPr>
              <a:t>- Создание и поддержание благоприятного психологического климата в образовательной организации и классных коллективах. </a:t>
            </a:r>
          </a:p>
          <a:p>
            <a:pPr lvl="0" algn="just">
              <a:tabLst>
                <a:tab pos="354013" algn="l"/>
              </a:tabLst>
            </a:pPr>
            <a:r>
              <a:rPr lang="ru-RU" dirty="0">
                <a:latin typeface="Times New Roman" panose="02020603050405020304" pitchFamily="18" charset="0"/>
                <a:cs typeface="Times New Roman" panose="02020603050405020304" pitchFamily="18" charset="0"/>
              </a:rPr>
              <a:t>- Стимулирование ученического самоуправления, вовлечение несовершеннолетних в социально значимую, волонтерскую деятельность.</a:t>
            </a:r>
          </a:p>
          <a:p>
            <a:pPr lvl="0" algn="just">
              <a:tabLst>
                <a:tab pos="354013" algn="l"/>
              </a:tabLst>
            </a:pPr>
            <a:r>
              <a:rPr lang="ru-RU" dirty="0">
                <a:latin typeface="Times New Roman" panose="02020603050405020304" pitchFamily="18" charset="0"/>
                <a:cs typeface="Times New Roman" panose="02020603050405020304" pitchFamily="18" charset="0"/>
              </a:rPr>
              <a:t>- Реализация программ, направленных на формирование коммуникативных навыков, эмоционального интеллекта, навыков </a:t>
            </a:r>
            <a:r>
              <a:rPr lang="ru-RU" dirty="0" err="1">
                <a:latin typeface="Times New Roman" panose="02020603050405020304" pitchFamily="18" charset="0"/>
                <a:cs typeface="Times New Roman" panose="02020603050405020304" pitchFamily="18" charset="0"/>
              </a:rPr>
              <a:t>совладания</a:t>
            </a:r>
            <a:r>
              <a:rPr lang="ru-RU" dirty="0">
                <a:latin typeface="Times New Roman" panose="02020603050405020304" pitchFamily="18" charset="0"/>
                <a:cs typeface="Times New Roman" panose="02020603050405020304" pitchFamily="18" charset="0"/>
              </a:rPr>
              <a:t> со стрессом, сплочение детских коллективов формирование позитивного Я-образа.</a:t>
            </a:r>
          </a:p>
          <a:p>
            <a:pPr algn="just"/>
            <a:endParaRPr lang="ru-RU" dirty="0"/>
          </a:p>
        </p:txBody>
      </p:sp>
    </p:spTree>
    <p:extLst>
      <p:ext uri="{BB962C8B-B14F-4D97-AF65-F5344CB8AC3E}">
        <p14:creationId xmlns:p14="http://schemas.microsoft.com/office/powerpoint/2010/main" val="866367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E4C04-5BF6-287B-C01D-1CD3C13CE03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289394-58D5-6E7D-B7E3-3BCD5D5BCFE9}"/>
              </a:ext>
            </a:extLst>
          </p:cNvPr>
          <p:cNvSpPr>
            <a:spLocks noGrp="1"/>
          </p:cNvSpPr>
          <p:nvPr>
            <p:ph type="ctrTitle"/>
          </p:nvPr>
        </p:nvSpPr>
        <p:spPr>
          <a:xfrm>
            <a:off x="1524000" y="427703"/>
            <a:ext cx="9144000" cy="811162"/>
          </a:xfrm>
        </p:spPr>
        <p:txBody>
          <a:bodyPr>
            <a:normAutofit/>
          </a:bodyPr>
          <a:lstStyle/>
          <a:p>
            <a:r>
              <a:rPr lang="ru-RU" sz="3200" b="1" dirty="0">
                <a:latin typeface="Times New Roman" panose="02020603050405020304" pitchFamily="18" charset="0"/>
                <a:cs typeface="Times New Roman" panose="02020603050405020304" pitchFamily="18" charset="0"/>
              </a:rPr>
              <a:t>Мероприятия вторичной профилактики</a:t>
            </a:r>
            <a:endParaRPr lang="ru-RU" sz="3200" b="1" dirty="0"/>
          </a:p>
        </p:txBody>
      </p:sp>
      <p:sp>
        <p:nvSpPr>
          <p:cNvPr id="3" name="Подзаголовок 2">
            <a:extLst>
              <a:ext uri="{FF2B5EF4-FFF2-40B4-BE49-F238E27FC236}">
                <a16:creationId xmlns:a16="http://schemas.microsoft.com/office/drawing/2014/main" id="{1B68F379-F13C-AC31-E7FD-40F6A33C1AD0}"/>
              </a:ext>
            </a:extLst>
          </p:cNvPr>
          <p:cNvSpPr>
            <a:spLocks noGrp="1"/>
          </p:cNvSpPr>
          <p:nvPr>
            <p:ph type="subTitle" idx="1"/>
          </p:nvPr>
        </p:nvSpPr>
        <p:spPr>
          <a:xfrm>
            <a:off x="1524000" y="1519084"/>
            <a:ext cx="9144000" cy="4660490"/>
          </a:xfrm>
        </p:spPr>
        <p:txBody>
          <a:bodyPr>
            <a:normAutofit/>
          </a:bodyPr>
          <a:lstStyle/>
          <a:p>
            <a:pPr lvl="0" algn="just"/>
            <a:r>
              <a:rPr lang="ru-RU" dirty="0">
                <a:latin typeface="Times New Roman" panose="02020603050405020304" pitchFamily="18" charset="0"/>
                <a:cs typeface="Times New Roman" panose="02020603050405020304" pitchFamily="18" charset="0"/>
              </a:rPr>
              <a:t>- Повышение осведомленности педагогов и родителей об особенностях суицидального поведения подростков, факторах риска и маркерах суицидального поведения.</a:t>
            </a:r>
          </a:p>
          <a:p>
            <a:pPr lvl="0" algn="just"/>
            <a:r>
              <a:rPr lang="ru-RU" dirty="0">
                <a:latin typeface="Times New Roman" panose="02020603050405020304" pitchFamily="18" charset="0"/>
                <a:cs typeface="Times New Roman" panose="02020603050405020304" pitchFamily="18" charset="0"/>
              </a:rPr>
              <a:t> - Проведение углубленной диагностики детей «группы риска».</a:t>
            </a:r>
          </a:p>
          <a:p>
            <a:pPr lvl="0" algn="just"/>
            <a:r>
              <a:rPr lang="ru-RU" dirty="0">
                <a:latin typeface="Times New Roman" panose="02020603050405020304" pitchFamily="18" charset="0"/>
                <a:cs typeface="Times New Roman" panose="02020603050405020304" pitchFamily="18" charset="0"/>
              </a:rPr>
              <a:t>- Работа с семьей учащегося, попавшего в трудную жизненную ситуацию или находящегося в кризисном состоянии (процессное консультирование) с целью устранение дисгармоничности в семейных отношениях. </a:t>
            </a:r>
          </a:p>
          <a:p>
            <a:pPr lvl="0" algn="just"/>
            <a:r>
              <a:rPr lang="ru-RU" dirty="0">
                <a:latin typeface="Times New Roman" panose="02020603050405020304" pitchFamily="18" charset="0"/>
                <a:cs typeface="Times New Roman" panose="02020603050405020304" pitchFamily="18" charset="0"/>
              </a:rPr>
              <a:t>- Индивидуальные и/или групповые занятия с детьми группы риска, направленные на формирование факторов защиты. </a:t>
            </a:r>
          </a:p>
          <a:p>
            <a:pPr algn="just"/>
            <a:r>
              <a:rPr lang="ru-RU" dirty="0"/>
              <a:t> </a:t>
            </a:r>
          </a:p>
          <a:p>
            <a:pPr algn="just"/>
            <a:endParaRPr lang="ru-RU" dirty="0"/>
          </a:p>
        </p:txBody>
      </p:sp>
    </p:spTree>
    <p:extLst>
      <p:ext uri="{BB962C8B-B14F-4D97-AF65-F5344CB8AC3E}">
        <p14:creationId xmlns:p14="http://schemas.microsoft.com/office/powerpoint/2010/main" val="158575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0F32-0459-CD97-1725-E7763323489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79E6CB-9FC0-CF9C-8AAC-C141301118D6}"/>
              </a:ext>
            </a:extLst>
          </p:cNvPr>
          <p:cNvSpPr>
            <a:spLocks noGrp="1"/>
          </p:cNvSpPr>
          <p:nvPr>
            <p:ph type="ctrTitle"/>
          </p:nvPr>
        </p:nvSpPr>
        <p:spPr>
          <a:xfrm>
            <a:off x="1524000" y="368710"/>
            <a:ext cx="9144000" cy="3141253"/>
          </a:xfrm>
        </p:spPr>
        <p:txBody>
          <a:bodyPr>
            <a:noAutofit/>
          </a:bodyPr>
          <a:lstStyle/>
          <a:p>
            <a:r>
              <a:rPr lang="ru-RU" sz="3200" b="1" dirty="0">
                <a:latin typeface="Times New Roman" panose="02020603050405020304" pitchFamily="18" charset="0"/>
                <a:cs typeface="Times New Roman" panose="02020603050405020304" pitchFamily="18" charset="0"/>
              </a:rPr>
              <a:t>Дополнительная общеобразовательная программа тренинговых занятий по профилактике </a:t>
            </a:r>
            <a:r>
              <a:rPr lang="ru-RU" sz="3200" b="1" dirty="0" err="1">
                <a:latin typeface="Times New Roman" panose="02020603050405020304" pitchFamily="18" charset="0"/>
                <a:cs typeface="Times New Roman" panose="02020603050405020304" pitchFamily="18" charset="0"/>
              </a:rPr>
              <a:t>аутоагрессивного</a:t>
            </a:r>
            <a:r>
              <a:rPr lang="ru-RU" sz="3200" b="1" dirty="0">
                <a:latin typeface="Times New Roman" panose="02020603050405020304" pitchFamily="18" charset="0"/>
                <a:cs typeface="Times New Roman" panose="02020603050405020304" pitchFamily="18" charset="0"/>
              </a:rPr>
              <a:t> и суицидального поведения подростков </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«Все краски жизни»</a:t>
            </a:r>
            <a:br>
              <a:rPr lang="ru-RU" sz="3200" b="1" dirty="0">
                <a:latin typeface="Times New Roman" panose="02020603050405020304" pitchFamily="18" charset="0"/>
                <a:cs typeface="Times New Roman" panose="02020603050405020304" pitchFamily="18" charset="0"/>
              </a:rPr>
            </a:br>
            <a:endParaRPr lang="ru-RU" sz="32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30FD7F70-8981-E790-D898-8E0180457202}"/>
              </a:ext>
            </a:extLst>
          </p:cNvPr>
          <p:cNvSpPr>
            <a:spLocks noGrp="1"/>
          </p:cNvSpPr>
          <p:nvPr>
            <p:ph type="subTitle" idx="1"/>
          </p:nvPr>
        </p:nvSpPr>
        <p:spPr>
          <a:xfrm>
            <a:off x="1524000" y="3602038"/>
            <a:ext cx="4950542" cy="1655762"/>
          </a:xfrm>
        </p:spPr>
        <p:txBody>
          <a:bodyPr/>
          <a:lstStyle/>
          <a:p>
            <a:r>
              <a:rPr lang="ru-RU" dirty="0">
                <a:latin typeface="Times New Roman" panose="02020603050405020304" pitchFamily="18" charset="0"/>
                <a:cs typeface="Times New Roman" panose="02020603050405020304" pitchFamily="18" charset="0"/>
              </a:rPr>
              <a:t>Авторы-составители:</a:t>
            </a:r>
          </a:p>
          <a:p>
            <a:r>
              <a:rPr lang="ru-RU" dirty="0">
                <a:latin typeface="Times New Roman" panose="02020603050405020304" pitchFamily="18" charset="0"/>
                <a:cs typeface="Times New Roman" panose="02020603050405020304" pitchFamily="18" charset="0"/>
              </a:rPr>
              <a:t>Дувакина О.В.</a:t>
            </a:r>
          </a:p>
          <a:p>
            <a:r>
              <a:rPr lang="ru-RU" dirty="0" err="1">
                <a:latin typeface="Times New Roman" panose="02020603050405020304" pitchFamily="18" charset="0"/>
                <a:cs typeface="Times New Roman" panose="02020603050405020304" pitchFamily="18" charset="0"/>
              </a:rPr>
              <a:t>Дойкова</a:t>
            </a:r>
            <a:r>
              <a:rPr lang="ru-RU" dirty="0">
                <a:latin typeface="Times New Roman" panose="02020603050405020304" pitchFamily="18" charset="0"/>
                <a:cs typeface="Times New Roman" panose="02020603050405020304" pitchFamily="18" charset="0"/>
              </a:rPr>
              <a:t> С.В.</a:t>
            </a:r>
          </a:p>
        </p:txBody>
      </p:sp>
      <p:pic>
        <p:nvPicPr>
          <p:cNvPr id="4" name="Рисунок 3">
            <a:extLst>
              <a:ext uri="{FF2B5EF4-FFF2-40B4-BE49-F238E27FC236}">
                <a16:creationId xmlns:a16="http://schemas.microsoft.com/office/drawing/2014/main" id="{BBBC73DA-5133-8D06-3060-A3CC4A594763}"/>
              </a:ext>
            </a:extLst>
          </p:cNvPr>
          <p:cNvPicPr>
            <a:picLocks noChangeAspect="1"/>
          </p:cNvPicPr>
          <p:nvPr/>
        </p:nvPicPr>
        <p:blipFill>
          <a:blip r:embed="rId2"/>
          <a:stretch>
            <a:fillRect/>
          </a:stretch>
        </p:blipFill>
        <p:spPr>
          <a:xfrm>
            <a:off x="7388941" y="3097314"/>
            <a:ext cx="3716593" cy="3141253"/>
          </a:xfrm>
          <a:prstGeom prst="rect">
            <a:avLst/>
          </a:prstGeom>
        </p:spPr>
      </p:pic>
    </p:spTree>
    <p:extLst>
      <p:ext uri="{BB962C8B-B14F-4D97-AF65-F5344CB8AC3E}">
        <p14:creationId xmlns:p14="http://schemas.microsoft.com/office/powerpoint/2010/main" val="1716630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55859-3BE3-5941-CC4F-B13FECAE9AC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BC55DD-9AA7-39EC-C195-4D7CF8F6D4A7}"/>
              </a:ext>
            </a:extLst>
          </p:cNvPr>
          <p:cNvSpPr>
            <a:spLocks noGrp="1"/>
          </p:cNvSpPr>
          <p:nvPr>
            <p:ph type="ctrTitle"/>
          </p:nvPr>
        </p:nvSpPr>
        <p:spPr>
          <a:xfrm>
            <a:off x="899652" y="545690"/>
            <a:ext cx="11135032" cy="2883310"/>
          </a:xfrm>
        </p:spPr>
        <p:txBody>
          <a:bodyPr>
            <a:noAutofit/>
          </a:bodyPr>
          <a:lstStyle/>
          <a:p>
            <a:r>
              <a:rPr lang="ru-RU" sz="3200" b="1" dirty="0">
                <a:latin typeface="Times New Roman" panose="02020603050405020304" pitchFamily="18" charset="0"/>
                <a:cs typeface="Times New Roman" panose="02020603050405020304" pitchFamily="18" charset="0"/>
              </a:rPr>
              <a:t>Дополнительная общеобразовательная программа тренинговых занятий по </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формированию жизнестойкости у подростков</a:t>
            </a:r>
            <a:r>
              <a:rPr lang="ru-RU" sz="3200" b="1" dirty="0">
                <a:solidFill>
                  <a:srgbClr val="FF0000"/>
                </a:solidFill>
                <a:latin typeface="Times New Roman" panose="02020603050405020304" pitchFamily="18" charset="0"/>
                <a:cs typeface="Times New Roman" panose="02020603050405020304" pitchFamily="18" charset="0"/>
              </a:rPr>
              <a:t> </a:t>
            </a:r>
            <a:br>
              <a:rPr lang="ru-RU" sz="3200" b="1" dirty="0">
                <a:solidFill>
                  <a:srgbClr val="FF0000"/>
                </a:solidFill>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«Все краски жизни»</a:t>
            </a:r>
            <a:br>
              <a:rPr lang="ru-RU" sz="3200" b="1" dirty="0">
                <a:latin typeface="Times New Roman" panose="02020603050405020304" pitchFamily="18" charset="0"/>
                <a:cs typeface="Times New Roman" panose="02020603050405020304" pitchFamily="18" charset="0"/>
              </a:rPr>
            </a:br>
            <a:endParaRPr lang="ru-RU" sz="3200" dirty="0"/>
          </a:p>
        </p:txBody>
      </p:sp>
      <p:sp>
        <p:nvSpPr>
          <p:cNvPr id="3" name="Подзаголовок 2">
            <a:extLst>
              <a:ext uri="{FF2B5EF4-FFF2-40B4-BE49-F238E27FC236}">
                <a16:creationId xmlns:a16="http://schemas.microsoft.com/office/drawing/2014/main" id="{94A14589-7C90-3670-4BB2-9CCCE4B7A5E8}"/>
              </a:ext>
            </a:extLst>
          </p:cNvPr>
          <p:cNvSpPr>
            <a:spLocks noGrp="1"/>
          </p:cNvSpPr>
          <p:nvPr>
            <p:ph type="subTitle" idx="1"/>
          </p:nvPr>
        </p:nvSpPr>
        <p:spPr>
          <a:xfrm>
            <a:off x="1666568" y="4260449"/>
            <a:ext cx="8141109" cy="2094463"/>
          </a:xfrm>
        </p:spPr>
        <p:txBody>
          <a:bodyPr/>
          <a:lstStyle/>
          <a:p>
            <a:endParaRPr lang="ru-RU" dirty="0"/>
          </a:p>
        </p:txBody>
      </p:sp>
      <p:pic>
        <p:nvPicPr>
          <p:cNvPr id="1026" name="Picture 2">
            <a:extLst>
              <a:ext uri="{FF2B5EF4-FFF2-40B4-BE49-F238E27FC236}">
                <a16:creationId xmlns:a16="http://schemas.microsoft.com/office/drawing/2014/main" id="{4421C710-851C-BC13-8146-131CCB632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703" y="3141405"/>
            <a:ext cx="6518787" cy="355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39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4231EF-D115-632B-C6C2-313E00D12733}"/>
              </a:ext>
            </a:extLst>
          </p:cNvPr>
          <p:cNvSpPr>
            <a:spLocks noGrp="1"/>
          </p:cNvSpPr>
          <p:nvPr>
            <p:ph type="title"/>
          </p:nvPr>
        </p:nvSpPr>
        <p:spPr>
          <a:xfrm rot="10800000" flipV="1">
            <a:off x="838200" y="681036"/>
            <a:ext cx="10515600" cy="1147763"/>
          </a:xfrm>
        </p:spPr>
        <p:txBody>
          <a:bodyPr>
            <a:noAutofit/>
          </a:bodyPr>
          <a:lstStyle/>
          <a:p>
            <a:pPr algn="ctr"/>
            <a:endParaRPr lang="ru-RU" sz="3200" dirty="0"/>
          </a:p>
        </p:txBody>
      </p:sp>
      <p:sp>
        <p:nvSpPr>
          <p:cNvPr id="3" name="Объект 2">
            <a:extLst>
              <a:ext uri="{FF2B5EF4-FFF2-40B4-BE49-F238E27FC236}">
                <a16:creationId xmlns:a16="http://schemas.microsoft.com/office/drawing/2014/main" id="{7FAA1CE7-CB61-07C2-CCDE-FBB2247976BB}"/>
              </a:ext>
            </a:extLst>
          </p:cNvPr>
          <p:cNvSpPr>
            <a:spLocks noGrp="1"/>
          </p:cNvSpPr>
          <p:nvPr>
            <p:ph idx="1"/>
          </p:nvPr>
        </p:nvSpPr>
        <p:spPr>
          <a:xfrm>
            <a:off x="838200" y="1666568"/>
            <a:ext cx="10515599" cy="4510395"/>
          </a:xfrm>
        </p:spPr>
        <p:txBody>
          <a:bodyPr>
            <a:normAutofit/>
          </a:bodyPr>
          <a:lstStyle/>
          <a:p>
            <a:pPr marL="0" indent="0" algn="just">
              <a:buNone/>
            </a:pPr>
            <a:r>
              <a:rPr lang="ru-RU" sz="3200" dirty="0" err="1">
                <a:latin typeface="Times New Roman" panose="02020603050405020304" pitchFamily="18" charset="0"/>
                <a:cs typeface="Times New Roman" panose="02020603050405020304" pitchFamily="18" charset="0"/>
              </a:rPr>
              <a:t>Аутодеструктивное</a:t>
            </a:r>
            <a:r>
              <a:rPr lang="ru-RU" sz="3200" dirty="0">
                <a:latin typeface="Times New Roman" panose="02020603050405020304" pitchFamily="18" charset="0"/>
                <a:cs typeface="Times New Roman" panose="02020603050405020304" pitchFamily="18" charset="0"/>
              </a:rPr>
              <a:t> поведение связано с разными формами саморазрушения: от высокорискованных действий, нацеленных на поиск новых ощущений, до самоповреждений и суицидальных актов. Это поведение наносит ущерб (прямой или косвенный) собственному соматическому и психическому здоровью человека, представляет угрозу для целостности личности</a:t>
            </a:r>
            <a:r>
              <a:rPr lang="ru-RU" sz="3200" dirty="0"/>
              <a:t>.</a:t>
            </a:r>
            <a:br>
              <a:rPr lang="ru-RU" sz="3200" dirty="0"/>
            </a:br>
            <a:endParaRPr lang="ru-RU" sz="3200" dirty="0"/>
          </a:p>
        </p:txBody>
      </p:sp>
    </p:spTree>
    <p:extLst>
      <p:ext uri="{BB962C8B-B14F-4D97-AF65-F5344CB8AC3E}">
        <p14:creationId xmlns:p14="http://schemas.microsoft.com/office/powerpoint/2010/main" val="410177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38D46-0BA8-AAD2-9F6F-36685600BAC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17EDA6-5589-5CB7-167B-9AB00DB655B5}"/>
              </a:ext>
            </a:extLst>
          </p:cNvPr>
          <p:cNvSpPr>
            <a:spLocks noGrp="1"/>
          </p:cNvSpPr>
          <p:nvPr>
            <p:ph type="ctrTitle"/>
          </p:nvPr>
        </p:nvSpPr>
        <p:spPr>
          <a:xfrm>
            <a:off x="1524000" y="442453"/>
            <a:ext cx="9144000" cy="1157748"/>
          </a:xfrm>
        </p:spPr>
        <p:txBody>
          <a:bodyPr>
            <a:normAutofit/>
          </a:bodyPr>
          <a:lstStyle/>
          <a:p>
            <a:r>
              <a:rPr lang="ru-RU" sz="3600" b="1" dirty="0">
                <a:latin typeface="Times New Roman" panose="02020603050405020304" pitchFamily="18" charset="0"/>
                <a:cs typeface="Times New Roman" panose="02020603050405020304" pitchFamily="18" charset="0"/>
              </a:rPr>
              <a:t>Психологическая жизнестойкость – основа предотвращения суицидального риска</a:t>
            </a:r>
            <a:endParaRPr lang="ru-RU" b="1"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13ECD352-3E9F-C16F-BFFE-851762FD6C52}"/>
              </a:ext>
            </a:extLst>
          </p:cNvPr>
          <p:cNvSpPr>
            <a:spLocks noGrp="1"/>
          </p:cNvSpPr>
          <p:nvPr>
            <p:ph type="subTitle" idx="1"/>
          </p:nvPr>
        </p:nvSpPr>
        <p:spPr>
          <a:xfrm>
            <a:off x="1524000" y="1600201"/>
            <a:ext cx="9144000" cy="4240159"/>
          </a:xfrm>
        </p:spPr>
        <p:txBody>
          <a:bodyPr>
            <a:normAutofit/>
          </a:bodyPr>
          <a:lstStyle/>
          <a:p>
            <a:pPr algn="just"/>
            <a:r>
              <a:rPr lang="ru-RU" dirty="0">
                <a:latin typeface="Times New Roman" panose="02020603050405020304" pitchFamily="18" charset="0"/>
                <a:cs typeface="Times New Roman" panose="02020603050405020304" pitchFamily="18" charset="0"/>
              </a:rPr>
              <a:t>Жизнестойкость - интегративное личностное качество, позволяющее успешно переносить стрессовые ситуации, поддерживая оптимальную работоспособность и сохраняя внутренний баланс. Основными составляющими жизнестойкости являются убежденность личности в готовности справиться с ситуацией, и открытость всему новому.</a:t>
            </a:r>
          </a:p>
          <a:p>
            <a:r>
              <a:rPr lang="ru-RU" b="1" i="1" dirty="0">
                <a:latin typeface="Times New Roman" panose="02020603050405020304" pitchFamily="18" charset="0"/>
                <a:cs typeface="Times New Roman" panose="02020603050405020304" pitchFamily="18" charset="0"/>
              </a:rPr>
              <a:t>Квартет психологической жизнестойкости:</a:t>
            </a:r>
          </a:p>
          <a:p>
            <a:endParaRPr lang="ru-RU" b="1" i="1" dirty="0">
              <a:latin typeface="Times New Roman" panose="02020603050405020304" pitchFamily="18" charset="0"/>
              <a:cs typeface="Times New Roman" panose="02020603050405020304" pitchFamily="18" charset="0"/>
            </a:endParaRPr>
          </a:p>
          <a:p>
            <a:endParaRPr lang="ru-RU" dirty="0"/>
          </a:p>
        </p:txBody>
      </p:sp>
      <p:graphicFrame>
        <p:nvGraphicFramePr>
          <p:cNvPr id="4" name="Таблица 3">
            <a:extLst>
              <a:ext uri="{FF2B5EF4-FFF2-40B4-BE49-F238E27FC236}">
                <a16:creationId xmlns:a16="http://schemas.microsoft.com/office/drawing/2014/main" id="{170ADF29-6519-6916-44AA-8F160EA8F738}"/>
              </a:ext>
            </a:extLst>
          </p:cNvPr>
          <p:cNvGraphicFramePr>
            <a:graphicFrameLocks noGrp="1"/>
          </p:cNvGraphicFramePr>
          <p:nvPr/>
        </p:nvGraphicFramePr>
        <p:xfrm>
          <a:off x="1524000" y="4513007"/>
          <a:ext cx="8636000" cy="1902540"/>
        </p:xfrm>
        <a:graphic>
          <a:graphicData uri="http://schemas.openxmlformats.org/drawingml/2006/table">
            <a:tbl>
              <a:tblPr firstRow="1" bandRow="1">
                <a:tableStyleId>{2D5ABB26-0587-4C30-8999-92F81FD0307C}</a:tableStyleId>
              </a:tblPr>
              <a:tblGrid>
                <a:gridCol w="4318000">
                  <a:extLst>
                    <a:ext uri="{9D8B030D-6E8A-4147-A177-3AD203B41FA5}">
                      <a16:colId xmlns:a16="http://schemas.microsoft.com/office/drawing/2014/main" val="2652580518"/>
                    </a:ext>
                  </a:extLst>
                </a:gridCol>
                <a:gridCol w="4318000">
                  <a:extLst>
                    <a:ext uri="{9D8B030D-6E8A-4147-A177-3AD203B41FA5}">
                      <a16:colId xmlns:a16="http://schemas.microsoft.com/office/drawing/2014/main" val="450900845"/>
                    </a:ext>
                  </a:extLst>
                </a:gridCol>
              </a:tblGrid>
              <a:tr h="1902540">
                <a:tc>
                  <a:txBody>
                    <a:bodyPr/>
                    <a:lstStyle/>
                    <a:p>
                      <a:pPr algn="ctr"/>
                      <a:r>
                        <a:rPr lang="ru-RU" sz="2400" dirty="0">
                          <a:latin typeface="Times New Roman" panose="02020603050405020304" pitchFamily="18" charset="0"/>
                          <a:cs typeface="Times New Roman" panose="02020603050405020304" pitchFamily="18" charset="0"/>
                        </a:rPr>
                        <a:t>Любознательность</a:t>
                      </a:r>
                    </a:p>
                    <a:p>
                      <a:pPr algn="ctr"/>
                      <a:r>
                        <a:rPr lang="ru-RU" sz="2400" dirty="0">
                          <a:latin typeface="Times New Roman" panose="02020603050405020304" pitchFamily="18" charset="0"/>
                          <a:cs typeface="Times New Roman" panose="02020603050405020304" pitchFamily="18" charset="0"/>
                        </a:rPr>
                        <a:t>Благодарность</a:t>
                      </a:r>
                    </a:p>
                    <a:p>
                      <a:pPr algn="ctr"/>
                      <a:r>
                        <a:rPr lang="ru-RU" sz="2400" dirty="0">
                          <a:latin typeface="Times New Roman" panose="02020603050405020304" pitchFamily="18" charset="0"/>
                          <a:cs typeface="Times New Roman" panose="02020603050405020304" pitchFamily="18" charset="0"/>
                        </a:rPr>
                        <a:t>Энергичность</a:t>
                      </a:r>
                    </a:p>
                    <a:p>
                      <a:pPr algn="ctr"/>
                      <a:r>
                        <a:rPr lang="ru-RU" sz="2400" dirty="0">
                          <a:latin typeface="Times New Roman" panose="02020603050405020304" pitchFamily="18" charset="0"/>
                          <a:cs typeface="Times New Roman" panose="02020603050405020304" pitchFamily="18" charset="0"/>
                        </a:rPr>
                        <a:t>Оптимизм</a:t>
                      </a:r>
                    </a:p>
                  </a:txBody>
                  <a:tcPr/>
                </a:tc>
                <a:tc>
                  <a:txBody>
                    <a:bodyPr/>
                    <a:lstStyle/>
                    <a:p>
                      <a:endParaRPr lang="ru-RU" dirty="0"/>
                    </a:p>
                  </a:txBody>
                  <a:tcPr/>
                </a:tc>
                <a:extLst>
                  <a:ext uri="{0D108BD9-81ED-4DB2-BD59-A6C34878D82A}">
                    <a16:rowId xmlns:a16="http://schemas.microsoft.com/office/drawing/2014/main" val="321738978"/>
                  </a:ext>
                </a:extLst>
              </a:tr>
            </a:tbl>
          </a:graphicData>
        </a:graphic>
      </p:graphicFrame>
      <p:pic>
        <p:nvPicPr>
          <p:cNvPr id="8" name="Рисунок 7">
            <a:extLst>
              <a:ext uri="{FF2B5EF4-FFF2-40B4-BE49-F238E27FC236}">
                <a16:creationId xmlns:a16="http://schemas.microsoft.com/office/drawing/2014/main" id="{18BCC41B-BB80-784E-E4F8-3606895AB4DD}"/>
              </a:ext>
            </a:extLst>
          </p:cNvPr>
          <p:cNvPicPr>
            <a:picLocks noChangeAspect="1"/>
          </p:cNvPicPr>
          <p:nvPr/>
        </p:nvPicPr>
        <p:blipFill>
          <a:blip r:embed="rId2"/>
          <a:stretch>
            <a:fillRect/>
          </a:stretch>
        </p:blipFill>
        <p:spPr>
          <a:xfrm>
            <a:off x="5825612" y="4077930"/>
            <a:ext cx="4454013" cy="2544096"/>
          </a:xfrm>
          <a:prstGeom prst="rect">
            <a:avLst/>
          </a:prstGeom>
        </p:spPr>
      </p:pic>
    </p:spTree>
    <p:extLst>
      <p:ext uri="{BB962C8B-B14F-4D97-AF65-F5344CB8AC3E}">
        <p14:creationId xmlns:p14="http://schemas.microsoft.com/office/powerpoint/2010/main" val="3664415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3CA27-5709-1C97-4DCC-FC935C5AE805}"/>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BF0CE9-C21A-4EC6-A357-D32FE46DB78A}"/>
              </a:ext>
            </a:extLst>
          </p:cNvPr>
          <p:cNvSpPr>
            <a:spLocks noGrp="1"/>
          </p:cNvSpPr>
          <p:nvPr>
            <p:ph type="ctrTitle"/>
          </p:nvPr>
        </p:nvSpPr>
        <p:spPr>
          <a:xfrm>
            <a:off x="1524000" y="840657"/>
            <a:ext cx="9144000" cy="1017639"/>
          </a:xfrm>
        </p:spPr>
        <p:txBody>
          <a:bodyPr>
            <a:normAutofit fontScale="90000"/>
          </a:bodyPr>
          <a:lstStyle/>
          <a:p>
            <a:r>
              <a:rPr lang="ru-RU" sz="3200" b="1" dirty="0">
                <a:latin typeface="Times New Roman" panose="02020603050405020304" pitchFamily="18" charset="0"/>
                <a:cs typeface="Times New Roman" panose="02020603050405020304" pitchFamily="18" charset="0"/>
              </a:rPr>
              <a:t>Задачи психолого-педагогической деятельности для развития жизнестойкости:</a:t>
            </a:r>
            <a:br>
              <a:rPr lang="ru-RU" sz="3200" b="1" dirty="0">
                <a:latin typeface="Times New Roman" panose="02020603050405020304" pitchFamily="18" charset="0"/>
                <a:cs typeface="Times New Roman" panose="02020603050405020304" pitchFamily="18" charset="0"/>
              </a:rPr>
            </a:br>
            <a:endParaRPr lang="ru-RU" sz="3200" b="1"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D3A3CA24-B759-CE68-4EF0-AB16A4E11E86}"/>
              </a:ext>
            </a:extLst>
          </p:cNvPr>
          <p:cNvSpPr>
            <a:spLocks noGrp="1"/>
          </p:cNvSpPr>
          <p:nvPr>
            <p:ph type="subTitle" idx="1"/>
          </p:nvPr>
        </p:nvSpPr>
        <p:spPr>
          <a:xfrm>
            <a:off x="1524000" y="1858297"/>
            <a:ext cx="9144000" cy="4513006"/>
          </a:xfrm>
        </p:spPr>
        <p:txBody>
          <a:bodyPr>
            <a:noAutofit/>
          </a:bodyPr>
          <a:lstStyle/>
          <a:p>
            <a:pPr algn="just"/>
            <a:r>
              <a:rPr lang="ru-RU" dirty="0">
                <a:latin typeface="Times New Roman" panose="02020603050405020304" pitchFamily="18" charset="0"/>
                <a:cs typeface="Times New Roman" panose="02020603050405020304" pitchFamily="18" charset="0"/>
              </a:rPr>
              <a:t>• работа с ценностно-смысловой сферой;</a:t>
            </a:r>
          </a:p>
          <a:p>
            <a:pPr algn="just"/>
            <a:r>
              <a:rPr lang="ru-RU" dirty="0">
                <a:latin typeface="Times New Roman" panose="02020603050405020304" pitchFamily="18" charset="0"/>
                <a:cs typeface="Times New Roman" panose="02020603050405020304" pitchFamily="18" charset="0"/>
              </a:rPr>
              <a:t> • формирование адекватной оценочной деятельности, направленной на анализ собственного поведения и поступков окружающих, событий и жизненных ситуаций;</a:t>
            </a:r>
          </a:p>
          <a:p>
            <a:pPr algn="just"/>
            <a:r>
              <a:rPr lang="ru-RU" dirty="0">
                <a:latin typeface="Times New Roman" panose="02020603050405020304" pitchFamily="18" charset="0"/>
                <a:cs typeface="Times New Roman" panose="02020603050405020304" pitchFamily="18" charset="0"/>
              </a:rPr>
              <a:t>• развитие коммуникативных способностей;</a:t>
            </a:r>
          </a:p>
          <a:p>
            <a:pPr algn="just"/>
            <a:r>
              <a:rPr lang="ru-RU" dirty="0">
                <a:latin typeface="Times New Roman" panose="02020603050405020304" pitchFamily="18" charset="0"/>
                <a:cs typeface="Times New Roman" panose="02020603050405020304" pitchFamily="18" charset="0"/>
              </a:rPr>
              <a:t>• обучение способам саморегуляции; </a:t>
            </a:r>
          </a:p>
          <a:p>
            <a:pPr algn="just"/>
            <a:r>
              <a:rPr lang="ru-RU" dirty="0">
                <a:latin typeface="Times New Roman" panose="02020603050405020304" pitchFamily="18" charset="0"/>
                <a:cs typeface="Times New Roman" panose="02020603050405020304" pitchFamily="18" charset="0"/>
              </a:rPr>
              <a:t>• формирование эффективных </a:t>
            </a:r>
            <a:r>
              <a:rPr lang="ru-RU" dirty="0" err="1">
                <a:latin typeface="Times New Roman" panose="02020603050405020304" pitchFamily="18" charset="0"/>
                <a:cs typeface="Times New Roman" panose="02020603050405020304" pitchFamily="18" charset="0"/>
              </a:rPr>
              <a:t>копинг</a:t>
            </a:r>
            <a:r>
              <a:rPr lang="ru-RU" dirty="0">
                <a:latin typeface="Times New Roman" panose="02020603050405020304" pitchFamily="18" charset="0"/>
                <a:cs typeface="Times New Roman" panose="02020603050405020304" pitchFamily="18" charset="0"/>
              </a:rPr>
              <a:t>-стратегий поведения;</a:t>
            </a:r>
          </a:p>
          <a:p>
            <a:pPr algn="just"/>
            <a:r>
              <a:rPr lang="ru-RU" dirty="0">
                <a:latin typeface="Times New Roman" panose="02020603050405020304" pitchFamily="18" charset="0"/>
                <a:cs typeface="Times New Roman" panose="02020603050405020304" pitchFamily="18" charset="0"/>
              </a:rPr>
              <a:t>• развитие социальной компетентности, навыков целеполагания и целедостижения; </a:t>
            </a:r>
          </a:p>
          <a:p>
            <a:pPr algn="just"/>
            <a:r>
              <a:rPr lang="ru-RU" dirty="0">
                <a:latin typeface="Times New Roman" panose="02020603050405020304" pitchFamily="18" charset="0"/>
                <a:cs typeface="Times New Roman" panose="02020603050405020304" pitchFamily="18" charset="0"/>
              </a:rPr>
              <a:t>• формирование позитивного мышления.</a:t>
            </a:r>
          </a:p>
          <a:p>
            <a:pPr algn="just"/>
            <a:r>
              <a:rPr lang="ru-RU" dirty="0">
                <a:latin typeface="Times New Roman" panose="02020603050405020304" pitchFamily="18" charset="0"/>
                <a:cs typeface="Times New Roman" panose="02020603050405020304" pitchFamily="18" charset="0"/>
              </a:rPr>
              <a:t> </a:t>
            </a:r>
          </a:p>
          <a:p>
            <a:pPr algn="just"/>
            <a:endParaRPr lang="ru-RU" dirty="0"/>
          </a:p>
        </p:txBody>
      </p:sp>
    </p:spTree>
    <p:extLst>
      <p:ext uri="{BB962C8B-B14F-4D97-AF65-F5344CB8AC3E}">
        <p14:creationId xmlns:p14="http://schemas.microsoft.com/office/powerpoint/2010/main" val="4043058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B206A-3591-6254-853B-DE4DB45B652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6126EF-C99E-1B13-E1EB-31B077BCD407}"/>
              </a:ext>
            </a:extLst>
          </p:cNvPr>
          <p:cNvSpPr>
            <a:spLocks noGrp="1"/>
          </p:cNvSpPr>
          <p:nvPr>
            <p:ph type="ctrTitle"/>
          </p:nvPr>
        </p:nvSpPr>
        <p:spPr>
          <a:xfrm>
            <a:off x="1524000" y="516194"/>
            <a:ext cx="9144000" cy="752168"/>
          </a:xfrm>
        </p:spPr>
        <p:txBody>
          <a:bodyPr>
            <a:normAutofit/>
          </a:bodyPr>
          <a:lstStyle/>
          <a:p>
            <a:r>
              <a:rPr lang="ru-RU" sz="3200" b="1" dirty="0">
                <a:latin typeface="Times New Roman" panose="02020603050405020304" pitchFamily="18" charset="0"/>
                <a:cs typeface="Times New Roman" panose="02020603050405020304" pitchFamily="18" charset="0"/>
              </a:rPr>
              <a:t>Этапы реализации программы</a:t>
            </a:r>
          </a:p>
        </p:txBody>
      </p:sp>
      <p:sp>
        <p:nvSpPr>
          <p:cNvPr id="3" name="Подзаголовок 2">
            <a:extLst>
              <a:ext uri="{FF2B5EF4-FFF2-40B4-BE49-F238E27FC236}">
                <a16:creationId xmlns:a16="http://schemas.microsoft.com/office/drawing/2014/main" id="{35CDD6F9-FBF1-F26E-40F8-AB17FE3FB4D2}"/>
              </a:ext>
            </a:extLst>
          </p:cNvPr>
          <p:cNvSpPr>
            <a:spLocks noGrp="1"/>
          </p:cNvSpPr>
          <p:nvPr>
            <p:ph type="subTitle" idx="1"/>
          </p:nvPr>
        </p:nvSpPr>
        <p:spPr>
          <a:xfrm>
            <a:off x="1524000" y="1681316"/>
            <a:ext cx="9847006" cy="4660490"/>
          </a:xfrm>
        </p:spPr>
        <p:txBody>
          <a:bodyPr>
            <a:normAutofit fontScale="55000" lnSpcReduction="20000"/>
          </a:bodyPr>
          <a:lstStyle/>
          <a:p>
            <a:pPr marL="342900" indent="-342900" algn="just">
              <a:lnSpc>
                <a:spcPct val="160000"/>
              </a:lnSpc>
              <a:spcBef>
                <a:spcPts val="0"/>
              </a:spcBef>
              <a:buFontTx/>
              <a:buChar char="-"/>
            </a:pPr>
            <a:r>
              <a:rPr lang="ru-RU" sz="4400" dirty="0">
                <a:latin typeface="Times New Roman" panose="02020603050405020304" pitchFamily="18" charset="0"/>
                <a:cs typeface="Times New Roman" panose="02020603050405020304" pitchFamily="18" charset="0"/>
              </a:rPr>
              <a:t>Знакомство и установление контакта</a:t>
            </a:r>
          </a:p>
          <a:p>
            <a:pPr marL="342900" indent="-342900" algn="just">
              <a:lnSpc>
                <a:spcPct val="160000"/>
              </a:lnSpc>
              <a:spcBef>
                <a:spcPts val="0"/>
              </a:spcBef>
              <a:buFontTx/>
              <a:buChar char="-"/>
            </a:pPr>
            <a:r>
              <a:rPr lang="ru-RU" sz="4400" dirty="0">
                <a:latin typeface="Times New Roman" panose="02020603050405020304" pitchFamily="18" charset="0"/>
                <a:cs typeface="Times New Roman" panose="02020603050405020304" pitchFamily="18" charset="0"/>
              </a:rPr>
              <a:t>Постановка и согласование целей</a:t>
            </a:r>
          </a:p>
          <a:p>
            <a:pPr marL="342900" indent="-342900" algn="just">
              <a:lnSpc>
                <a:spcPct val="160000"/>
              </a:lnSpc>
              <a:spcBef>
                <a:spcPts val="0"/>
              </a:spcBef>
              <a:buFontTx/>
              <a:buChar char="-"/>
            </a:pPr>
            <a:r>
              <a:rPr lang="ru-RU" sz="4400" dirty="0">
                <a:latin typeface="Times New Roman" panose="02020603050405020304" pitchFamily="18" charset="0"/>
                <a:cs typeface="Times New Roman" panose="02020603050405020304" pitchFamily="18" charset="0"/>
              </a:rPr>
              <a:t>Формирование адекватной оценочной деятельности</a:t>
            </a:r>
          </a:p>
          <a:p>
            <a:pPr marL="342900" indent="-342900" algn="just">
              <a:lnSpc>
                <a:spcPct val="160000"/>
              </a:lnSpc>
              <a:spcBef>
                <a:spcPts val="0"/>
              </a:spcBef>
              <a:buFontTx/>
              <a:buChar char="-"/>
            </a:pPr>
            <a:r>
              <a:rPr lang="ru-RU" sz="4400" dirty="0">
                <a:latin typeface="Times New Roman" panose="02020603050405020304" pitchFamily="18" charset="0"/>
                <a:cs typeface="Times New Roman" panose="02020603050405020304" pitchFamily="18" charset="0"/>
              </a:rPr>
              <a:t>Формирование позитивного мышления  и самопринятия</a:t>
            </a:r>
          </a:p>
          <a:p>
            <a:pPr marL="342900" indent="-342900" algn="just">
              <a:lnSpc>
                <a:spcPct val="160000"/>
              </a:lnSpc>
              <a:spcBef>
                <a:spcPts val="0"/>
              </a:spcBef>
              <a:buFontTx/>
              <a:buChar char="-"/>
            </a:pPr>
            <a:r>
              <a:rPr lang="ru-RU" sz="4400" dirty="0">
                <a:latin typeface="Times New Roman" panose="02020603050405020304" pitchFamily="18" charset="0"/>
                <a:cs typeface="Times New Roman" panose="02020603050405020304" pitchFamily="18" charset="0"/>
              </a:rPr>
              <a:t>Формирование эффективных копинг-стратегий</a:t>
            </a:r>
          </a:p>
          <a:p>
            <a:pPr marL="342900" indent="-342900" algn="just">
              <a:lnSpc>
                <a:spcPct val="160000"/>
              </a:lnSpc>
              <a:spcBef>
                <a:spcPts val="0"/>
              </a:spcBef>
              <a:buFontTx/>
              <a:buChar char="-"/>
            </a:pPr>
            <a:r>
              <a:rPr lang="ru-RU" sz="4400" dirty="0">
                <a:latin typeface="Times New Roman" panose="02020603050405020304" pitchFamily="18" charset="0"/>
                <a:cs typeface="Times New Roman" panose="02020603050405020304" pitchFamily="18" charset="0"/>
              </a:rPr>
              <a:t>Работа с ресурсами</a:t>
            </a:r>
          </a:p>
          <a:p>
            <a:pPr marL="342900" indent="-342900" algn="just">
              <a:lnSpc>
                <a:spcPct val="160000"/>
              </a:lnSpc>
              <a:spcBef>
                <a:spcPts val="0"/>
              </a:spcBef>
              <a:buFontTx/>
              <a:buChar char="-"/>
            </a:pPr>
            <a:r>
              <a:rPr lang="ru-RU" sz="4400" dirty="0">
                <a:latin typeface="Times New Roman" panose="02020603050405020304" pitchFamily="18" charset="0"/>
                <a:cs typeface="Times New Roman" panose="02020603050405020304" pitchFamily="18" charset="0"/>
              </a:rPr>
              <a:t>Работа с перспективой</a:t>
            </a:r>
          </a:p>
          <a:p>
            <a:pPr marL="342900" indent="-342900">
              <a:buFontTx/>
              <a:buChar char="-"/>
            </a:pPr>
            <a:endParaRPr lang="ru-RU" dirty="0"/>
          </a:p>
          <a:p>
            <a:r>
              <a:rPr lang="ru-RU" dirty="0"/>
              <a:t> </a:t>
            </a:r>
          </a:p>
          <a:p>
            <a:r>
              <a:rPr lang="ru-RU" dirty="0"/>
              <a:t> </a:t>
            </a:r>
          </a:p>
          <a:p>
            <a:endParaRPr lang="ru-RU" dirty="0"/>
          </a:p>
        </p:txBody>
      </p:sp>
    </p:spTree>
    <p:extLst>
      <p:ext uri="{BB962C8B-B14F-4D97-AF65-F5344CB8AC3E}">
        <p14:creationId xmlns:p14="http://schemas.microsoft.com/office/powerpoint/2010/main" val="2629747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9EFB3-D098-CD66-9747-83DF741134B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EC3D89-A5BA-0D97-6AAE-72068C7CA5B2}"/>
              </a:ext>
            </a:extLst>
          </p:cNvPr>
          <p:cNvSpPr>
            <a:spLocks noGrp="1"/>
          </p:cNvSpPr>
          <p:nvPr>
            <p:ph type="ctrTitle"/>
          </p:nvPr>
        </p:nvSpPr>
        <p:spPr>
          <a:xfrm>
            <a:off x="2453148" y="191730"/>
            <a:ext cx="9144000" cy="1194618"/>
          </a:xfrm>
        </p:spPr>
        <p:txBody>
          <a:bodyPr>
            <a:normAutofit fontScale="90000"/>
          </a:bodyPr>
          <a:lstStyle/>
          <a:p>
            <a:br>
              <a:rPr lang="ru-RU"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Этап - знакомство и установление контакта</a:t>
            </a:r>
          </a:p>
        </p:txBody>
      </p:sp>
      <p:sp>
        <p:nvSpPr>
          <p:cNvPr id="3" name="Подзаголовок 2">
            <a:extLst>
              <a:ext uri="{FF2B5EF4-FFF2-40B4-BE49-F238E27FC236}">
                <a16:creationId xmlns:a16="http://schemas.microsoft.com/office/drawing/2014/main" id="{342FE65D-CD85-F3FC-5962-15F0109D9F4F}"/>
              </a:ext>
            </a:extLst>
          </p:cNvPr>
          <p:cNvSpPr>
            <a:spLocks noGrp="1"/>
          </p:cNvSpPr>
          <p:nvPr>
            <p:ph type="subTitle" idx="1"/>
          </p:nvPr>
        </p:nvSpPr>
        <p:spPr>
          <a:xfrm>
            <a:off x="1524000" y="2212258"/>
            <a:ext cx="9144000" cy="3045542"/>
          </a:xfrm>
        </p:spPr>
        <p:txBody>
          <a:bodyPr/>
          <a:lstStyle/>
          <a:p>
            <a:r>
              <a:rPr lang="ru-RU" dirty="0">
                <a:latin typeface="Times New Roman" panose="02020603050405020304" pitchFamily="18" charset="0"/>
                <a:cs typeface="Times New Roman" panose="02020603050405020304" pitchFamily="18" charset="0"/>
              </a:rPr>
              <a:t>Техника «Модное приветствие»</a:t>
            </a:r>
          </a:p>
          <a:p>
            <a:r>
              <a:rPr lang="ru-RU" dirty="0">
                <a:latin typeface="Times New Roman" panose="02020603050405020304" pitchFamily="18" charset="0"/>
                <a:cs typeface="Times New Roman" panose="02020603050405020304" pitchFamily="18" charset="0"/>
              </a:rPr>
              <a:t>Техника «Движение по кругу»</a:t>
            </a:r>
          </a:p>
          <a:p>
            <a:r>
              <a:rPr lang="ru-RU" dirty="0">
                <a:latin typeface="Times New Roman" panose="02020603050405020304" pitchFamily="18" charset="0"/>
                <a:cs typeface="Times New Roman" panose="02020603050405020304" pitchFamily="18" charset="0"/>
              </a:rPr>
              <a:t>Техника  «Найти общее» </a:t>
            </a:r>
          </a:p>
          <a:p>
            <a:r>
              <a:rPr lang="ru-RU" dirty="0">
                <a:latin typeface="Times New Roman" panose="02020603050405020304" pitchFamily="18" charset="0"/>
                <a:cs typeface="Times New Roman" panose="02020603050405020304" pitchFamily="18" charset="0"/>
              </a:rPr>
              <a:t>Техника  «Имена – качества»</a:t>
            </a:r>
          </a:p>
          <a:p>
            <a:r>
              <a:rPr lang="ru-RU" dirty="0">
                <a:latin typeface="Times New Roman" panose="02020603050405020304" pitchFamily="18" charset="0"/>
                <a:cs typeface="Times New Roman" panose="02020603050405020304" pitchFamily="18" charset="0"/>
              </a:rPr>
              <a:t>Техника «Футболка с надписью»</a:t>
            </a:r>
          </a:p>
          <a:p>
            <a:endParaRPr lang="ru-RU" dirty="0"/>
          </a:p>
        </p:txBody>
      </p:sp>
    </p:spTree>
    <p:extLst>
      <p:ext uri="{BB962C8B-B14F-4D97-AF65-F5344CB8AC3E}">
        <p14:creationId xmlns:p14="http://schemas.microsoft.com/office/powerpoint/2010/main" val="4038573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5EA84-0659-A960-27CB-08029AABDE6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21BB3B-940C-442C-ADF0-684857A03C01}"/>
              </a:ext>
            </a:extLst>
          </p:cNvPr>
          <p:cNvSpPr>
            <a:spLocks noGrp="1"/>
          </p:cNvSpPr>
          <p:nvPr>
            <p:ph type="ctrTitle"/>
          </p:nvPr>
        </p:nvSpPr>
        <p:spPr>
          <a:xfrm>
            <a:off x="1524000" y="0"/>
            <a:ext cx="9144000" cy="992330"/>
          </a:xfrm>
        </p:spPr>
        <p:txBody>
          <a:bodyPr>
            <a:normAutofit/>
          </a:bodyPr>
          <a:lstStyle/>
          <a:p>
            <a:r>
              <a:rPr lang="ru-RU" sz="3200" b="1" dirty="0">
                <a:latin typeface="Times New Roman" panose="02020603050405020304" pitchFamily="18" charset="0"/>
                <a:cs typeface="Times New Roman" panose="02020603050405020304" pitchFamily="18" charset="0"/>
              </a:rPr>
              <a:t>Этап - постановка и согласование целей</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1CE37C0D-E0F7-2BD7-F9B5-C876E5FF072F}"/>
              </a:ext>
            </a:extLst>
          </p:cNvPr>
          <p:cNvSpPr>
            <a:spLocks noGrp="1"/>
          </p:cNvSpPr>
          <p:nvPr>
            <p:ph type="subTitle" idx="1"/>
          </p:nvPr>
        </p:nvSpPr>
        <p:spPr>
          <a:xfrm>
            <a:off x="442451" y="1162757"/>
            <a:ext cx="11090787" cy="5444520"/>
          </a:xfrm>
        </p:spPr>
        <p:txBody>
          <a:bodyPr>
            <a:normAutofit fontScale="85000" lnSpcReduction="10000"/>
          </a:bodyPr>
          <a:lstStyle/>
          <a:p>
            <a:pPr>
              <a:lnSpc>
                <a:spcPct val="120000"/>
              </a:lnSpc>
              <a:spcBef>
                <a:spcPts val="0"/>
              </a:spcBef>
            </a:pPr>
            <a:r>
              <a:rPr lang="ru-RU" sz="2800" b="1" i="1" dirty="0">
                <a:latin typeface="Times New Roman" panose="02020603050405020304" pitchFamily="18" charset="0"/>
                <a:cs typeface="Times New Roman" panose="02020603050405020304" pitchFamily="18" charset="0"/>
              </a:rPr>
              <a:t>Техника   «Понимание целей»</a:t>
            </a:r>
            <a:endParaRPr lang="ru-RU" sz="2800" i="1" dirty="0">
              <a:latin typeface="Times New Roman" panose="02020603050405020304" pitchFamily="18" charset="0"/>
              <a:cs typeface="Times New Roman" panose="02020603050405020304" pitchFamily="18" charset="0"/>
            </a:endParaRPr>
          </a:p>
          <a:p>
            <a:pPr algn="just">
              <a:lnSpc>
                <a:spcPct val="120000"/>
              </a:lnSpc>
              <a:spcBef>
                <a:spcPts val="0"/>
              </a:spcBef>
            </a:pPr>
            <a:r>
              <a:rPr lang="ru-RU" sz="2600" dirty="0">
                <a:latin typeface="Times New Roman" panose="02020603050405020304" pitchFamily="18" charset="0"/>
                <a:cs typeface="Times New Roman" panose="02020603050405020304" pitchFamily="18" charset="0"/>
              </a:rPr>
              <a:t>Инструкция: Возьмите 3 листа бумаги, напишите вверху на первом листе: «Каковы мои цели в жизни?». Пишите все, что приходит вам в голову, каким бы общим, абстрактным или примитивным написанное ни казалось. Вы можете включить сюда любые цели - личные, семейные, цели будущей карьеры или духовные цели. Просмотрите весь список и сделайте дополнения и исправления. Отложите первый лист в сторону.</a:t>
            </a:r>
          </a:p>
          <a:p>
            <a:pPr algn="just">
              <a:lnSpc>
                <a:spcPct val="120000"/>
              </a:lnSpc>
              <a:spcBef>
                <a:spcPts val="0"/>
              </a:spcBef>
            </a:pPr>
            <a:r>
              <a:rPr lang="ru-RU" sz="2600" dirty="0">
                <a:latin typeface="Times New Roman" panose="02020603050405020304" pitchFamily="18" charset="0"/>
                <a:cs typeface="Times New Roman" panose="02020603050405020304" pitchFamily="18" charset="0"/>
              </a:rPr>
              <a:t>Возьмите второй лист и напишите вверху: «Как бы я хотел провести следующие три года?». Пишите всё, что приходит в голову, просмотрите список, если требуется – внесите изменения. Этот вопрос должен помочь вам выявить ваши цели более отчетливо, чем первый. Отложите в сторону и этот список.</a:t>
            </a:r>
          </a:p>
          <a:p>
            <a:pPr algn="just">
              <a:lnSpc>
                <a:spcPct val="120000"/>
              </a:lnSpc>
              <a:spcBef>
                <a:spcPts val="0"/>
              </a:spcBef>
            </a:pPr>
            <a:r>
              <a:rPr lang="ru-RU" sz="2600" dirty="0">
                <a:latin typeface="Times New Roman" panose="02020603050405020304" pitchFamily="18" charset="0"/>
                <a:cs typeface="Times New Roman" panose="02020603050405020304" pitchFamily="18" charset="0"/>
              </a:rPr>
              <a:t>На третьем листе выпишите 3 цели, которые считаете наиболее важными из всех перечисленных. Сравните все три списка.</a:t>
            </a:r>
          </a:p>
          <a:p>
            <a:pPr algn="just">
              <a:lnSpc>
                <a:spcPct val="120000"/>
              </a:lnSpc>
              <a:spcBef>
                <a:spcPts val="0"/>
              </a:spcBef>
            </a:pPr>
            <a:r>
              <a:rPr lang="ru-RU" sz="2600" dirty="0">
                <a:latin typeface="Times New Roman" panose="02020603050405020304" pitchFamily="18" charset="0"/>
                <a:cs typeface="Times New Roman" panose="02020603050405020304" pitchFamily="18" charset="0"/>
              </a:rPr>
              <a:t>Обсуждение:</a:t>
            </a:r>
          </a:p>
          <a:p>
            <a:pPr algn="just">
              <a:lnSpc>
                <a:spcPct val="120000"/>
              </a:lnSpc>
              <a:spcBef>
                <a:spcPts val="0"/>
              </a:spcBef>
            </a:pPr>
            <a:r>
              <a:rPr lang="ru-RU" sz="2600" dirty="0">
                <a:latin typeface="Times New Roman" panose="02020603050405020304" pitchFamily="18" charset="0"/>
                <a:cs typeface="Times New Roman" panose="02020603050405020304" pitchFamily="18" charset="0"/>
              </a:rPr>
              <a:t>Есть ли темы, проходящие красной нитью через все разнообразие ваших желаний?</a:t>
            </a:r>
          </a:p>
          <a:p>
            <a:endParaRPr lang="ru-RU" dirty="0"/>
          </a:p>
          <a:p>
            <a:endParaRPr lang="ru-RU" dirty="0"/>
          </a:p>
        </p:txBody>
      </p:sp>
    </p:spTree>
    <p:extLst>
      <p:ext uri="{BB962C8B-B14F-4D97-AF65-F5344CB8AC3E}">
        <p14:creationId xmlns:p14="http://schemas.microsoft.com/office/powerpoint/2010/main" val="403367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730EB-4D6F-599C-6E52-492E1FCED2E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81A968-204D-4FF4-7A28-2F3612356295}"/>
              </a:ext>
            </a:extLst>
          </p:cNvPr>
          <p:cNvSpPr>
            <a:spLocks noGrp="1"/>
          </p:cNvSpPr>
          <p:nvPr>
            <p:ph type="ctrTitle"/>
          </p:nvPr>
        </p:nvSpPr>
        <p:spPr>
          <a:xfrm>
            <a:off x="1524000" y="383458"/>
            <a:ext cx="9144000" cy="796413"/>
          </a:xfrm>
        </p:spPr>
        <p:txBody>
          <a:bodyPr>
            <a:normAutofit/>
          </a:bodyPr>
          <a:lstStyle/>
          <a:p>
            <a:r>
              <a:rPr lang="ru-RU" sz="3200" b="1" dirty="0">
                <a:latin typeface="Times New Roman" panose="02020603050405020304" pitchFamily="18" charset="0"/>
                <a:cs typeface="Times New Roman" panose="02020603050405020304" pitchFamily="18" charset="0"/>
              </a:rPr>
              <a:t>Этап - постановка и согласование целей</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5A3205F9-B170-F829-E939-7AA29ED9A07B}"/>
              </a:ext>
            </a:extLst>
          </p:cNvPr>
          <p:cNvSpPr>
            <a:spLocks noGrp="1"/>
          </p:cNvSpPr>
          <p:nvPr>
            <p:ph type="subTitle" idx="1"/>
          </p:nvPr>
        </p:nvSpPr>
        <p:spPr>
          <a:xfrm>
            <a:off x="678425" y="1358900"/>
            <a:ext cx="10677833" cy="5248377"/>
          </a:xfrm>
        </p:spPr>
        <p:txBody>
          <a:bodyPr>
            <a:normAutofit fontScale="62500" lnSpcReduction="20000"/>
          </a:bodyPr>
          <a:lstStyle/>
          <a:p>
            <a:pPr>
              <a:lnSpc>
                <a:spcPct val="120000"/>
              </a:lnSpc>
              <a:spcBef>
                <a:spcPts val="0"/>
              </a:spcBef>
            </a:pPr>
            <a:r>
              <a:rPr lang="ru-RU" sz="4400" b="1" i="1" dirty="0">
                <a:latin typeface="Times New Roman" panose="02020603050405020304" pitchFamily="18" charset="0"/>
                <a:cs typeface="Times New Roman" panose="02020603050405020304" pitchFamily="18" charset="0"/>
              </a:rPr>
              <a:t>Техника   «Три желания»</a:t>
            </a:r>
            <a:endParaRPr lang="ru-RU" sz="4400" i="1" dirty="0">
              <a:latin typeface="Times New Roman" panose="02020603050405020304" pitchFamily="18" charset="0"/>
              <a:cs typeface="Times New Roman" panose="02020603050405020304" pitchFamily="18" charset="0"/>
            </a:endParaRPr>
          </a:p>
          <a:p>
            <a:pPr algn="just">
              <a:lnSpc>
                <a:spcPct val="120000"/>
              </a:lnSpc>
              <a:spcBef>
                <a:spcPts val="0"/>
              </a:spcBef>
            </a:pPr>
            <a:r>
              <a:rPr lang="ru-RU" sz="3600" dirty="0">
                <a:latin typeface="Times New Roman" panose="02020603050405020304" pitchFamily="18" charset="0"/>
                <a:cs typeface="Times New Roman" panose="02020603050405020304" pitchFamily="18" charset="0"/>
              </a:rPr>
              <a:t>Вы нашли старую запечатанную бутылку, выброшенную волнами на берег. Вы открыли ее, оттуда появился джинн и пообещал исполнить три ваших желания. Когда будете обдумывать, что загадать, помните, что желания должны оставаться в пределах человеческих возможностей. Они должны быть увлекательными, но правдоподобными. На выполнение задания дается 20 минут.</a:t>
            </a:r>
          </a:p>
          <a:p>
            <a:pPr algn="just">
              <a:lnSpc>
                <a:spcPct val="120000"/>
              </a:lnSpc>
              <a:spcBef>
                <a:spcPts val="0"/>
              </a:spcBef>
            </a:pPr>
            <a:r>
              <a:rPr lang="ru-RU" sz="3600" dirty="0">
                <a:latin typeface="Times New Roman" panose="02020603050405020304" pitchFamily="18" charset="0"/>
                <a:cs typeface="Times New Roman" panose="02020603050405020304" pitchFamily="18" charset="0"/>
              </a:rPr>
              <a:t>1. Напишите ваши три желания.</a:t>
            </a:r>
          </a:p>
          <a:p>
            <a:pPr algn="just">
              <a:lnSpc>
                <a:spcPct val="120000"/>
              </a:lnSpc>
              <a:spcBef>
                <a:spcPts val="0"/>
              </a:spcBef>
            </a:pPr>
            <a:r>
              <a:rPr lang="ru-RU" sz="3600" dirty="0">
                <a:latin typeface="Times New Roman" panose="02020603050405020304" pitchFamily="18" charset="0"/>
                <a:cs typeface="Times New Roman" panose="02020603050405020304" pitchFamily="18" charset="0"/>
              </a:rPr>
              <a:t>2. Выберите одно, наиболее важное для вас.</a:t>
            </a:r>
          </a:p>
          <a:p>
            <a:pPr algn="just">
              <a:lnSpc>
                <a:spcPct val="120000"/>
              </a:lnSpc>
              <a:spcBef>
                <a:spcPts val="0"/>
              </a:spcBef>
            </a:pPr>
            <a:r>
              <a:rPr lang="ru-RU" sz="3600" dirty="0">
                <a:latin typeface="Times New Roman" panose="02020603050405020304" pitchFamily="18" charset="0"/>
                <a:cs typeface="Times New Roman" panose="02020603050405020304" pitchFamily="18" charset="0"/>
              </a:rPr>
              <a:t>3. Напишите о своем желании четко и подробно как о главной жизненной цели.</a:t>
            </a:r>
          </a:p>
          <a:p>
            <a:pPr algn="just">
              <a:lnSpc>
                <a:spcPct val="120000"/>
              </a:lnSpc>
              <a:spcBef>
                <a:spcPts val="0"/>
              </a:spcBef>
            </a:pPr>
            <a:r>
              <a:rPr lang="ru-RU" sz="3600" dirty="0">
                <a:latin typeface="Times New Roman" panose="02020603050405020304" pitchFamily="18" charset="0"/>
                <a:cs typeface="Times New Roman" panose="02020603050405020304" pitchFamily="18" charset="0"/>
              </a:rPr>
              <a:t>4. Что вы делаете или собираетесь сделать для достижения этой цели?</a:t>
            </a:r>
          </a:p>
          <a:p>
            <a:pPr algn="just">
              <a:lnSpc>
                <a:spcPct val="120000"/>
              </a:lnSpc>
              <a:spcBef>
                <a:spcPts val="0"/>
              </a:spcBef>
            </a:pPr>
            <a:r>
              <a:rPr lang="ru-RU" sz="3600" dirty="0">
                <a:latin typeface="Times New Roman" panose="02020603050405020304" pitchFamily="18" charset="0"/>
                <a:cs typeface="Times New Roman" panose="02020603050405020304" pitchFamily="18" charset="0"/>
              </a:rPr>
              <a:t>5. Каковы препятствия для ее достижения?</a:t>
            </a:r>
          </a:p>
          <a:p>
            <a:pPr algn="just">
              <a:lnSpc>
                <a:spcPct val="120000"/>
              </a:lnSpc>
              <a:spcBef>
                <a:spcPts val="0"/>
              </a:spcBef>
            </a:pPr>
            <a:r>
              <a:rPr lang="ru-RU" sz="3600" dirty="0">
                <a:latin typeface="Times New Roman" panose="02020603050405020304" pitchFamily="18" charset="0"/>
                <a:cs typeface="Times New Roman" panose="02020603050405020304" pitchFamily="18" charset="0"/>
              </a:rPr>
              <a:t>6. Если хотите, повторите пункты 3–5 для оставшихся двух желаний.</a:t>
            </a:r>
          </a:p>
          <a:p>
            <a:pPr algn="just">
              <a:lnSpc>
                <a:spcPct val="120000"/>
              </a:lnSpc>
              <a:spcBef>
                <a:spcPts val="0"/>
              </a:spcBef>
            </a:pPr>
            <a:r>
              <a:rPr lang="ru-RU" sz="3600" dirty="0">
                <a:latin typeface="Times New Roman" panose="02020603050405020304" pitchFamily="18" charset="0"/>
                <a:cs typeface="Times New Roman" panose="02020603050405020304" pitchFamily="18" charset="0"/>
              </a:rPr>
              <a:t>Обсуждение:</a:t>
            </a:r>
          </a:p>
          <a:p>
            <a:pPr algn="just">
              <a:lnSpc>
                <a:spcPct val="120000"/>
              </a:lnSpc>
              <a:spcBef>
                <a:spcPts val="0"/>
              </a:spcBef>
            </a:pPr>
            <a:r>
              <a:rPr lang="ru-RU" sz="3600" dirty="0">
                <a:latin typeface="Times New Roman" panose="02020603050405020304" pitchFamily="18" charset="0"/>
                <a:cs typeface="Times New Roman" panose="02020603050405020304" pitchFamily="18" charset="0"/>
              </a:rPr>
              <a:t>Что вы чувствовали, когда писали о своей цели?</a:t>
            </a:r>
          </a:p>
          <a:p>
            <a:endParaRPr lang="ru-RU" dirty="0"/>
          </a:p>
        </p:txBody>
      </p:sp>
    </p:spTree>
    <p:extLst>
      <p:ext uri="{BB962C8B-B14F-4D97-AF65-F5344CB8AC3E}">
        <p14:creationId xmlns:p14="http://schemas.microsoft.com/office/powerpoint/2010/main" val="323634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E7E5-6813-175A-31CD-897798113DF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900003-FF2D-3CA5-7EAB-83DDD92C6E86}"/>
              </a:ext>
            </a:extLst>
          </p:cNvPr>
          <p:cNvSpPr>
            <a:spLocks noGrp="1"/>
          </p:cNvSpPr>
          <p:nvPr>
            <p:ph type="ctrTitle"/>
          </p:nvPr>
        </p:nvSpPr>
        <p:spPr>
          <a:xfrm>
            <a:off x="1524000" y="294968"/>
            <a:ext cx="9144000" cy="796413"/>
          </a:xfrm>
        </p:spPr>
        <p:txBody>
          <a:bodyPr>
            <a:normAutofit/>
          </a:bodyPr>
          <a:lstStyle/>
          <a:p>
            <a:r>
              <a:rPr lang="ru-RU" sz="3200" b="1" dirty="0">
                <a:latin typeface="Times New Roman" panose="02020603050405020304" pitchFamily="18" charset="0"/>
                <a:cs typeface="Times New Roman" panose="02020603050405020304" pitchFamily="18" charset="0"/>
              </a:rPr>
              <a:t>Этап - постановка и согласование целей</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7548389A-D353-C81B-6C06-72F0CEDF5585}"/>
              </a:ext>
            </a:extLst>
          </p:cNvPr>
          <p:cNvSpPr>
            <a:spLocks noGrp="1"/>
          </p:cNvSpPr>
          <p:nvPr>
            <p:ph type="subTitle" idx="1"/>
          </p:nvPr>
        </p:nvSpPr>
        <p:spPr>
          <a:xfrm>
            <a:off x="1120877" y="1386346"/>
            <a:ext cx="9955162" cy="5176685"/>
          </a:xfrm>
        </p:spPr>
        <p:txBody>
          <a:bodyPr>
            <a:normAutofit/>
          </a:bodyPr>
          <a:lstStyle/>
          <a:p>
            <a:r>
              <a:rPr lang="ru-RU" b="1" i="1" dirty="0">
                <a:latin typeface="Times New Roman" panose="02020603050405020304" pitchFamily="18" charset="0"/>
                <a:cs typeface="Times New Roman" panose="02020603050405020304" pitchFamily="18" charset="0"/>
              </a:rPr>
              <a:t>Техника «Моё желаемое состояние»</a:t>
            </a:r>
          </a:p>
          <a:p>
            <a:endParaRPr lang="ru-RU" b="1" i="1" dirty="0">
              <a:latin typeface="Times New Roman" panose="02020603050405020304" pitchFamily="18" charset="0"/>
              <a:cs typeface="Times New Roman" panose="02020603050405020304" pitchFamily="18" charset="0"/>
            </a:endParaRPr>
          </a:p>
          <a:p>
            <a:pPr algn="just">
              <a:lnSpc>
                <a:spcPct val="100000"/>
              </a:lnSpc>
              <a:spcBef>
                <a:spcPts val="0"/>
              </a:spcBef>
            </a:pPr>
            <a:r>
              <a:rPr lang="ru-RU" dirty="0">
                <a:latin typeface="Times New Roman" panose="02020603050405020304" pitchFamily="18" charset="0"/>
                <a:cs typeface="Times New Roman" panose="02020603050405020304" pitchFamily="18" charset="0"/>
              </a:rPr>
              <a:t>Участникам предлагается набор метафорических ассоциативных карт. </a:t>
            </a:r>
          </a:p>
          <a:p>
            <a:pPr algn="just">
              <a:lnSpc>
                <a:spcPct val="100000"/>
              </a:lnSpc>
              <a:spcBef>
                <a:spcPts val="0"/>
              </a:spcBef>
            </a:pPr>
            <a:r>
              <a:rPr lang="ru-RU" dirty="0">
                <a:latin typeface="Times New Roman" panose="02020603050405020304" pitchFamily="18" charset="0"/>
                <a:cs typeface="Times New Roman" panose="02020603050405020304" pitchFamily="18" charset="0"/>
              </a:rPr>
              <a:t>Инструкция: Выберите карту, которая наиболее точно характеризует ваше эмоциональное состояние.</a:t>
            </a:r>
          </a:p>
          <a:p>
            <a:pPr algn="just">
              <a:lnSpc>
                <a:spcPct val="100000"/>
              </a:lnSpc>
              <a:spcBef>
                <a:spcPts val="0"/>
              </a:spcBef>
            </a:pPr>
            <a:r>
              <a:rPr lang="ru-RU" dirty="0">
                <a:latin typeface="Times New Roman" panose="02020603050405020304" pitchFamily="18" charset="0"/>
                <a:cs typeface="Times New Roman" panose="02020603050405020304" pitchFamily="18" charset="0"/>
              </a:rPr>
              <a:t>Когда все участники выполнят эту часть задания, им предлагается сделать ещё один выбор – карту, которая олицетворяет желаемое эмоциональное состояние.</a:t>
            </a:r>
          </a:p>
          <a:p>
            <a:pPr algn="just">
              <a:lnSpc>
                <a:spcPct val="100000"/>
              </a:lnSpc>
              <a:spcBef>
                <a:spcPts val="0"/>
              </a:spcBef>
            </a:pPr>
            <a:r>
              <a:rPr lang="ru-RU" dirty="0">
                <a:latin typeface="Times New Roman" panose="02020603050405020304" pitchFamily="18" charset="0"/>
                <a:cs typeface="Times New Roman" panose="02020603050405020304" pitchFamily="18" charset="0"/>
              </a:rPr>
              <a:t>Можно провести ещё один или несколько этапов выбора – выбрать карту (карты), которые подскажут пути достижения желаемого эмоционального состояния.</a:t>
            </a:r>
          </a:p>
          <a:p>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477891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A2D42-66F2-A68F-7B49-75DEF489720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653665BE-8E97-42C9-83C0-6292D5177077}"/>
              </a:ext>
            </a:extLst>
          </p:cNvPr>
          <p:cNvSpPr>
            <a:spLocks noGrp="1"/>
          </p:cNvSpPr>
          <p:nvPr>
            <p:ph type="ctrTitle"/>
          </p:nvPr>
        </p:nvSpPr>
        <p:spPr>
          <a:xfrm>
            <a:off x="1524000" y="0"/>
            <a:ext cx="9144000" cy="1600199"/>
          </a:xfrm>
        </p:spPr>
        <p:txBody>
          <a:bodyPr>
            <a:normAutofit/>
          </a:bodyPr>
          <a:lstStyle/>
          <a:p>
            <a:r>
              <a:rPr lang="ru-RU" sz="3200" b="1" dirty="0">
                <a:latin typeface="Times New Roman" panose="02020603050405020304" pitchFamily="18" charset="0"/>
                <a:cs typeface="Times New Roman" panose="02020603050405020304" pitchFamily="18" charset="0"/>
              </a:rPr>
              <a:t>Этап - постановка и согласование целей</a:t>
            </a:r>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r>
              <a:rPr lang="ru-RU" sz="2700" b="1" dirty="0">
                <a:latin typeface="Times New Roman" panose="02020603050405020304" pitchFamily="18" charset="0"/>
                <a:cs typeface="Times New Roman" panose="02020603050405020304" pitchFamily="18" charset="0"/>
              </a:rPr>
              <a:t>Техника «Моё желаемое состояние»</a:t>
            </a:r>
            <a:endParaRPr lang="ru-RU" sz="27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D999967C-1A6A-D03C-D7E5-3F87F85AEB12}"/>
              </a:ext>
            </a:extLst>
          </p:cNvPr>
          <p:cNvSpPr>
            <a:spLocks noGrp="1"/>
          </p:cNvSpPr>
          <p:nvPr>
            <p:ph type="subTitle" idx="1"/>
          </p:nvPr>
        </p:nvSpPr>
        <p:spPr>
          <a:xfrm>
            <a:off x="1524000" y="1800665"/>
            <a:ext cx="9144000" cy="4304713"/>
          </a:xfrm>
        </p:spPr>
        <p:txBody>
          <a:bodyPr/>
          <a:lstStyle/>
          <a:p>
            <a:pPr lvl="1"/>
            <a:endParaRPr lang="ru-RU" dirty="0"/>
          </a:p>
        </p:txBody>
      </p:sp>
      <p:pic>
        <p:nvPicPr>
          <p:cNvPr id="4" name="Рисунок 3">
            <a:extLst>
              <a:ext uri="{FF2B5EF4-FFF2-40B4-BE49-F238E27FC236}">
                <a16:creationId xmlns:a16="http://schemas.microsoft.com/office/drawing/2014/main" id="{4C80E30A-CD4B-17AE-699E-004F891951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30" t="12410" r="4198" b="18445"/>
          <a:stretch/>
        </p:blipFill>
        <p:spPr bwMode="auto">
          <a:xfrm>
            <a:off x="1418746" y="1804987"/>
            <a:ext cx="9143999" cy="471026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6696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C52C-CC20-60BC-5A1D-C71D4D228653}"/>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F9A301-7624-4263-F084-B839E43C6781}"/>
              </a:ext>
            </a:extLst>
          </p:cNvPr>
          <p:cNvSpPr>
            <a:spLocks noGrp="1"/>
          </p:cNvSpPr>
          <p:nvPr>
            <p:ph type="ctrTitle"/>
          </p:nvPr>
        </p:nvSpPr>
        <p:spPr>
          <a:xfrm>
            <a:off x="1664677" y="293663"/>
            <a:ext cx="9144000" cy="775482"/>
          </a:xfrm>
        </p:spPr>
        <p:txBody>
          <a:bodyPr>
            <a:normAutofit/>
          </a:bodyPr>
          <a:lstStyle/>
          <a:p>
            <a:r>
              <a:rPr lang="ru-RU" sz="3200" b="1" dirty="0">
                <a:latin typeface="Times New Roman" panose="02020603050405020304" pitchFamily="18" charset="0"/>
                <a:cs typeface="Times New Roman" panose="02020603050405020304" pitchFamily="18" charset="0"/>
              </a:rPr>
              <a:t>Этап - постановка и согласование целей</a:t>
            </a:r>
            <a:endParaRPr lang="ru-RU" sz="3200" dirty="0"/>
          </a:p>
        </p:txBody>
      </p:sp>
      <p:sp>
        <p:nvSpPr>
          <p:cNvPr id="3" name="Подзаголовок 2">
            <a:extLst>
              <a:ext uri="{FF2B5EF4-FFF2-40B4-BE49-F238E27FC236}">
                <a16:creationId xmlns:a16="http://schemas.microsoft.com/office/drawing/2014/main" id="{68648A62-97F5-9F82-FB90-DD416C25A12A}"/>
              </a:ext>
            </a:extLst>
          </p:cNvPr>
          <p:cNvSpPr>
            <a:spLocks noGrp="1"/>
          </p:cNvSpPr>
          <p:nvPr>
            <p:ph type="subTitle" idx="1"/>
          </p:nvPr>
        </p:nvSpPr>
        <p:spPr>
          <a:xfrm>
            <a:off x="1524000" y="1350498"/>
            <a:ext cx="9144000" cy="3814104"/>
          </a:xfrm>
        </p:spPr>
        <p:txBody>
          <a:bodyPr/>
          <a:lstStyle/>
          <a:p>
            <a:r>
              <a:rPr lang="ru-RU" b="1" i="1" dirty="0">
                <a:latin typeface="Times New Roman" panose="02020603050405020304" pitchFamily="18" charset="0"/>
                <a:cs typeface="Times New Roman" panose="02020603050405020304" pitchFamily="18" charset="0"/>
              </a:rPr>
              <a:t>Техника «История моего героя»</a:t>
            </a:r>
          </a:p>
          <a:p>
            <a:endParaRPr lang="ru-RU" i="1" dirty="0">
              <a:latin typeface="Times New Roman" panose="02020603050405020304" pitchFamily="18" charset="0"/>
              <a:cs typeface="Times New Roman" panose="02020603050405020304" pitchFamily="18" charset="0"/>
            </a:endParaRPr>
          </a:p>
          <a:p>
            <a:endParaRPr lang="ru-RU" dirty="0"/>
          </a:p>
        </p:txBody>
      </p:sp>
      <p:graphicFrame>
        <p:nvGraphicFramePr>
          <p:cNvPr id="4" name="Таблица 3">
            <a:extLst>
              <a:ext uri="{FF2B5EF4-FFF2-40B4-BE49-F238E27FC236}">
                <a16:creationId xmlns:a16="http://schemas.microsoft.com/office/drawing/2014/main" id="{312EF72D-BE0F-93B1-C4A0-CA20CD22D07E}"/>
              </a:ext>
            </a:extLst>
          </p:cNvPr>
          <p:cNvGraphicFramePr>
            <a:graphicFrameLocks noGrp="1"/>
          </p:cNvGraphicFramePr>
          <p:nvPr/>
        </p:nvGraphicFramePr>
        <p:xfrm>
          <a:off x="2032000" y="2250831"/>
          <a:ext cx="8127999" cy="4157002"/>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1673536034"/>
                    </a:ext>
                  </a:extLst>
                </a:gridCol>
                <a:gridCol w="2709333">
                  <a:extLst>
                    <a:ext uri="{9D8B030D-6E8A-4147-A177-3AD203B41FA5}">
                      <a16:colId xmlns:a16="http://schemas.microsoft.com/office/drawing/2014/main" val="1620675988"/>
                    </a:ext>
                  </a:extLst>
                </a:gridCol>
                <a:gridCol w="2709333">
                  <a:extLst>
                    <a:ext uri="{9D8B030D-6E8A-4147-A177-3AD203B41FA5}">
                      <a16:colId xmlns:a16="http://schemas.microsoft.com/office/drawing/2014/main" val="1226043891"/>
                    </a:ext>
                  </a:extLst>
                </a:gridCol>
              </a:tblGrid>
              <a:tr h="2078501">
                <a:tc>
                  <a:txBody>
                    <a:bodyPr/>
                    <a:lstStyle/>
                    <a:p>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  Нарисуй героя истории</a:t>
                      </a:r>
                    </a:p>
                  </a:txBody>
                  <a:tcPr/>
                </a:tc>
                <a:tc>
                  <a:txBody>
                    <a:bodyPr/>
                    <a:lstStyle/>
                    <a:p>
                      <a:r>
                        <a:rPr lang="ru-RU" sz="2000" dirty="0">
                          <a:latin typeface="Times New Roman" panose="02020603050405020304" pitchFamily="18" charset="0"/>
                          <a:cs typeface="Times New Roman" panose="02020603050405020304" pitchFamily="18" charset="0"/>
                        </a:rPr>
                        <a:t> </a:t>
                      </a:r>
                    </a:p>
                    <a:p>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 Цель, которую ставит       перед собой герой</a:t>
                      </a:r>
                    </a:p>
                  </a:txBody>
                  <a:tcPr/>
                </a:tc>
                <a:tc>
                  <a:txBody>
                    <a:bodyPr/>
                    <a:lstStyle/>
                    <a:p>
                      <a:pPr algn="ctr"/>
                      <a:r>
                        <a:rPr lang="ru-RU" sz="2000" dirty="0">
                          <a:latin typeface="Times New Roman" panose="02020603050405020304" pitchFamily="18" charset="0"/>
                          <a:cs typeface="Times New Roman" panose="02020603050405020304" pitchFamily="18" charset="0"/>
                        </a:rPr>
                        <a:t> </a:t>
                      </a:r>
                    </a:p>
                    <a:p>
                      <a:pPr algn="ct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Препятствия на пути к этой цели</a:t>
                      </a:r>
                    </a:p>
                  </a:txBody>
                  <a:tcPr/>
                </a:tc>
                <a:extLst>
                  <a:ext uri="{0D108BD9-81ED-4DB2-BD59-A6C34878D82A}">
                    <a16:rowId xmlns:a16="http://schemas.microsoft.com/office/drawing/2014/main" val="1864303393"/>
                  </a:ext>
                </a:extLst>
              </a:tr>
              <a:tr h="2078501">
                <a:tc>
                  <a:txBody>
                    <a:bodyPr/>
                    <a:lstStyle/>
                    <a:p>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Кто или что может помочь герою в достижении цели (помощники)</a:t>
                      </a:r>
                    </a:p>
                  </a:txBody>
                  <a:tcPr/>
                </a:tc>
                <a:tc>
                  <a:txBody>
                    <a:bodyPr/>
                    <a:lstStyle/>
                    <a:p>
                      <a:r>
                        <a:rPr lang="ru-RU" sz="2000" dirty="0">
                          <a:latin typeface="Times New Roman" panose="02020603050405020304" pitchFamily="18" charset="0"/>
                          <a:cs typeface="Times New Roman" panose="02020603050405020304" pitchFamily="18" charset="0"/>
                        </a:rPr>
                        <a:t>  </a:t>
                      </a:r>
                    </a:p>
                    <a:p>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Как именно они помогают</a:t>
                      </a:r>
                    </a:p>
                  </a:txBody>
                  <a:tcPr/>
                </a:tc>
                <a:tc>
                  <a:txBody>
                    <a:bodyPr/>
                    <a:lstStyle/>
                    <a:p>
                      <a:pPr algn="ctr"/>
                      <a:r>
                        <a:rPr lang="ru-RU" sz="2000" dirty="0">
                          <a:latin typeface="Times New Roman" panose="02020603050405020304" pitchFamily="18" charset="0"/>
                          <a:cs typeface="Times New Roman" panose="02020603050405020304" pitchFamily="18" charset="0"/>
                        </a:rPr>
                        <a:t>  </a:t>
                      </a:r>
                    </a:p>
                    <a:p>
                      <a:pPr algn="ct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Чем закончилась эта история</a:t>
                      </a:r>
                    </a:p>
                  </a:txBody>
                  <a:tcPr/>
                </a:tc>
                <a:extLst>
                  <a:ext uri="{0D108BD9-81ED-4DB2-BD59-A6C34878D82A}">
                    <a16:rowId xmlns:a16="http://schemas.microsoft.com/office/drawing/2014/main" val="849773815"/>
                  </a:ext>
                </a:extLst>
              </a:tr>
            </a:tbl>
          </a:graphicData>
        </a:graphic>
      </p:graphicFrame>
    </p:spTree>
    <p:extLst>
      <p:ext uri="{BB962C8B-B14F-4D97-AF65-F5344CB8AC3E}">
        <p14:creationId xmlns:p14="http://schemas.microsoft.com/office/powerpoint/2010/main" val="2006150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5EA84-0659-A960-27CB-08029AABDE6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21BB3B-940C-442C-ADF0-684857A03C01}"/>
              </a:ext>
            </a:extLst>
          </p:cNvPr>
          <p:cNvSpPr>
            <a:spLocks noGrp="1"/>
          </p:cNvSpPr>
          <p:nvPr>
            <p:ph type="ctrTitle"/>
          </p:nvPr>
        </p:nvSpPr>
        <p:spPr>
          <a:xfrm>
            <a:off x="1524000" y="0"/>
            <a:ext cx="9144000" cy="992330"/>
          </a:xfrm>
        </p:spPr>
        <p:txBody>
          <a:bodyPr>
            <a:normAutofit/>
          </a:bodyPr>
          <a:lstStyle/>
          <a:p>
            <a:r>
              <a:rPr lang="ru-RU" sz="3200" b="1" dirty="0">
                <a:latin typeface="Times New Roman" panose="02020603050405020304" pitchFamily="18" charset="0"/>
                <a:cs typeface="Times New Roman" panose="02020603050405020304" pitchFamily="18" charset="0"/>
              </a:rPr>
              <a:t>Этап - постановка и согласование целей</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1CE37C0D-E0F7-2BD7-F9B5-C876E5FF072F}"/>
              </a:ext>
            </a:extLst>
          </p:cNvPr>
          <p:cNvSpPr>
            <a:spLocks noGrp="1"/>
          </p:cNvSpPr>
          <p:nvPr>
            <p:ph type="subTitle" idx="1"/>
          </p:nvPr>
        </p:nvSpPr>
        <p:spPr>
          <a:xfrm>
            <a:off x="442451" y="1162757"/>
            <a:ext cx="11090787" cy="5193798"/>
          </a:xfrm>
        </p:spPr>
        <p:txBody>
          <a:bodyPr>
            <a:normAutofit/>
          </a:bodyPr>
          <a:lstStyle/>
          <a:p>
            <a:pPr>
              <a:lnSpc>
                <a:spcPct val="120000"/>
              </a:lnSpc>
              <a:spcBef>
                <a:spcPts val="0"/>
              </a:spcBef>
            </a:pPr>
            <a:r>
              <a:rPr lang="ru-RU" sz="2800" b="1" i="1" dirty="0">
                <a:latin typeface="Times New Roman" panose="02020603050405020304" pitchFamily="18" charset="0"/>
                <a:cs typeface="Times New Roman" panose="02020603050405020304" pitchFamily="18" charset="0"/>
              </a:rPr>
              <a:t>Техника   «История моего героя»</a:t>
            </a:r>
            <a:endParaRPr lang="ru-RU" sz="2800" i="1" dirty="0">
              <a:latin typeface="Times New Roman" panose="02020603050405020304" pitchFamily="18" charset="0"/>
              <a:cs typeface="Times New Roman" panose="02020603050405020304" pitchFamily="18" charset="0"/>
            </a:endParaRPr>
          </a:p>
          <a:p>
            <a:endParaRPr lang="ru-RU" dirty="0"/>
          </a:p>
          <a:p>
            <a:endParaRPr lang="ru-RU" dirty="0"/>
          </a:p>
        </p:txBody>
      </p:sp>
      <p:pic>
        <p:nvPicPr>
          <p:cNvPr id="5" name="Рисунок 4">
            <a:extLst>
              <a:ext uri="{FF2B5EF4-FFF2-40B4-BE49-F238E27FC236}">
                <a16:creationId xmlns:a16="http://schemas.microsoft.com/office/drawing/2014/main" id="{23CF5D15-BF62-41CE-AFA0-5FC78139C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0979" y="1950998"/>
            <a:ext cx="6434666" cy="4575984"/>
          </a:xfrm>
          <a:prstGeom prst="rect">
            <a:avLst/>
          </a:prstGeom>
        </p:spPr>
      </p:pic>
    </p:spTree>
    <p:extLst>
      <p:ext uri="{BB962C8B-B14F-4D97-AF65-F5344CB8AC3E}">
        <p14:creationId xmlns:p14="http://schemas.microsoft.com/office/powerpoint/2010/main" val="3178920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F71753-C529-0F07-2EDC-893B8BAF783D}"/>
              </a:ext>
            </a:extLst>
          </p:cNvPr>
          <p:cNvSpPr>
            <a:spLocks noGrp="1"/>
          </p:cNvSpPr>
          <p:nvPr>
            <p:ph type="title"/>
          </p:nvPr>
        </p:nvSpPr>
        <p:spPr>
          <a:xfrm>
            <a:off x="838200" y="530942"/>
            <a:ext cx="10515600" cy="1159746"/>
          </a:xfrm>
        </p:spPr>
        <p:txBody>
          <a:bodyPr>
            <a:noAutofit/>
          </a:bodyPr>
          <a:lstStyle/>
          <a:p>
            <a:pPr algn="ctr"/>
            <a:r>
              <a:rPr lang="ru-RU" sz="3200" b="1" dirty="0">
                <a:latin typeface="Times New Roman" panose="02020603050405020304" pitchFamily="18" charset="0"/>
                <a:cs typeface="Times New Roman" panose="02020603050405020304" pitchFamily="18" charset="0"/>
              </a:rPr>
              <a:t>К основным функциям </a:t>
            </a:r>
            <a:r>
              <a:rPr lang="ru-RU" sz="3200" b="1" dirty="0" err="1">
                <a:latin typeface="Times New Roman" panose="02020603050405020304" pitchFamily="18" charset="0"/>
                <a:cs typeface="Times New Roman" panose="02020603050405020304" pitchFamily="18" charset="0"/>
              </a:rPr>
              <a:t>аутодеструктивного</a:t>
            </a:r>
            <a:r>
              <a:rPr lang="ru-RU" sz="3200" b="1" dirty="0">
                <a:latin typeface="Times New Roman" panose="02020603050405020304" pitchFamily="18" charset="0"/>
                <a:cs typeface="Times New Roman" panose="02020603050405020304" pitchFamily="18" charset="0"/>
              </a:rPr>
              <a:t> поведения можно отнести:</a:t>
            </a:r>
            <a:br>
              <a:rPr lang="ru-RU" sz="3200" b="1" dirty="0">
                <a:latin typeface="Times New Roman" panose="02020603050405020304" pitchFamily="18" charset="0"/>
                <a:cs typeface="Times New Roman" panose="02020603050405020304" pitchFamily="18" charset="0"/>
              </a:rPr>
            </a:br>
            <a:endParaRPr lang="ru-RU" sz="3200" b="1" dirty="0"/>
          </a:p>
        </p:txBody>
      </p:sp>
      <p:sp>
        <p:nvSpPr>
          <p:cNvPr id="3" name="Объект 2">
            <a:extLst>
              <a:ext uri="{FF2B5EF4-FFF2-40B4-BE49-F238E27FC236}">
                <a16:creationId xmlns:a16="http://schemas.microsoft.com/office/drawing/2014/main" id="{90EC78F3-BB7B-C3EF-A538-97EB9CE2F926}"/>
              </a:ext>
            </a:extLst>
          </p:cNvPr>
          <p:cNvSpPr>
            <a:spLocks noGrp="1"/>
          </p:cNvSpPr>
          <p:nvPr>
            <p:ph idx="1"/>
          </p:nvPr>
        </p:nvSpPr>
        <p:spPr/>
        <p:txBody>
          <a:bodyPr/>
          <a:lstStyle/>
          <a:p>
            <a:pPr marL="0" indent="0">
              <a:buNone/>
            </a:pPr>
            <a:r>
              <a:rPr lang="ru-RU" dirty="0">
                <a:latin typeface="Times New Roman" panose="02020603050405020304" pitchFamily="18" charset="0"/>
                <a:cs typeface="Times New Roman" panose="02020603050405020304" pitchFamily="18" charset="0"/>
              </a:rPr>
              <a:t>1) функцию саморегуляции: </a:t>
            </a:r>
            <a:r>
              <a:rPr lang="ru-RU" dirty="0" err="1">
                <a:latin typeface="Times New Roman" panose="02020603050405020304" pitchFamily="18" charset="0"/>
                <a:cs typeface="Times New Roman" panose="02020603050405020304" pitchFamily="18" charset="0"/>
              </a:rPr>
              <a:t>аутодеструктивные</a:t>
            </a:r>
            <a:r>
              <a:rPr lang="ru-RU" dirty="0">
                <a:latin typeface="Times New Roman" panose="02020603050405020304" pitchFamily="18" charset="0"/>
                <a:cs typeface="Times New Roman" panose="02020603050405020304" pitchFamily="18" charset="0"/>
              </a:rPr>
              <a:t> действия позволяют снять эмоциональное напряжение, восстановить чувство самоконтроля, избежать трудно переносимые эмоции; </a:t>
            </a:r>
          </a:p>
          <a:p>
            <a:pPr marL="0" indent="0">
              <a:buNone/>
            </a:pPr>
            <a:endParaRPr lang="ru-RU" dirty="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2) функцию межличностной регуляции: </a:t>
            </a:r>
            <a:r>
              <a:rPr lang="ru-RU" dirty="0" err="1">
                <a:latin typeface="Times New Roman" panose="02020603050405020304" pitchFamily="18" charset="0"/>
                <a:cs typeface="Times New Roman" panose="02020603050405020304" pitchFamily="18" charset="0"/>
              </a:rPr>
              <a:t>аутодеструкция</a:t>
            </a:r>
            <a:r>
              <a:rPr lang="ru-RU" dirty="0">
                <a:latin typeface="Times New Roman" panose="02020603050405020304" pitchFamily="18" charset="0"/>
                <a:cs typeface="Times New Roman" panose="02020603050405020304" pitchFamily="18" charset="0"/>
              </a:rPr>
              <a:t> — способ коммуникации, установления близких отношений, способ влияния на окружающих и привлечения к себе внимания. </a:t>
            </a:r>
          </a:p>
          <a:p>
            <a:endParaRPr lang="ru-RU" dirty="0"/>
          </a:p>
        </p:txBody>
      </p:sp>
    </p:spTree>
    <p:extLst>
      <p:ext uri="{BB962C8B-B14F-4D97-AF65-F5344CB8AC3E}">
        <p14:creationId xmlns:p14="http://schemas.microsoft.com/office/powerpoint/2010/main" val="3242790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5EA84-0659-A960-27CB-08029AABDE61}"/>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21BB3B-940C-442C-ADF0-684857A03C01}"/>
              </a:ext>
            </a:extLst>
          </p:cNvPr>
          <p:cNvSpPr>
            <a:spLocks noGrp="1"/>
          </p:cNvSpPr>
          <p:nvPr>
            <p:ph type="ctrTitle"/>
          </p:nvPr>
        </p:nvSpPr>
        <p:spPr>
          <a:xfrm>
            <a:off x="1524000" y="0"/>
            <a:ext cx="9144000" cy="970844"/>
          </a:xfrm>
        </p:spPr>
        <p:txBody>
          <a:bodyPr>
            <a:normAutofit/>
          </a:bodyPr>
          <a:lstStyle/>
          <a:p>
            <a:r>
              <a:rPr lang="ru-RU" sz="3200" b="1" dirty="0">
                <a:latin typeface="Times New Roman" panose="02020603050405020304" pitchFamily="18" charset="0"/>
                <a:cs typeface="Times New Roman" panose="02020603050405020304" pitchFamily="18" charset="0"/>
              </a:rPr>
              <a:t>Этап - постановка и согласование целей</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1CE37C0D-E0F7-2BD7-F9B5-C876E5FF072F}"/>
              </a:ext>
            </a:extLst>
          </p:cNvPr>
          <p:cNvSpPr>
            <a:spLocks noGrp="1"/>
          </p:cNvSpPr>
          <p:nvPr>
            <p:ph type="subTitle" idx="1"/>
          </p:nvPr>
        </p:nvSpPr>
        <p:spPr>
          <a:xfrm>
            <a:off x="442451" y="970844"/>
            <a:ext cx="11090787" cy="5385711"/>
          </a:xfrm>
        </p:spPr>
        <p:txBody>
          <a:bodyPr>
            <a:normAutofit/>
          </a:bodyPr>
          <a:lstStyle/>
          <a:p>
            <a:pPr>
              <a:lnSpc>
                <a:spcPct val="120000"/>
              </a:lnSpc>
              <a:spcBef>
                <a:spcPts val="0"/>
              </a:spcBef>
            </a:pPr>
            <a:r>
              <a:rPr lang="ru-RU" b="1" i="1" dirty="0">
                <a:latin typeface="Times New Roman" panose="02020603050405020304" pitchFamily="18" charset="0"/>
                <a:cs typeface="Times New Roman" panose="02020603050405020304" pitchFamily="18" charset="0"/>
              </a:rPr>
              <a:t>Техника   «История моего героя»</a:t>
            </a:r>
            <a:endParaRPr lang="ru-RU" i="1" dirty="0">
              <a:latin typeface="Times New Roman" panose="02020603050405020304" pitchFamily="18" charset="0"/>
              <a:cs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9FEA62DD-C3C9-4973-A342-4DEAB7722E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177" y="1579326"/>
            <a:ext cx="7529689" cy="5104538"/>
          </a:xfrm>
          <a:prstGeom prst="rect">
            <a:avLst/>
          </a:prstGeom>
        </p:spPr>
      </p:pic>
    </p:spTree>
    <p:extLst>
      <p:ext uri="{BB962C8B-B14F-4D97-AF65-F5344CB8AC3E}">
        <p14:creationId xmlns:p14="http://schemas.microsoft.com/office/powerpoint/2010/main" val="297186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F109F-8D5F-361A-BCAB-DC255BCB3C4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09759B-D817-A8ED-6797-AFEAB4F9EF75}"/>
              </a:ext>
            </a:extLst>
          </p:cNvPr>
          <p:cNvSpPr>
            <a:spLocks noGrp="1"/>
          </p:cNvSpPr>
          <p:nvPr>
            <p:ph type="ctrTitle"/>
          </p:nvPr>
        </p:nvSpPr>
        <p:spPr>
          <a:xfrm>
            <a:off x="1524000" y="280219"/>
            <a:ext cx="9144000" cy="929149"/>
          </a:xfrm>
        </p:spPr>
        <p:txBody>
          <a:bodyPr>
            <a:normAutofit fontScale="90000"/>
          </a:bodyPr>
          <a:lstStyle/>
          <a:p>
            <a:r>
              <a:rPr lang="ru-RU" sz="3600" b="1" dirty="0">
                <a:latin typeface="Times New Roman" panose="02020603050405020304" pitchFamily="18" charset="0"/>
                <a:cs typeface="Times New Roman" panose="02020603050405020304" pitchFamily="18" charset="0"/>
              </a:rPr>
              <a:t>Этап - постановка и согласование целей</a:t>
            </a:r>
            <a:br>
              <a:rPr lang="ru-RU" sz="3200" dirty="0">
                <a:latin typeface="Times New Roman" panose="02020603050405020304" pitchFamily="18" charset="0"/>
                <a:cs typeface="Times New Roman" panose="02020603050405020304" pitchFamily="18" charset="0"/>
              </a:rPr>
            </a:br>
            <a:endParaRPr lang="ru-RU" sz="3200" dirty="0"/>
          </a:p>
        </p:txBody>
      </p:sp>
      <p:sp>
        <p:nvSpPr>
          <p:cNvPr id="3" name="Подзаголовок 2">
            <a:extLst>
              <a:ext uri="{FF2B5EF4-FFF2-40B4-BE49-F238E27FC236}">
                <a16:creationId xmlns:a16="http://schemas.microsoft.com/office/drawing/2014/main" id="{01F941A8-A161-5976-3751-8A42BAF54FCE}"/>
              </a:ext>
            </a:extLst>
          </p:cNvPr>
          <p:cNvSpPr>
            <a:spLocks noGrp="1"/>
          </p:cNvSpPr>
          <p:nvPr>
            <p:ph type="subTitle" idx="1"/>
          </p:nvPr>
        </p:nvSpPr>
        <p:spPr>
          <a:xfrm>
            <a:off x="1524000" y="943897"/>
            <a:ext cx="9144000" cy="4313903"/>
          </a:xfrm>
        </p:spPr>
        <p:txBody>
          <a:bodyPr/>
          <a:lstStyle/>
          <a:p>
            <a:r>
              <a:rPr lang="ru-RU" b="1" i="1" dirty="0">
                <a:latin typeface="Times New Roman" panose="02020603050405020304" pitchFamily="18" charset="0"/>
                <a:cs typeface="Times New Roman" panose="02020603050405020304" pitchFamily="18" charset="0"/>
              </a:rPr>
              <a:t>Переводим проблему в задачу</a:t>
            </a:r>
          </a:p>
          <a:p>
            <a:endParaRPr lang="ru-RU" dirty="0"/>
          </a:p>
        </p:txBody>
      </p:sp>
      <p:graphicFrame>
        <p:nvGraphicFramePr>
          <p:cNvPr id="4" name="Таблица 3">
            <a:extLst>
              <a:ext uri="{FF2B5EF4-FFF2-40B4-BE49-F238E27FC236}">
                <a16:creationId xmlns:a16="http://schemas.microsoft.com/office/drawing/2014/main" id="{0AED0D14-4D37-FD10-3995-4B8601F05E88}"/>
              </a:ext>
            </a:extLst>
          </p:cNvPr>
          <p:cNvGraphicFramePr>
            <a:graphicFrameLocks noGrp="1"/>
          </p:cNvGraphicFramePr>
          <p:nvPr>
            <p:extLst>
              <p:ext uri="{D42A27DB-BD31-4B8C-83A1-F6EECF244321}">
                <p14:modId xmlns:p14="http://schemas.microsoft.com/office/powerpoint/2010/main" val="1837598997"/>
              </p:ext>
            </p:extLst>
          </p:nvPr>
        </p:nvGraphicFramePr>
        <p:xfrm>
          <a:off x="589934" y="1710812"/>
          <a:ext cx="10766324" cy="4313902"/>
        </p:xfrm>
        <a:graphic>
          <a:graphicData uri="http://schemas.openxmlformats.org/drawingml/2006/table">
            <a:tbl>
              <a:tblPr firstRow="1" bandRow="1">
                <a:tableStyleId>{F5AB1C69-6EDB-4FF4-983F-18BD219EF322}</a:tableStyleId>
              </a:tblPr>
              <a:tblGrid>
                <a:gridCol w="2691581">
                  <a:extLst>
                    <a:ext uri="{9D8B030D-6E8A-4147-A177-3AD203B41FA5}">
                      <a16:colId xmlns:a16="http://schemas.microsoft.com/office/drawing/2014/main" val="887971678"/>
                    </a:ext>
                  </a:extLst>
                </a:gridCol>
                <a:gridCol w="2691581">
                  <a:extLst>
                    <a:ext uri="{9D8B030D-6E8A-4147-A177-3AD203B41FA5}">
                      <a16:colId xmlns:a16="http://schemas.microsoft.com/office/drawing/2014/main" val="162008534"/>
                    </a:ext>
                  </a:extLst>
                </a:gridCol>
                <a:gridCol w="2831691">
                  <a:extLst>
                    <a:ext uri="{9D8B030D-6E8A-4147-A177-3AD203B41FA5}">
                      <a16:colId xmlns:a16="http://schemas.microsoft.com/office/drawing/2014/main" val="1045439229"/>
                    </a:ext>
                  </a:extLst>
                </a:gridCol>
                <a:gridCol w="2551471">
                  <a:extLst>
                    <a:ext uri="{9D8B030D-6E8A-4147-A177-3AD203B41FA5}">
                      <a16:colId xmlns:a16="http://schemas.microsoft.com/office/drawing/2014/main" val="1829857250"/>
                    </a:ext>
                  </a:extLst>
                </a:gridCol>
              </a:tblGrid>
              <a:tr h="2156951">
                <a:tc>
                  <a:txBody>
                    <a:bodyPr/>
                    <a:lstStyle/>
                    <a:p>
                      <a:r>
                        <a:rPr lang="ru-RU" sz="2000" dirty="0">
                          <a:latin typeface="Times New Roman" panose="02020603050405020304" pitchFamily="18" charset="0"/>
                          <a:cs typeface="Times New Roman" panose="02020603050405020304" pitchFamily="18" charset="0"/>
                        </a:rPr>
                        <a:t>Сфера жизни</a:t>
                      </a:r>
                    </a:p>
                  </a:txBody>
                  <a:tcPr/>
                </a:tc>
                <a:tc>
                  <a:txBody>
                    <a:bodyPr/>
                    <a:lstStyle/>
                    <a:p>
                      <a:r>
                        <a:rPr lang="ru-RU" sz="2000" dirty="0">
                          <a:latin typeface="Times New Roman" panose="02020603050405020304" pitchFamily="18" charset="0"/>
                          <a:cs typeface="Times New Roman" panose="02020603050405020304" pitchFamily="18" charset="0"/>
                        </a:rPr>
                        <a:t>Желаемое действие для достижения цели</a:t>
                      </a:r>
                    </a:p>
                  </a:txBody>
                  <a:tcPr/>
                </a:tc>
                <a:tc>
                  <a:txBody>
                    <a:bodyPr/>
                    <a:lstStyle/>
                    <a:p>
                      <a:r>
                        <a:rPr lang="ru-RU" sz="2000" dirty="0">
                          <a:latin typeface="Times New Roman" panose="02020603050405020304" pitchFamily="18" charset="0"/>
                          <a:cs typeface="Times New Roman" panose="02020603050405020304" pitchFamily="18" charset="0"/>
                        </a:rPr>
                        <a:t>Реальное действие и количество времени</a:t>
                      </a:r>
                    </a:p>
                  </a:txBody>
                  <a:tcPr/>
                </a:tc>
                <a:tc>
                  <a:txBody>
                    <a:bodyPr/>
                    <a:lstStyle/>
                    <a:p>
                      <a:r>
                        <a:rPr lang="ru-RU" sz="2000" dirty="0">
                          <a:latin typeface="Times New Roman" panose="02020603050405020304" pitchFamily="18" charset="0"/>
                          <a:cs typeface="Times New Roman" panose="02020603050405020304" pitchFamily="18" charset="0"/>
                        </a:rPr>
                        <a:t>Конкретное действие на ближайшее  время</a:t>
                      </a:r>
                    </a:p>
                  </a:txBody>
                  <a:tcPr/>
                </a:tc>
                <a:extLst>
                  <a:ext uri="{0D108BD9-81ED-4DB2-BD59-A6C34878D82A}">
                    <a16:rowId xmlns:a16="http://schemas.microsoft.com/office/drawing/2014/main" val="1898257115"/>
                  </a:ext>
                </a:extLst>
              </a:tr>
              <a:tr h="2156951">
                <a:tc>
                  <a:txBody>
                    <a:bodyPr/>
                    <a:lstStyle/>
                    <a:p>
                      <a:r>
                        <a:rPr lang="ru-RU" dirty="0">
                          <a:latin typeface="Times New Roman" panose="02020603050405020304" pitchFamily="18" charset="0"/>
                          <a:cs typeface="Times New Roman" panose="02020603050405020304" pitchFamily="18" charset="0"/>
                        </a:rPr>
                        <a:t>Физическое здоровье</a:t>
                      </a:r>
                    </a:p>
                  </a:txBody>
                  <a:tcPr/>
                </a:tc>
                <a:tc>
                  <a:txBody>
                    <a:bodyPr/>
                    <a:lstStyle/>
                    <a:p>
                      <a:r>
                        <a:rPr lang="ru-RU" dirty="0">
                          <a:latin typeface="Times New Roman" panose="02020603050405020304" pitchFamily="18" charset="0"/>
                          <a:cs typeface="Times New Roman" panose="02020603050405020304" pitchFamily="18" charset="0"/>
                        </a:rPr>
                        <a:t>Занятия спортом 3 раза в неделю, соблюдение правил здорового питания, соблюдение режима дня</a:t>
                      </a:r>
                    </a:p>
                  </a:txBody>
                  <a:tcPr/>
                </a:tc>
                <a:tc>
                  <a:txBody>
                    <a:bodyPr/>
                    <a:lstStyle/>
                    <a:p>
                      <a:r>
                        <a:rPr lang="ru-RU" dirty="0">
                          <a:latin typeface="Times New Roman" panose="02020603050405020304" pitchFamily="18" charset="0"/>
                          <a:cs typeface="Times New Roman" panose="02020603050405020304" pitchFamily="18" charset="0"/>
                        </a:rPr>
                        <a:t>1 раз в неделю по выходным хожу в бассейн, стараюсь соблюдать режим дня, но не всегда получается высыпаться, много перекусов, «вредной» пищи</a:t>
                      </a:r>
                    </a:p>
                  </a:txBody>
                  <a:tcPr/>
                </a:tc>
                <a:tc>
                  <a:txBody>
                    <a:bodyPr/>
                    <a:lstStyle/>
                    <a:p>
                      <a:r>
                        <a:rPr lang="ru-RU" dirty="0">
                          <a:latin typeface="Times New Roman" panose="02020603050405020304" pitchFamily="18" charset="0"/>
                          <a:cs typeface="Times New Roman" panose="02020603050405020304" pitchFamily="18" charset="0"/>
                        </a:rPr>
                        <a:t>Вставать в одно и то же время, ложиться спать не позднее 22.30, обязательно включить в обед первое блюдо</a:t>
                      </a:r>
                    </a:p>
                  </a:txBody>
                  <a:tcPr/>
                </a:tc>
                <a:extLst>
                  <a:ext uri="{0D108BD9-81ED-4DB2-BD59-A6C34878D82A}">
                    <a16:rowId xmlns:a16="http://schemas.microsoft.com/office/drawing/2014/main" val="417080501"/>
                  </a:ext>
                </a:extLst>
              </a:tr>
            </a:tbl>
          </a:graphicData>
        </a:graphic>
      </p:graphicFrame>
    </p:spTree>
    <p:extLst>
      <p:ext uri="{BB962C8B-B14F-4D97-AF65-F5344CB8AC3E}">
        <p14:creationId xmlns:p14="http://schemas.microsoft.com/office/powerpoint/2010/main" val="3158540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6EA8-7AB0-C0C1-8C34-573AA733AE9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1DF321-0024-3B4F-01F2-73B2640A6F77}"/>
              </a:ext>
            </a:extLst>
          </p:cNvPr>
          <p:cNvSpPr>
            <a:spLocks noGrp="1"/>
          </p:cNvSpPr>
          <p:nvPr>
            <p:ph type="ctrTitle"/>
          </p:nvPr>
        </p:nvSpPr>
        <p:spPr>
          <a:xfrm>
            <a:off x="1524000" y="280219"/>
            <a:ext cx="9144000" cy="988142"/>
          </a:xfrm>
        </p:spPr>
        <p:txBody>
          <a:bodyPr>
            <a:normAutofit/>
          </a:bodyPr>
          <a:lstStyle/>
          <a:p>
            <a:r>
              <a:rPr lang="ru-RU" sz="3200" b="1" dirty="0">
                <a:latin typeface="Times New Roman" panose="02020603050405020304" pitchFamily="18" charset="0"/>
                <a:cs typeface="Times New Roman" panose="02020603050405020304" pitchFamily="18" charset="0"/>
              </a:rPr>
              <a:t>Этап - формирование адекватной оценочной деятельности</a:t>
            </a:r>
            <a:endParaRPr lang="ru-RU" sz="32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20DE39DD-FF96-9306-68F8-051225632128}"/>
              </a:ext>
            </a:extLst>
          </p:cNvPr>
          <p:cNvSpPr>
            <a:spLocks noGrp="1"/>
          </p:cNvSpPr>
          <p:nvPr>
            <p:ph type="subTitle" idx="1"/>
          </p:nvPr>
        </p:nvSpPr>
        <p:spPr>
          <a:xfrm>
            <a:off x="1524000" y="1386348"/>
            <a:ext cx="9144000" cy="4852220"/>
          </a:xfrm>
        </p:spPr>
        <p:txBody>
          <a:bodyPr>
            <a:normAutofit lnSpcReduction="10000"/>
          </a:bodyPr>
          <a:lstStyle/>
          <a:p>
            <a:r>
              <a:rPr lang="ru-RU" b="1" i="1" dirty="0">
                <a:latin typeface="Times New Roman" panose="02020603050405020304" pitchFamily="18" charset="0"/>
                <a:cs typeface="Times New Roman" panose="02020603050405020304" pitchFamily="18" charset="0"/>
              </a:rPr>
              <a:t>Мысли и установки:</a:t>
            </a:r>
          </a:p>
          <a:p>
            <a:pPr marL="342900" indent="-342900">
              <a:buFontTx/>
              <a:buChar char="-"/>
            </a:pPr>
            <a:r>
              <a:rPr lang="ru-RU" dirty="0">
                <a:latin typeface="Times New Roman" panose="02020603050405020304" pitchFamily="18" charset="0"/>
                <a:cs typeface="Times New Roman" panose="02020603050405020304" pitchFamily="18" charset="0"/>
              </a:rPr>
              <a:t>Я должен быть лучшим во всем</a:t>
            </a:r>
          </a:p>
          <a:p>
            <a:pPr marL="342900" indent="-342900">
              <a:buFontTx/>
              <a:buChar char="-"/>
            </a:pPr>
            <a:r>
              <a:rPr lang="ru-RU" dirty="0">
                <a:latin typeface="Times New Roman" panose="02020603050405020304" pitchFamily="18" charset="0"/>
                <a:cs typeface="Times New Roman" panose="02020603050405020304" pitchFamily="18" charset="0"/>
              </a:rPr>
              <a:t> Отказывать нехорошо</a:t>
            </a:r>
          </a:p>
          <a:p>
            <a:pPr marL="342900" indent="-342900">
              <a:buFontTx/>
              <a:buChar char="-"/>
            </a:pPr>
            <a:r>
              <a:rPr lang="ru-RU" dirty="0">
                <a:latin typeface="Times New Roman" panose="02020603050405020304" pitchFamily="18" charset="0"/>
                <a:cs typeface="Times New Roman" panose="02020603050405020304" pitchFamily="18" charset="0"/>
              </a:rPr>
              <a:t>Нельзя ссориться, злиться</a:t>
            </a:r>
          </a:p>
          <a:p>
            <a:pPr marL="342900" indent="-342900">
              <a:buFontTx/>
              <a:buChar char="-"/>
            </a:pPr>
            <a:r>
              <a:rPr lang="ru-RU" dirty="0">
                <a:latin typeface="Times New Roman" panose="02020603050405020304" pitchFamily="18" charset="0"/>
                <a:cs typeface="Times New Roman" panose="02020603050405020304" pitchFamily="18" charset="0"/>
              </a:rPr>
              <a:t>Ошибаться нельзя</a:t>
            </a:r>
          </a:p>
          <a:p>
            <a:pPr marL="342900" indent="-342900">
              <a:buFontTx/>
              <a:buChar char="-"/>
            </a:pPr>
            <a:r>
              <a:rPr lang="ru-RU" dirty="0">
                <a:latin typeface="Times New Roman" panose="02020603050405020304" pitchFamily="18" charset="0"/>
                <a:cs typeface="Times New Roman" panose="02020603050405020304" pitchFamily="18" charset="0"/>
              </a:rPr>
              <a:t>Поляризованное мышление – сосредоточенность </a:t>
            </a:r>
          </a:p>
          <a:p>
            <a:r>
              <a:rPr lang="ru-RU" dirty="0">
                <a:latin typeface="Times New Roman" panose="02020603050405020304" pitchFamily="18" charset="0"/>
                <a:cs typeface="Times New Roman" panose="02020603050405020304" pitchFamily="18" charset="0"/>
              </a:rPr>
              <a:t>на негативной стороне жизни</a:t>
            </a:r>
          </a:p>
          <a:p>
            <a:pPr marL="342900" indent="-342900">
              <a:buFontTx/>
              <a:buChar char="-"/>
            </a:pPr>
            <a:r>
              <a:rPr lang="ru-RU" dirty="0" err="1">
                <a:latin typeface="Times New Roman" panose="02020603050405020304" pitchFamily="18" charset="0"/>
                <a:cs typeface="Times New Roman" panose="02020603050405020304" pitchFamily="18" charset="0"/>
              </a:rPr>
              <a:t>Сверхобобщение</a:t>
            </a:r>
            <a:endParaRPr lang="ru-RU" dirty="0">
              <a:latin typeface="Times New Roman" panose="02020603050405020304" pitchFamily="18" charset="0"/>
              <a:cs typeface="Times New Roman" panose="02020603050405020304" pitchFamily="18" charset="0"/>
            </a:endParaRPr>
          </a:p>
          <a:p>
            <a:pPr marL="342900" indent="-342900">
              <a:buFontTx/>
              <a:buChar char="-"/>
            </a:pPr>
            <a:r>
              <a:rPr lang="ru-RU" dirty="0">
                <a:latin typeface="Times New Roman" panose="02020603050405020304" pitchFamily="18" charset="0"/>
                <a:cs typeface="Times New Roman" panose="02020603050405020304" pitchFamily="18" charset="0"/>
              </a:rPr>
              <a:t>Катастрофизация</a:t>
            </a:r>
          </a:p>
          <a:p>
            <a:pPr marL="342900" indent="-342900">
              <a:buFontTx/>
              <a:buChar char="-"/>
            </a:pPr>
            <a:r>
              <a:rPr lang="ru-RU" dirty="0">
                <a:latin typeface="Times New Roman" panose="02020603050405020304" pitchFamily="18" charset="0"/>
                <a:cs typeface="Times New Roman" panose="02020603050405020304" pitchFamily="18" charset="0"/>
              </a:rPr>
              <a:t>Обесценивание позитивного</a:t>
            </a:r>
          </a:p>
          <a:p>
            <a:pPr marL="342900" indent="-342900">
              <a:buFontTx/>
              <a:buChar char="-"/>
            </a:pPr>
            <a:r>
              <a:rPr lang="ru-RU" dirty="0">
                <a:latin typeface="Times New Roman" panose="02020603050405020304" pitchFamily="18" charset="0"/>
                <a:cs typeface="Times New Roman" panose="02020603050405020304" pitchFamily="18" charset="0"/>
              </a:rPr>
              <a:t>Самообвинения</a:t>
            </a:r>
          </a:p>
        </p:txBody>
      </p:sp>
    </p:spTree>
    <p:extLst>
      <p:ext uri="{BB962C8B-B14F-4D97-AF65-F5344CB8AC3E}">
        <p14:creationId xmlns:p14="http://schemas.microsoft.com/office/powerpoint/2010/main" val="423412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4CD62-10BB-C168-7832-6CC1534F109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986BB6-6290-218F-F790-A145C9E2B369}"/>
              </a:ext>
            </a:extLst>
          </p:cNvPr>
          <p:cNvSpPr>
            <a:spLocks noGrp="1"/>
          </p:cNvSpPr>
          <p:nvPr>
            <p:ph type="ctrTitle"/>
          </p:nvPr>
        </p:nvSpPr>
        <p:spPr>
          <a:xfrm>
            <a:off x="1524000" y="162232"/>
            <a:ext cx="9144000" cy="2031348"/>
          </a:xfrm>
        </p:spPr>
        <p:txBody>
          <a:bodyPr>
            <a:normAutofit fontScale="90000"/>
          </a:bodyPr>
          <a:lstStyle/>
          <a:p>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Этап - формирование адекватной оценочной деятельности</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 </a:t>
            </a:r>
            <a:r>
              <a:rPr lang="ru-RU" sz="2700" b="1" i="1" dirty="0">
                <a:latin typeface="Times New Roman" panose="02020603050405020304" pitchFamily="18" charset="0"/>
                <a:cs typeface="Times New Roman" panose="02020603050405020304" pitchFamily="18" charset="0"/>
              </a:rPr>
              <a:t>Техника «Разные мысли»</a:t>
            </a:r>
            <a:br>
              <a:rPr lang="ru-RU" sz="2700" b="1" i="1" dirty="0">
                <a:latin typeface="Times New Roman" panose="02020603050405020304" pitchFamily="18" charset="0"/>
                <a:cs typeface="Times New Roman" panose="02020603050405020304" pitchFamily="18" charset="0"/>
              </a:rPr>
            </a:br>
            <a:endParaRPr lang="ru-RU" sz="2700" b="1" i="1"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BC94388D-0CD9-45BF-9940-7F05057037A6}"/>
              </a:ext>
            </a:extLst>
          </p:cNvPr>
          <p:cNvSpPr>
            <a:spLocks noGrp="1"/>
          </p:cNvSpPr>
          <p:nvPr>
            <p:ph type="subTitle" idx="1"/>
          </p:nvPr>
        </p:nvSpPr>
        <p:spPr>
          <a:xfrm>
            <a:off x="-3845543" y="3582292"/>
            <a:ext cx="5757280" cy="2181944"/>
          </a:xfrm>
        </p:spPr>
        <p:txBody>
          <a:bodyPr/>
          <a:lstStyle/>
          <a:p>
            <a:endParaRPr lang="ru-RU" dirty="0"/>
          </a:p>
          <a:p>
            <a:endParaRPr lang="ru-RU" dirty="0"/>
          </a:p>
        </p:txBody>
      </p:sp>
      <p:pic>
        <p:nvPicPr>
          <p:cNvPr id="3078" name="Picture 6">
            <a:extLst>
              <a:ext uri="{FF2B5EF4-FFF2-40B4-BE49-F238E27FC236}">
                <a16:creationId xmlns:a16="http://schemas.microsoft.com/office/drawing/2014/main" id="{B2100D29-A00B-9960-110C-882699091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972" y="2526193"/>
            <a:ext cx="2871028" cy="244302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F6AAA4A6-A135-2EA7-A825-2EC117BFB0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576602"/>
            <a:ext cx="2335237" cy="25474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0" descr="Picture background">
            <a:extLst>
              <a:ext uri="{FF2B5EF4-FFF2-40B4-BE49-F238E27FC236}">
                <a16:creationId xmlns:a16="http://schemas.microsoft.com/office/drawing/2014/main" id="{6D891C27-4AD6-88E1-B7B3-A09B2DE4A4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12" descr="Picture background">
            <a:extLst>
              <a:ext uri="{FF2B5EF4-FFF2-40B4-BE49-F238E27FC236}">
                <a16:creationId xmlns:a16="http://schemas.microsoft.com/office/drawing/2014/main" id="{B224E6D3-CE18-8ACC-2020-3E771D1BACA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90" name="Picture 18">
            <a:extLst>
              <a:ext uri="{FF2B5EF4-FFF2-40B4-BE49-F238E27FC236}">
                <a16:creationId xmlns:a16="http://schemas.microsoft.com/office/drawing/2014/main" id="{8A536660-17AE-827B-D9D4-E4D57C311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715" y="2526193"/>
            <a:ext cx="1968257" cy="2443027"/>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790572E1-B551-BE62-40DE-C63E3C7269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1119" y="2526192"/>
            <a:ext cx="2504048" cy="242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04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4CD62-10BB-C168-7832-6CC1534F109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986BB6-6290-218F-F790-A145C9E2B369}"/>
              </a:ext>
            </a:extLst>
          </p:cNvPr>
          <p:cNvSpPr>
            <a:spLocks noGrp="1"/>
          </p:cNvSpPr>
          <p:nvPr>
            <p:ph type="ctrTitle"/>
          </p:nvPr>
        </p:nvSpPr>
        <p:spPr>
          <a:xfrm>
            <a:off x="1524000" y="-81022"/>
            <a:ext cx="9144000" cy="1759352"/>
          </a:xfrm>
        </p:spPr>
        <p:txBody>
          <a:bodyPr>
            <a:normAutofit fontScale="90000"/>
          </a:bodyPr>
          <a:lstStyle/>
          <a:p>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Этап - формирование адекватной оценочной деятельности</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 </a:t>
            </a:r>
            <a:r>
              <a:rPr lang="ru-RU" sz="2700" b="1" i="1" dirty="0">
                <a:latin typeface="Times New Roman" panose="02020603050405020304" pitchFamily="18" charset="0"/>
                <a:cs typeface="Times New Roman" panose="02020603050405020304" pitchFamily="18" charset="0"/>
              </a:rPr>
              <a:t>Техника «Разные мысли»</a:t>
            </a:r>
            <a:br>
              <a:rPr lang="ru-RU" sz="2700" b="1" i="1" dirty="0">
                <a:latin typeface="Times New Roman" panose="02020603050405020304" pitchFamily="18" charset="0"/>
                <a:cs typeface="Times New Roman" panose="02020603050405020304" pitchFamily="18" charset="0"/>
              </a:rPr>
            </a:br>
            <a:endParaRPr lang="ru-RU" sz="2700" b="1" i="1"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BC94388D-0CD9-45BF-9940-7F05057037A6}"/>
              </a:ext>
            </a:extLst>
          </p:cNvPr>
          <p:cNvSpPr>
            <a:spLocks noGrp="1"/>
          </p:cNvSpPr>
          <p:nvPr>
            <p:ph type="subTitle" idx="1"/>
          </p:nvPr>
        </p:nvSpPr>
        <p:spPr>
          <a:xfrm>
            <a:off x="-3845543" y="3582292"/>
            <a:ext cx="5757280" cy="2181944"/>
          </a:xfrm>
        </p:spPr>
        <p:txBody>
          <a:bodyPr/>
          <a:lstStyle/>
          <a:p>
            <a:endParaRPr lang="ru-RU" dirty="0"/>
          </a:p>
          <a:p>
            <a:endParaRPr lang="ru-RU" dirty="0"/>
          </a:p>
        </p:txBody>
      </p:sp>
      <p:sp>
        <p:nvSpPr>
          <p:cNvPr id="4" name="AutoShape 10" descr="Picture background">
            <a:extLst>
              <a:ext uri="{FF2B5EF4-FFF2-40B4-BE49-F238E27FC236}">
                <a16:creationId xmlns:a16="http://schemas.microsoft.com/office/drawing/2014/main" id="{6D891C27-4AD6-88E1-B7B3-A09B2DE4A488}"/>
              </a:ext>
            </a:extLst>
          </p:cNvPr>
          <p:cNvSpPr>
            <a:spLocks noChangeAspect="1" noChangeArrowheads="1"/>
          </p:cNvSpPr>
          <p:nvPr/>
        </p:nvSpPr>
        <p:spPr bwMode="auto">
          <a:xfrm>
            <a:off x="5943600" y="32774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12" descr="Picture background">
            <a:extLst>
              <a:ext uri="{FF2B5EF4-FFF2-40B4-BE49-F238E27FC236}">
                <a16:creationId xmlns:a16="http://schemas.microsoft.com/office/drawing/2014/main" id="{B224E6D3-CE18-8ACC-2020-3E771D1BACA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a:extLst>
              <a:ext uri="{FF2B5EF4-FFF2-40B4-BE49-F238E27FC236}">
                <a16:creationId xmlns:a16="http://schemas.microsoft.com/office/drawing/2014/main" id="{DC38B4B5-B0B4-4E9D-87AA-16DDAF1AB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030" y="1539433"/>
            <a:ext cx="7847636" cy="5318567"/>
          </a:xfrm>
          <a:prstGeom prst="rect">
            <a:avLst/>
          </a:prstGeom>
        </p:spPr>
      </p:pic>
    </p:spTree>
    <p:extLst>
      <p:ext uri="{BB962C8B-B14F-4D97-AF65-F5344CB8AC3E}">
        <p14:creationId xmlns:p14="http://schemas.microsoft.com/office/powerpoint/2010/main" val="1117406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B709D-3D62-272F-0B74-69D94169C24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CD92F9-9D74-F906-20CF-E1AF8C75B145}"/>
              </a:ext>
            </a:extLst>
          </p:cNvPr>
          <p:cNvSpPr>
            <a:spLocks noGrp="1"/>
          </p:cNvSpPr>
          <p:nvPr>
            <p:ph type="ctrTitle"/>
          </p:nvPr>
        </p:nvSpPr>
        <p:spPr>
          <a:xfrm>
            <a:off x="1524000" y="1"/>
            <a:ext cx="9144000" cy="1307704"/>
          </a:xfrm>
        </p:spPr>
        <p:txBody>
          <a:bodyPr>
            <a:noAutofit/>
          </a:bodyPr>
          <a:lstStyle/>
          <a:p>
            <a:r>
              <a:rPr lang="ru-RU" sz="3200" b="1" dirty="0">
                <a:latin typeface="Times New Roman" panose="02020603050405020304" pitchFamily="18" charset="0"/>
                <a:cs typeface="Times New Roman" panose="02020603050405020304" pitchFamily="18" charset="0"/>
              </a:rPr>
              <a:t>Этап - формирование адекватной оценочной деятельности</a:t>
            </a:r>
            <a:endParaRPr lang="ru-RU" sz="3200" dirty="0"/>
          </a:p>
        </p:txBody>
      </p:sp>
      <p:sp>
        <p:nvSpPr>
          <p:cNvPr id="3" name="Подзаголовок 2">
            <a:extLst>
              <a:ext uri="{FF2B5EF4-FFF2-40B4-BE49-F238E27FC236}">
                <a16:creationId xmlns:a16="http://schemas.microsoft.com/office/drawing/2014/main" id="{92FA0D51-F529-F658-8658-FD105120B12D}"/>
              </a:ext>
            </a:extLst>
          </p:cNvPr>
          <p:cNvSpPr>
            <a:spLocks noGrp="1"/>
          </p:cNvSpPr>
          <p:nvPr>
            <p:ph type="subTitle" idx="1"/>
          </p:nvPr>
        </p:nvSpPr>
        <p:spPr>
          <a:xfrm>
            <a:off x="1524000" y="1590174"/>
            <a:ext cx="9144000" cy="4721726"/>
          </a:xfrm>
        </p:spPr>
        <p:txBody>
          <a:bodyPr/>
          <a:lstStyle/>
          <a:p>
            <a:r>
              <a:rPr lang="ru-RU" b="1" i="1" dirty="0">
                <a:latin typeface="Times New Roman" panose="02020603050405020304" pitchFamily="18" charset="0"/>
                <a:cs typeface="Times New Roman" panose="02020603050405020304" pitchFamily="18" charset="0"/>
              </a:rPr>
              <a:t>Матрешка</a:t>
            </a:r>
          </a:p>
          <a:p>
            <a:endParaRPr lang="ru-RU" dirty="0"/>
          </a:p>
          <a:p>
            <a:pPr algn="l"/>
            <a:endParaRPr lang="ru-RU" dirty="0"/>
          </a:p>
        </p:txBody>
      </p:sp>
      <p:graphicFrame>
        <p:nvGraphicFramePr>
          <p:cNvPr id="27" name="Таблица 26">
            <a:extLst>
              <a:ext uri="{FF2B5EF4-FFF2-40B4-BE49-F238E27FC236}">
                <a16:creationId xmlns:a16="http://schemas.microsoft.com/office/drawing/2014/main" id="{E3A92FCF-BA9F-168B-9437-E6A784BF88CA}"/>
              </a:ext>
            </a:extLst>
          </p:cNvPr>
          <p:cNvGraphicFramePr>
            <a:graphicFrameLocks noGrp="1"/>
          </p:cNvGraphicFramePr>
          <p:nvPr/>
        </p:nvGraphicFramePr>
        <p:xfrm>
          <a:off x="2011680" y="282470"/>
          <a:ext cx="8148320" cy="365760"/>
        </p:xfrm>
        <a:graphic>
          <a:graphicData uri="http://schemas.openxmlformats.org/drawingml/2006/table">
            <a:tbl>
              <a:tblPr firstRow="1" bandRow="1">
                <a:tableStyleId>{2D5ABB26-0587-4C30-8999-92F81FD0307C}</a:tableStyleId>
              </a:tblPr>
              <a:tblGrid>
                <a:gridCol w="4125871">
                  <a:extLst>
                    <a:ext uri="{9D8B030D-6E8A-4147-A177-3AD203B41FA5}">
                      <a16:colId xmlns:a16="http://schemas.microsoft.com/office/drawing/2014/main" val="1458191160"/>
                    </a:ext>
                  </a:extLst>
                </a:gridCol>
                <a:gridCol w="4022449">
                  <a:extLst>
                    <a:ext uri="{9D8B030D-6E8A-4147-A177-3AD203B41FA5}">
                      <a16:colId xmlns:a16="http://schemas.microsoft.com/office/drawing/2014/main" val="3102501043"/>
                    </a:ext>
                  </a:extLst>
                </a:gridCol>
              </a:tblGrid>
              <a:tr h="263630">
                <a:tc>
                  <a:txBody>
                    <a:bodyPr/>
                    <a:lstStyle/>
                    <a:p>
                      <a:endParaRPr lang="ru-RU" dirty="0"/>
                    </a:p>
                  </a:txBody>
                  <a:tcPr/>
                </a:tc>
                <a:tc>
                  <a:txBody>
                    <a:bodyPr/>
                    <a:lstStyle/>
                    <a:p>
                      <a:endParaRPr lang="ru-RU" dirty="0"/>
                    </a:p>
                  </a:txBody>
                  <a:tcPr/>
                </a:tc>
                <a:extLst>
                  <a:ext uri="{0D108BD9-81ED-4DB2-BD59-A6C34878D82A}">
                    <a16:rowId xmlns:a16="http://schemas.microsoft.com/office/drawing/2014/main" val="3329301206"/>
                  </a:ext>
                </a:extLst>
              </a:tr>
            </a:tbl>
          </a:graphicData>
        </a:graphic>
      </p:graphicFrame>
      <p:sp>
        <p:nvSpPr>
          <p:cNvPr id="28" name="Овал 27">
            <a:extLst>
              <a:ext uri="{FF2B5EF4-FFF2-40B4-BE49-F238E27FC236}">
                <a16:creationId xmlns:a16="http://schemas.microsoft.com/office/drawing/2014/main" id="{1C0638D2-AF40-99AF-0D9C-F71AE71BF51E}"/>
              </a:ext>
            </a:extLst>
          </p:cNvPr>
          <p:cNvSpPr/>
          <p:nvPr/>
        </p:nvSpPr>
        <p:spPr>
          <a:xfrm>
            <a:off x="1280159" y="2588454"/>
            <a:ext cx="3713871" cy="372344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ln>
                <a:solidFill>
                  <a:sysClr val="windowText" lastClr="000000"/>
                </a:solidFill>
              </a:ln>
            </a:endParaRPr>
          </a:p>
        </p:txBody>
      </p:sp>
      <p:sp>
        <p:nvSpPr>
          <p:cNvPr id="29" name="Овал 28">
            <a:extLst>
              <a:ext uri="{FF2B5EF4-FFF2-40B4-BE49-F238E27FC236}">
                <a16:creationId xmlns:a16="http://schemas.microsoft.com/office/drawing/2014/main" id="{43627150-731F-FC8D-7C61-EAAE8900CAF1}"/>
              </a:ext>
            </a:extLst>
          </p:cNvPr>
          <p:cNvSpPr/>
          <p:nvPr/>
        </p:nvSpPr>
        <p:spPr>
          <a:xfrm>
            <a:off x="1885070" y="3123028"/>
            <a:ext cx="2616591" cy="2612609"/>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0" name="Овал 29">
            <a:extLst>
              <a:ext uri="{FF2B5EF4-FFF2-40B4-BE49-F238E27FC236}">
                <a16:creationId xmlns:a16="http://schemas.microsoft.com/office/drawing/2014/main" id="{4C6D5DA7-C2B3-2F70-6057-9EF7CD7F049E}"/>
              </a:ext>
            </a:extLst>
          </p:cNvPr>
          <p:cNvSpPr/>
          <p:nvPr/>
        </p:nvSpPr>
        <p:spPr>
          <a:xfrm>
            <a:off x="2236764" y="3559126"/>
            <a:ext cx="1842868" cy="170219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1" name="Овал 30">
            <a:extLst>
              <a:ext uri="{FF2B5EF4-FFF2-40B4-BE49-F238E27FC236}">
                <a16:creationId xmlns:a16="http://schemas.microsoft.com/office/drawing/2014/main" id="{920B54BD-7A12-DDE0-9BE3-2C1C6B18426E}"/>
              </a:ext>
            </a:extLst>
          </p:cNvPr>
          <p:cNvSpPr/>
          <p:nvPr/>
        </p:nvSpPr>
        <p:spPr>
          <a:xfrm>
            <a:off x="2602524" y="3910818"/>
            <a:ext cx="1041008" cy="970671"/>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3" name="TextBox 32">
            <a:extLst>
              <a:ext uri="{FF2B5EF4-FFF2-40B4-BE49-F238E27FC236}">
                <a16:creationId xmlns:a16="http://schemas.microsoft.com/office/drawing/2014/main" id="{AC618017-125D-5543-02C1-F1C3D671A03E}"/>
              </a:ext>
            </a:extLst>
          </p:cNvPr>
          <p:cNvSpPr txBox="1"/>
          <p:nvPr/>
        </p:nvSpPr>
        <p:spPr>
          <a:xfrm>
            <a:off x="6358596" y="2691308"/>
            <a:ext cx="4309404" cy="2858988"/>
          </a:xfrm>
          <a:prstGeom prst="rect">
            <a:avLst/>
          </a:prstGeom>
          <a:noFill/>
        </p:spPr>
        <p:txBody>
          <a:bodyPr wrap="square">
            <a:spAutoFit/>
          </a:bodyPr>
          <a:lstStyle/>
          <a:p>
            <a:pPr>
              <a:lnSpc>
                <a:spcPct val="107000"/>
              </a:lnSpc>
              <a:spcAft>
                <a:spcPts val="800"/>
              </a:spcAft>
              <a:buNone/>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None/>
            </a:pPr>
            <a:r>
              <a:rPr lang="ru-RU" dirty="0">
                <a:latin typeface="Times New Roman" panose="02020603050405020304" pitchFamily="18" charset="0"/>
                <a:cs typeface="Times New Roman" panose="02020603050405020304" pitchFamily="18" charset="0"/>
              </a:rPr>
              <a:t>Что думают обо мне далёкие от меня люди</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None/>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 думают обо мне более близкие мне люди (учителя, друзья. одноклассники)?</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 думают обо мне мои близкие (моя семья)</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 думаю я сам о себе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5053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B709D-3D62-272F-0B74-69D94169C24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CD92F9-9D74-F906-20CF-E1AF8C75B145}"/>
              </a:ext>
            </a:extLst>
          </p:cNvPr>
          <p:cNvSpPr>
            <a:spLocks noGrp="1"/>
          </p:cNvSpPr>
          <p:nvPr>
            <p:ph type="ctrTitle"/>
          </p:nvPr>
        </p:nvSpPr>
        <p:spPr>
          <a:xfrm>
            <a:off x="1524000" y="1"/>
            <a:ext cx="9144000" cy="1174043"/>
          </a:xfrm>
        </p:spPr>
        <p:txBody>
          <a:bodyPr>
            <a:noAutofit/>
          </a:bodyPr>
          <a:lstStyle/>
          <a:p>
            <a:r>
              <a:rPr lang="ru-RU" sz="3200" b="1" dirty="0">
                <a:latin typeface="Times New Roman" panose="02020603050405020304" pitchFamily="18" charset="0"/>
                <a:cs typeface="Times New Roman" panose="02020603050405020304" pitchFamily="18" charset="0"/>
              </a:rPr>
              <a:t>Этап - формирование адекватной оценочной деятельности</a:t>
            </a:r>
            <a:endParaRPr lang="ru-RU" sz="3200" dirty="0"/>
          </a:p>
        </p:txBody>
      </p:sp>
      <p:sp>
        <p:nvSpPr>
          <p:cNvPr id="3" name="Подзаголовок 2">
            <a:extLst>
              <a:ext uri="{FF2B5EF4-FFF2-40B4-BE49-F238E27FC236}">
                <a16:creationId xmlns:a16="http://schemas.microsoft.com/office/drawing/2014/main" id="{92FA0D51-F529-F658-8658-FD105120B12D}"/>
              </a:ext>
            </a:extLst>
          </p:cNvPr>
          <p:cNvSpPr>
            <a:spLocks noGrp="1"/>
          </p:cNvSpPr>
          <p:nvPr>
            <p:ph type="subTitle" idx="1"/>
          </p:nvPr>
        </p:nvSpPr>
        <p:spPr>
          <a:xfrm>
            <a:off x="1524000" y="1174044"/>
            <a:ext cx="9144000" cy="5137856"/>
          </a:xfrm>
        </p:spPr>
        <p:txBody>
          <a:bodyPr/>
          <a:lstStyle/>
          <a:p>
            <a:r>
              <a:rPr lang="ru-RU" b="1" i="1" dirty="0">
                <a:latin typeface="Times New Roman" panose="02020603050405020304" pitchFamily="18" charset="0"/>
                <a:cs typeface="Times New Roman" panose="02020603050405020304" pitchFamily="18" charset="0"/>
              </a:rPr>
              <a:t>Матрешка</a:t>
            </a:r>
          </a:p>
          <a:p>
            <a:endParaRPr lang="ru-RU" dirty="0"/>
          </a:p>
          <a:p>
            <a:pPr algn="l"/>
            <a:endParaRPr lang="ru-RU" dirty="0"/>
          </a:p>
        </p:txBody>
      </p:sp>
      <p:graphicFrame>
        <p:nvGraphicFramePr>
          <p:cNvPr id="27" name="Таблица 26">
            <a:extLst>
              <a:ext uri="{FF2B5EF4-FFF2-40B4-BE49-F238E27FC236}">
                <a16:creationId xmlns:a16="http://schemas.microsoft.com/office/drawing/2014/main" id="{E3A92FCF-BA9F-168B-9437-E6A784BF88CA}"/>
              </a:ext>
            </a:extLst>
          </p:cNvPr>
          <p:cNvGraphicFramePr>
            <a:graphicFrameLocks noGrp="1"/>
          </p:cNvGraphicFramePr>
          <p:nvPr/>
        </p:nvGraphicFramePr>
        <p:xfrm>
          <a:off x="2011680" y="282470"/>
          <a:ext cx="8148320" cy="365760"/>
        </p:xfrm>
        <a:graphic>
          <a:graphicData uri="http://schemas.openxmlformats.org/drawingml/2006/table">
            <a:tbl>
              <a:tblPr firstRow="1" bandRow="1">
                <a:tableStyleId>{2D5ABB26-0587-4C30-8999-92F81FD0307C}</a:tableStyleId>
              </a:tblPr>
              <a:tblGrid>
                <a:gridCol w="4125871">
                  <a:extLst>
                    <a:ext uri="{9D8B030D-6E8A-4147-A177-3AD203B41FA5}">
                      <a16:colId xmlns:a16="http://schemas.microsoft.com/office/drawing/2014/main" val="1458191160"/>
                    </a:ext>
                  </a:extLst>
                </a:gridCol>
                <a:gridCol w="4022449">
                  <a:extLst>
                    <a:ext uri="{9D8B030D-6E8A-4147-A177-3AD203B41FA5}">
                      <a16:colId xmlns:a16="http://schemas.microsoft.com/office/drawing/2014/main" val="3102501043"/>
                    </a:ext>
                  </a:extLst>
                </a:gridCol>
              </a:tblGrid>
              <a:tr h="263630">
                <a:tc>
                  <a:txBody>
                    <a:bodyPr/>
                    <a:lstStyle/>
                    <a:p>
                      <a:endParaRPr lang="ru-RU" dirty="0"/>
                    </a:p>
                  </a:txBody>
                  <a:tcPr/>
                </a:tc>
                <a:tc>
                  <a:txBody>
                    <a:bodyPr/>
                    <a:lstStyle/>
                    <a:p>
                      <a:endParaRPr lang="ru-RU" dirty="0"/>
                    </a:p>
                  </a:txBody>
                  <a:tcPr/>
                </a:tc>
                <a:extLst>
                  <a:ext uri="{0D108BD9-81ED-4DB2-BD59-A6C34878D82A}">
                    <a16:rowId xmlns:a16="http://schemas.microsoft.com/office/drawing/2014/main" val="3329301206"/>
                  </a:ext>
                </a:extLst>
              </a:tr>
            </a:tbl>
          </a:graphicData>
        </a:graphic>
      </p:graphicFrame>
      <p:pic>
        <p:nvPicPr>
          <p:cNvPr id="7" name="Рисунок 6">
            <a:extLst>
              <a:ext uri="{FF2B5EF4-FFF2-40B4-BE49-F238E27FC236}">
                <a16:creationId xmlns:a16="http://schemas.microsoft.com/office/drawing/2014/main" id="{37268FB8-97BD-48E1-965C-A80F6960C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1655437"/>
            <a:ext cx="4656180" cy="4920093"/>
          </a:xfrm>
          <a:prstGeom prst="rect">
            <a:avLst/>
          </a:prstGeom>
        </p:spPr>
      </p:pic>
    </p:spTree>
    <p:extLst>
      <p:ext uri="{BB962C8B-B14F-4D97-AF65-F5344CB8AC3E}">
        <p14:creationId xmlns:p14="http://schemas.microsoft.com/office/powerpoint/2010/main" val="4094824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6FDFE-B3DB-9EE3-E025-952D521F386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EE6681C-5363-3B24-72B2-AD305F891809}"/>
              </a:ext>
            </a:extLst>
          </p:cNvPr>
          <p:cNvSpPr>
            <a:spLocks noGrp="1"/>
          </p:cNvSpPr>
          <p:nvPr>
            <p:ph type="ctrTitle"/>
          </p:nvPr>
        </p:nvSpPr>
        <p:spPr>
          <a:xfrm>
            <a:off x="1524000" y="103239"/>
            <a:ext cx="9144000" cy="1209367"/>
          </a:xfrm>
        </p:spPr>
        <p:txBody>
          <a:bodyPr>
            <a:normAutofit/>
          </a:bodyPr>
          <a:lstStyle/>
          <a:p>
            <a:r>
              <a:rPr lang="ru-RU" sz="3200" b="1" dirty="0">
                <a:latin typeface="Times New Roman" panose="02020603050405020304" pitchFamily="18" charset="0"/>
                <a:cs typeface="Times New Roman" panose="02020603050405020304" pitchFamily="18" charset="0"/>
              </a:rPr>
              <a:t>Этап - формирование позитивного мышления  и самопринятия</a:t>
            </a:r>
          </a:p>
        </p:txBody>
      </p:sp>
      <p:sp>
        <p:nvSpPr>
          <p:cNvPr id="3" name="Подзаголовок 2">
            <a:extLst>
              <a:ext uri="{FF2B5EF4-FFF2-40B4-BE49-F238E27FC236}">
                <a16:creationId xmlns:a16="http://schemas.microsoft.com/office/drawing/2014/main" id="{4DE36E6D-85CC-408F-5375-7A2485AE219E}"/>
              </a:ext>
            </a:extLst>
          </p:cNvPr>
          <p:cNvSpPr>
            <a:spLocks noGrp="1"/>
          </p:cNvSpPr>
          <p:nvPr>
            <p:ph type="subTitle" idx="1"/>
          </p:nvPr>
        </p:nvSpPr>
        <p:spPr>
          <a:xfrm>
            <a:off x="294967" y="1600199"/>
            <a:ext cx="11341509" cy="4933335"/>
          </a:xfrm>
        </p:spPr>
        <p:txBody>
          <a:bodyPr>
            <a:normAutofit/>
          </a:bodyPr>
          <a:lstStyle/>
          <a:p>
            <a:r>
              <a:rPr lang="ru-RU" b="1" i="1" dirty="0">
                <a:latin typeface="Times New Roman" panose="02020603050405020304" pitchFamily="18" charset="0"/>
                <a:cs typeface="Times New Roman" panose="02020603050405020304" pitchFamily="18" charset="0"/>
              </a:rPr>
              <a:t>Техника  «Я в лучах солнца» </a:t>
            </a:r>
            <a:endParaRPr lang="ru-RU" i="1" dirty="0">
              <a:latin typeface="Times New Roman" panose="02020603050405020304" pitchFamily="18" charset="0"/>
              <a:cs typeface="Times New Roman" panose="02020603050405020304" pitchFamily="18" charset="0"/>
            </a:endParaRPr>
          </a:p>
          <a:p>
            <a:r>
              <a:rPr lang="ru-RU" dirty="0"/>
              <a:t> </a:t>
            </a:r>
            <a:r>
              <a:rPr lang="ru-RU" sz="2000" dirty="0">
                <a:latin typeface="Times New Roman" panose="02020603050405020304" pitchFamily="18" charset="0"/>
                <a:cs typeface="Times New Roman" panose="02020603050405020304" pitchFamily="18" charset="0"/>
              </a:rPr>
              <a:t>1 этап Каждый участник рисует на листе бумаги солнце и в центре солнечного круга пишет крупную букву «Я». Затем от этого «Я» –  надо прочертить линии: </a:t>
            </a:r>
          </a:p>
          <a:p>
            <a:endParaRPr lang="ru-RU" dirty="0"/>
          </a:p>
          <a:p>
            <a:pPr marL="457200" indent="-457200">
              <a:buAutoNum type="arabicPeriod"/>
            </a:pPr>
            <a:endParaRPr lang="ru-RU" dirty="0"/>
          </a:p>
          <a:p>
            <a:pPr marL="457200" indent="-457200">
              <a:buAutoNum type="arabicPeriod"/>
            </a:pPr>
            <a:endParaRPr lang="ru-RU" dirty="0"/>
          </a:p>
          <a:p>
            <a:pPr marL="457200" indent="-457200">
              <a:buAutoNum type="arabicPeriod"/>
            </a:pPr>
            <a:endParaRPr lang="ru-RU" dirty="0"/>
          </a:p>
          <a:p>
            <a:endParaRPr lang="ru-RU" sz="1800" dirty="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endParaRPr lang="ru-RU" dirty="0"/>
          </a:p>
        </p:txBody>
      </p:sp>
      <p:graphicFrame>
        <p:nvGraphicFramePr>
          <p:cNvPr id="5" name="Таблица 4">
            <a:extLst>
              <a:ext uri="{FF2B5EF4-FFF2-40B4-BE49-F238E27FC236}">
                <a16:creationId xmlns:a16="http://schemas.microsoft.com/office/drawing/2014/main" id="{D8DDABB4-E19B-FCBA-468C-BB4C983B5CD6}"/>
              </a:ext>
            </a:extLst>
          </p:cNvPr>
          <p:cNvGraphicFramePr>
            <a:graphicFrameLocks noGrp="1"/>
          </p:cNvGraphicFramePr>
          <p:nvPr/>
        </p:nvGraphicFramePr>
        <p:xfrm>
          <a:off x="2527300" y="3124200"/>
          <a:ext cx="7086600" cy="7662770"/>
        </p:xfrm>
        <a:graphic>
          <a:graphicData uri="http://schemas.openxmlformats.org/drawingml/2006/table">
            <a:tbl>
              <a:tblPr firstRow="1" bandRow="1">
                <a:tableStyleId>{2D5ABB26-0587-4C30-8999-92F81FD0307C}</a:tableStyleId>
              </a:tblPr>
              <a:tblGrid>
                <a:gridCol w="3543300">
                  <a:extLst>
                    <a:ext uri="{9D8B030D-6E8A-4147-A177-3AD203B41FA5}">
                      <a16:colId xmlns:a16="http://schemas.microsoft.com/office/drawing/2014/main" val="569219011"/>
                    </a:ext>
                  </a:extLst>
                </a:gridCol>
                <a:gridCol w="3543300">
                  <a:extLst>
                    <a:ext uri="{9D8B030D-6E8A-4147-A177-3AD203B41FA5}">
                      <a16:colId xmlns:a16="http://schemas.microsoft.com/office/drawing/2014/main" val="4078217991"/>
                    </a:ext>
                  </a:extLst>
                </a:gridCol>
              </a:tblGrid>
              <a:tr h="7662770">
                <a:tc>
                  <a:txBody>
                    <a:bodyPr/>
                    <a:lstStyle/>
                    <a:p>
                      <a:pPr marL="0" indent="0">
                        <a:buNone/>
                      </a:pPr>
                      <a:r>
                        <a:rPr lang="ru-RU" sz="1600" dirty="0">
                          <a:latin typeface="Times New Roman" panose="02020603050405020304" pitchFamily="18" charset="0"/>
                          <a:cs typeface="Times New Roman" panose="02020603050405020304" pitchFamily="18" charset="0"/>
                        </a:rPr>
                        <a:t>1. Мое любимое занятие… </a:t>
                      </a:r>
                    </a:p>
                    <a:p>
                      <a:pPr marL="0" indent="0">
                        <a:buNone/>
                      </a:pPr>
                      <a:r>
                        <a:rPr lang="ru-RU" sz="1600" dirty="0">
                          <a:latin typeface="Times New Roman" panose="02020603050405020304" pitchFamily="18" charset="0"/>
                          <a:cs typeface="Times New Roman" panose="02020603050405020304" pitchFamily="18" charset="0"/>
                        </a:rPr>
                        <a:t>2. Мой любимый цвет… </a:t>
                      </a:r>
                    </a:p>
                    <a:p>
                      <a:pPr marL="0" indent="0">
                        <a:buNone/>
                      </a:pPr>
                      <a:r>
                        <a:rPr lang="ru-RU" sz="1600" dirty="0">
                          <a:latin typeface="Times New Roman" panose="02020603050405020304" pitchFamily="18" charset="0"/>
                          <a:cs typeface="Times New Roman" panose="02020603050405020304" pitchFamily="18" charset="0"/>
                        </a:rPr>
                        <a:t>3. Мое любимое животное…</a:t>
                      </a:r>
                    </a:p>
                    <a:p>
                      <a:pPr marL="0" indent="0">
                        <a:buNone/>
                      </a:pPr>
                      <a:r>
                        <a:rPr lang="ru-RU" sz="1600" dirty="0">
                          <a:latin typeface="Times New Roman" panose="02020603050405020304" pitchFamily="18" charset="0"/>
                          <a:cs typeface="Times New Roman" panose="02020603050405020304" pitchFamily="18" charset="0"/>
                        </a:rPr>
                        <a:t>4. Мои друзья…</a:t>
                      </a:r>
                    </a:p>
                    <a:p>
                      <a:pPr marL="0" indent="0">
                        <a:buNone/>
                      </a:pPr>
                      <a:r>
                        <a:rPr lang="ru-RU" sz="1600" dirty="0">
                          <a:latin typeface="Times New Roman" panose="02020603050405020304" pitchFamily="18" charset="0"/>
                          <a:cs typeface="Times New Roman" panose="02020603050405020304" pitchFamily="18" charset="0"/>
                        </a:rPr>
                        <a:t>5. Мой любимый звук… </a:t>
                      </a:r>
                    </a:p>
                    <a:p>
                      <a:pPr marL="0" indent="0">
                        <a:buNone/>
                      </a:pPr>
                      <a:r>
                        <a:rPr lang="ru-RU" sz="1600" dirty="0">
                          <a:latin typeface="Times New Roman" panose="02020603050405020304" pitchFamily="18" charset="0"/>
                          <a:cs typeface="Times New Roman" panose="02020603050405020304" pitchFamily="18" charset="0"/>
                        </a:rPr>
                        <a:t>6. Мой любимый запах… </a:t>
                      </a:r>
                    </a:p>
                    <a:p>
                      <a:pPr marL="0" indent="0">
                        <a:buNone/>
                      </a:pPr>
                      <a:r>
                        <a:rPr lang="ru-RU" sz="1600" dirty="0">
                          <a:latin typeface="Times New Roman" panose="02020603050405020304" pitchFamily="18" charset="0"/>
                          <a:cs typeface="Times New Roman" panose="02020603050405020304" pitchFamily="18" charset="0"/>
                        </a:rPr>
                        <a:t>7. Моя любимая игра…</a:t>
                      </a:r>
                    </a:p>
                    <a:p>
                      <a:pPr marL="0" indent="0">
                        <a:buNone/>
                      </a:pPr>
                      <a:r>
                        <a:rPr lang="ru-RU" sz="1600" dirty="0">
                          <a:latin typeface="Times New Roman" panose="02020603050405020304" pitchFamily="18" charset="0"/>
                          <a:cs typeface="Times New Roman" panose="02020603050405020304" pitchFamily="18" charset="0"/>
                        </a:rPr>
                        <a:t>8. Моя любимая одежда…</a:t>
                      </a:r>
                    </a:p>
                    <a:p>
                      <a:pPr marL="0" indent="0">
                        <a:buNone/>
                      </a:pPr>
                      <a:r>
                        <a:rPr lang="ru-RU" sz="1600" dirty="0">
                          <a:latin typeface="Times New Roman" panose="02020603050405020304" pitchFamily="18" charset="0"/>
                          <a:cs typeface="Times New Roman" panose="02020603050405020304" pitchFamily="18" charset="0"/>
                        </a:rPr>
                        <a:t>9. Мой любимый писатель, поэт… </a:t>
                      </a:r>
                    </a:p>
                    <a:p>
                      <a:pPr marL="0" indent="0">
                        <a:buNone/>
                      </a:pPr>
                      <a:r>
                        <a:rPr lang="ru-RU" sz="1600" dirty="0">
                          <a:latin typeface="Times New Roman" panose="02020603050405020304" pitchFamily="18" charset="0"/>
                          <a:cs typeface="Times New Roman" panose="02020603050405020304" pitchFamily="18" charset="0"/>
                        </a:rPr>
                        <a:t>10. Мое любимое время года… </a:t>
                      </a:r>
                    </a:p>
                    <a:p>
                      <a:pPr marL="0" indent="0">
                        <a:buNone/>
                      </a:pPr>
                      <a:r>
                        <a:rPr lang="ru-RU" sz="1600" dirty="0">
                          <a:latin typeface="Times New Roman" panose="02020603050405020304" pitchFamily="18" charset="0"/>
                          <a:cs typeface="Times New Roman" panose="02020603050405020304" pitchFamily="18" charset="0"/>
                        </a:rPr>
                        <a:t>11. Что я больше всего люблю делать…</a:t>
                      </a:r>
                    </a:p>
                    <a:p>
                      <a:pPr marL="0" indent="0">
                        <a:buNone/>
                      </a:pPr>
                      <a:r>
                        <a:rPr lang="ru-RU" sz="1600" dirty="0">
                          <a:latin typeface="Times New Roman" panose="02020603050405020304" pitchFamily="18" charset="0"/>
                          <a:cs typeface="Times New Roman" panose="02020603050405020304" pitchFamily="18" charset="0"/>
                        </a:rPr>
                        <a:t> 12. Место, где я больше всего на свете люблю бывать… </a:t>
                      </a:r>
                    </a:p>
                    <a:p>
                      <a:pPr marL="0" indent="0">
                        <a:buNone/>
                      </a:pPr>
                      <a:endParaRPr lang="ru-RU" sz="1400" dirty="0"/>
                    </a:p>
                    <a:p>
                      <a:endParaRPr lang="ru-RU" sz="1400" dirty="0"/>
                    </a:p>
                  </a:txBody>
                  <a:tcPr/>
                </a:tc>
                <a:tc>
                  <a:txBody>
                    <a:bodyPr/>
                    <a:lstStyle/>
                    <a:p>
                      <a:pPr marL="0" indent="0">
                        <a:buNone/>
                      </a:pPr>
                      <a:r>
                        <a:rPr lang="ru-RU" sz="1600" dirty="0">
                          <a:latin typeface="Times New Roman" panose="02020603050405020304" pitchFamily="18" charset="0"/>
                          <a:cs typeface="Times New Roman" panose="02020603050405020304" pitchFamily="18" charset="0"/>
                        </a:rPr>
                        <a:t>13. Мои любимые музыкальные исполнители…</a:t>
                      </a:r>
                    </a:p>
                    <a:p>
                      <a:pPr marL="0" indent="0">
                        <a:buNone/>
                      </a:pPr>
                      <a:r>
                        <a:rPr lang="ru-RU" sz="1600" dirty="0">
                          <a:latin typeface="Times New Roman" panose="02020603050405020304" pitchFamily="18" charset="0"/>
                          <a:cs typeface="Times New Roman" panose="02020603050405020304" pitchFamily="18" charset="0"/>
                        </a:rPr>
                        <a:t> 14. Мои любимые герои (из книг, фильмов, сказок, реальной жизни и т.д.) … </a:t>
                      </a:r>
                    </a:p>
                    <a:p>
                      <a:pPr marL="0" indent="0">
                        <a:buNone/>
                      </a:pPr>
                      <a:r>
                        <a:rPr lang="ru-RU" sz="1600" dirty="0">
                          <a:latin typeface="Times New Roman" panose="02020603050405020304" pitchFamily="18" charset="0"/>
                          <a:cs typeface="Times New Roman" panose="02020603050405020304" pitchFamily="18" charset="0"/>
                        </a:rPr>
                        <a:t>15. Я чувствую себя способным к (на)…</a:t>
                      </a:r>
                    </a:p>
                    <a:p>
                      <a:pPr marL="0" indent="0">
                        <a:buNone/>
                      </a:pPr>
                      <a:r>
                        <a:rPr lang="ru-RU" sz="1600" dirty="0">
                          <a:latin typeface="Times New Roman" panose="02020603050405020304" pitchFamily="18" charset="0"/>
                          <a:cs typeface="Times New Roman" panose="02020603050405020304" pitchFamily="18" charset="0"/>
                        </a:rPr>
                        <a:t> 16. Качества, которые я ценю… </a:t>
                      </a:r>
                    </a:p>
                    <a:p>
                      <a:pPr marL="0" indent="0">
                        <a:buNone/>
                      </a:pPr>
                      <a:r>
                        <a:rPr lang="ru-RU" sz="1600" dirty="0">
                          <a:latin typeface="Times New Roman" panose="02020603050405020304" pitchFamily="18" charset="0"/>
                          <a:cs typeface="Times New Roman" panose="02020603050405020304" pitchFamily="18" charset="0"/>
                        </a:rPr>
                        <a:t>17. Человек, которым я восхищаюсь больше всего…</a:t>
                      </a:r>
                    </a:p>
                    <a:p>
                      <a:pPr marL="0" indent="0">
                        <a:buNone/>
                      </a:pPr>
                      <a:r>
                        <a:rPr lang="ru-RU" sz="1600" dirty="0">
                          <a:latin typeface="Times New Roman" panose="02020603050405020304" pitchFamily="18" charset="0"/>
                          <a:cs typeface="Times New Roman" panose="02020603050405020304" pitchFamily="18" charset="0"/>
                        </a:rPr>
                        <a:t>18. Лучше всего я умею…</a:t>
                      </a:r>
                    </a:p>
                    <a:p>
                      <a:pPr marL="0" indent="0">
                        <a:buNone/>
                      </a:pPr>
                      <a:r>
                        <a:rPr lang="ru-RU" sz="1600" dirty="0">
                          <a:latin typeface="Times New Roman" panose="02020603050405020304" pitchFamily="18" charset="0"/>
                          <a:cs typeface="Times New Roman" panose="02020603050405020304" pitchFamily="18" charset="0"/>
                        </a:rPr>
                        <a:t> 19. Я знаю, что смогу…</a:t>
                      </a:r>
                    </a:p>
                    <a:p>
                      <a:pPr marL="0" indent="0">
                        <a:buNone/>
                      </a:pPr>
                      <a:r>
                        <a:rPr lang="ru-RU" sz="1600" dirty="0">
                          <a:latin typeface="Times New Roman" panose="02020603050405020304" pitchFamily="18" charset="0"/>
                          <a:cs typeface="Times New Roman" panose="02020603050405020304" pitchFamily="18" charset="0"/>
                        </a:rPr>
                        <a:t>20. Я уверен в себе, потому что…</a:t>
                      </a:r>
                    </a:p>
                  </a:txBody>
                  <a:tcPr/>
                </a:tc>
                <a:extLst>
                  <a:ext uri="{0D108BD9-81ED-4DB2-BD59-A6C34878D82A}">
                    <a16:rowId xmlns:a16="http://schemas.microsoft.com/office/drawing/2014/main" val="2432579599"/>
                  </a:ext>
                </a:extLst>
              </a:tr>
            </a:tbl>
          </a:graphicData>
        </a:graphic>
      </p:graphicFrame>
    </p:spTree>
    <p:extLst>
      <p:ext uri="{BB962C8B-B14F-4D97-AF65-F5344CB8AC3E}">
        <p14:creationId xmlns:p14="http://schemas.microsoft.com/office/powerpoint/2010/main" val="927537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30C22-05D6-7790-30B6-B2DE33753E7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592CCB-5485-E770-7F2C-556E916D754E}"/>
              </a:ext>
            </a:extLst>
          </p:cNvPr>
          <p:cNvSpPr>
            <a:spLocks noGrp="1"/>
          </p:cNvSpPr>
          <p:nvPr>
            <p:ph type="ctrTitle"/>
          </p:nvPr>
        </p:nvSpPr>
        <p:spPr>
          <a:xfrm>
            <a:off x="1524000" y="-1"/>
            <a:ext cx="9144000" cy="2005782"/>
          </a:xfrm>
        </p:spPr>
        <p:txBody>
          <a:bodyPr>
            <a:normAutofit/>
          </a:bodyPr>
          <a:lstStyle/>
          <a:p>
            <a:r>
              <a:rPr lang="ru-RU" sz="3200" b="1" dirty="0">
                <a:latin typeface="Times New Roman" panose="02020603050405020304" pitchFamily="18" charset="0"/>
                <a:cs typeface="Times New Roman" panose="02020603050405020304" pitchFamily="18" charset="0"/>
              </a:rPr>
              <a:t>Этап - формирование позитивного мышления  и самопринятия </a:t>
            </a:r>
            <a:br>
              <a:rPr lang="ru-RU" sz="3200" b="1" dirty="0">
                <a:latin typeface="Times New Roman" panose="02020603050405020304" pitchFamily="18" charset="0"/>
                <a:cs typeface="Times New Roman" panose="02020603050405020304" pitchFamily="18" charset="0"/>
              </a:rPr>
            </a:br>
            <a:r>
              <a:rPr lang="ru-RU" sz="2800" b="1" i="1" dirty="0">
                <a:latin typeface="Times New Roman" panose="02020603050405020304" pitchFamily="18" charset="0"/>
                <a:cs typeface="Times New Roman" panose="02020603050405020304" pitchFamily="18" charset="0"/>
              </a:rPr>
              <a:t>Техника   «Всё обо мне»</a:t>
            </a:r>
            <a:br>
              <a:rPr lang="ru-RU" sz="2800" i="1" dirty="0">
                <a:latin typeface="Times New Roman" panose="02020603050405020304" pitchFamily="18" charset="0"/>
                <a:cs typeface="Times New Roman" panose="02020603050405020304" pitchFamily="18" charset="0"/>
              </a:rPr>
            </a:br>
            <a:endParaRPr lang="ru-RU" sz="2800" i="1"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CC36887B-6A50-C225-23D9-95461FB26536}"/>
              </a:ext>
            </a:extLst>
          </p:cNvPr>
          <p:cNvSpPr>
            <a:spLocks noGrp="1"/>
          </p:cNvSpPr>
          <p:nvPr>
            <p:ph type="subTitle" idx="1"/>
          </p:nvPr>
        </p:nvSpPr>
        <p:spPr>
          <a:xfrm>
            <a:off x="1524000" y="2757948"/>
            <a:ext cx="9144000" cy="2499852"/>
          </a:xfrm>
        </p:spPr>
        <p:txBody>
          <a:bodyPr/>
          <a:lstStyle/>
          <a:p>
            <a:endParaRPr lang="ru-RU" dirty="0"/>
          </a:p>
        </p:txBody>
      </p:sp>
      <p:pic>
        <p:nvPicPr>
          <p:cNvPr id="4" name="Рисунок 3">
            <a:extLst>
              <a:ext uri="{FF2B5EF4-FFF2-40B4-BE49-F238E27FC236}">
                <a16:creationId xmlns:a16="http://schemas.microsoft.com/office/drawing/2014/main" id="{F5B6AC20-D83B-8800-66ED-D022CFE2F104}"/>
              </a:ext>
            </a:extLst>
          </p:cNvPr>
          <p:cNvPicPr>
            <a:picLocks noChangeAspect="1"/>
          </p:cNvPicPr>
          <p:nvPr/>
        </p:nvPicPr>
        <p:blipFill>
          <a:blip r:embed="rId2" cstate="print">
            <a:lum contrast="30000"/>
          </a:blip>
          <a:srcRect l="10658" r="10497"/>
          <a:stretch>
            <a:fillRect/>
          </a:stretch>
        </p:blipFill>
        <p:spPr bwMode="auto">
          <a:xfrm>
            <a:off x="6416908" y="2005781"/>
            <a:ext cx="5267061" cy="4628801"/>
          </a:xfrm>
          <a:prstGeom prst="rect">
            <a:avLst/>
          </a:prstGeom>
          <a:noFill/>
          <a:ln w="9525">
            <a:noFill/>
            <a:miter lim="800000"/>
            <a:headEnd/>
            <a:tailEnd/>
          </a:ln>
        </p:spPr>
      </p:pic>
      <p:pic>
        <p:nvPicPr>
          <p:cNvPr id="5" name="Рисунок 4">
            <a:extLst>
              <a:ext uri="{FF2B5EF4-FFF2-40B4-BE49-F238E27FC236}">
                <a16:creationId xmlns:a16="http://schemas.microsoft.com/office/drawing/2014/main" id="{8B555F86-B8B1-4EB0-CB6C-739574A01572}"/>
              </a:ext>
            </a:extLst>
          </p:cNvPr>
          <p:cNvPicPr>
            <a:picLocks noChangeAspect="1"/>
          </p:cNvPicPr>
          <p:nvPr/>
        </p:nvPicPr>
        <p:blipFill>
          <a:blip r:embed="rId3" cstate="print"/>
          <a:srcRect/>
          <a:stretch>
            <a:fillRect/>
          </a:stretch>
        </p:blipFill>
        <p:spPr bwMode="auto">
          <a:xfrm>
            <a:off x="909176" y="1762339"/>
            <a:ext cx="4179018" cy="4872243"/>
          </a:xfrm>
          <a:prstGeom prst="rect">
            <a:avLst/>
          </a:prstGeom>
          <a:noFill/>
          <a:ln w="9525">
            <a:noFill/>
            <a:miter lim="800000"/>
            <a:headEnd/>
            <a:tailEnd/>
          </a:ln>
        </p:spPr>
      </p:pic>
    </p:spTree>
    <p:extLst>
      <p:ext uri="{BB962C8B-B14F-4D97-AF65-F5344CB8AC3E}">
        <p14:creationId xmlns:p14="http://schemas.microsoft.com/office/powerpoint/2010/main" val="1000243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13140-543E-0311-FF09-AFEF124B3C7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43A333-0D28-0695-0CB2-32F41618077A}"/>
              </a:ext>
            </a:extLst>
          </p:cNvPr>
          <p:cNvSpPr>
            <a:spLocks noGrp="1"/>
          </p:cNvSpPr>
          <p:nvPr>
            <p:ph type="ctrTitle"/>
          </p:nvPr>
        </p:nvSpPr>
        <p:spPr>
          <a:xfrm>
            <a:off x="1524000" y="235975"/>
            <a:ext cx="9144000" cy="693173"/>
          </a:xfrm>
        </p:spPr>
        <p:txBody>
          <a:bodyPr>
            <a:normAutofit fontScale="90000"/>
          </a:bodyPr>
          <a:lstStyle/>
          <a:p>
            <a:br>
              <a:rPr lang="ru-RU"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Этап - работа с ресурсами</a:t>
            </a:r>
            <a:endParaRPr lang="ru-RU" sz="3600" b="1" dirty="0"/>
          </a:p>
        </p:txBody>
      </p:sp>
      <p:sp>
        <p:nvSpPr>
          <p:cNvPr id="3" name="Подзаголовок 2">
            <a:extLst>
              <a:ext uri="{FF2B5EF4-FFF2-40B4-BE49-F238E27FC236}">
                <a16:creationId xmlns:a16="http://schemas.microsoft.com/office/drawing/2014/main" id="{BBB5556D-DDBB-BDF7-344D-834D8423825F}"/>
              </a:ext>
            </a:extLst>
          </p:cNvPr>
          <p:cNvSpPr>
            <a:spLocks noGrp="1"/>
          </p:cNvSpPr>
          <p:nvPr>
            <p:ph type="subTitle" idx="1"/>
          </p:nvPr>
        </p:nvSpPr>
        <p:spPr>
          <a:xfrm>
            <a:off x="1524000" y="1076632"/>
            <a:ext cx="9144000" cy="4181168"/>
          </a:xfrm>
        </p:spPr>
        <p:txBody>
          <a:bodyPr/>
          <a:lstStyle/>
          <a:p>
            <a:r>
              <a:rPr lang="ru-RU" b="1" i="1" dirty="0">
                <a:latin typeface="Times New Roman" panose="02020603050405020304" pitchFamily="18" charset="0"/>
                <a:cs typeface="Times New Roman" panose="02020603050405020304" pitchFamily="18" charset="0"/>
              </a:rPr>
              <a:t>Техника «всё обо мне»</a:t>
            </a:r>
          </a:p>
          <a:p>
            <a:r>
              <a:rPr lang="ru-RU" dirty="0"/>
              <a:t> </a:t>
            </a:r>
          </a:p>
          <a:p>
            <a:endParaRPr lang="ru-RU" dirty="0"/>
          </a:p>
        </p:txBody>
      </p:sp>
      <p:pic>
        <p:nvPicPr>
          <p:cNvPr id="5" name="Рисунок 4">
            <a:extLst>
              <a:ext uri="{FF2B5EF4-FFF2-40B4-BE49-F238E27FC236}">
                <a16:creationId xmlns:a16="http://schemas.microsoft.com/office/drawing/2014/main" id="{D6F4408D-2962-4514-A07D-772D5B5AC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045" y="1600200"/>
            <a:ext cx="9633167" cy="4757683"/>
          </a:xfrm>
          <a:prstGeom prst="rect">
            <a:avLst/>
          </a:prstGeom>
        </p:spPr>
      </p:pic>
    </p:spTree>
    <p:extLst>
      <p:ext uri="{BB962C8B-B14F-4D97-AF65-F5344CB8AC3E}">
        <p14:creationId xmlns:p14="http://schemas.microsoft.com/office/powerpoint/2010/main" val="467524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0E54E2-D79A-AA2C-3BF2-6F2C80DD9EEB}"/>
              </a:ext>
            </a:extLst>
          </p:cNvPr>
          <p:cNvSpPr>
            <a:spLocks noGrp="1"/>
          </p:cNvSpPr>
          <p:nvPr>
            <p:ph type="title"/>
          </p:nvPr>
        </p:nvSpPr>
        <p:spPr/>
        <p:txBody>
          <a:bodyPr>
            <a:normAutofit/>
          </a:bodyPr>
          <a:lstStyle/>
          <a:p>
            <a:pPr algn="ctr"/>
            <a:r>
              <a:rPr lang="ru-RU" sz="3200" b="1" dirty="0">
                <a:latin typeface="Times New Roman" panose="02020603050405020304" pitchFamily="18" charset="0"/>
                <a:cs typeface="Times New Roman" panose="02020603050405020304" pitchFamily="18" charset="0"/>
              </a:rPr>
              <a:t>Факторы риска формирования </a:t>
            </a:r>
            <a:r>
              <a:rPr lang="ru-RU" sz="3200" b="1" dirty="0" err="1">
                <a:latin typeface="Times New Roman" panose="02020603050405020304" pitchFamily="18" charset="0"/>
                <a:cs typeface="Times New Roman" panose="02020603050405020304" pitchFamily="18" charset="0"/>
              </a:rPr>
              <a:t>аутодеструктивного</a:t>
            </a:r>
            <a:r>
              <a:rPr lang="ru-RU" sz="3200" b="1" dirty="0">
                <a:latin typeface="Times New Roman" panose="02020603050405020304" pitchFamily="18" charset="0"/>
                <a:cs typeface="Times New Roman" panose="02020603050405020304" pitchFamily="18" charset="0"/>
              </a:rPr>
              <a:t> поведения в детско-юношеской среде:</a:t>
            </a:r>
          </a:p>
        </p:txBody>
      </p:sp>
      <p:sp>
        <p:nvSpPr>
          <p:cNvPr id="3" name="Объект 2">
            <a:extLst>
              <a:ext uri="{FF2B5EF4-FFF2-40B4-BE49-F238E27FC236}">
                <a16:creationId xmlns:a16="http://schemas.microsoft.com/office/drawing/2014/main" id="{887A498E-DF01-87DB-57AC-0137BA46FA9F}"/>
              </a:ext>
            </a:extLst>
          </p:cNvPr>
          <p:cNvSpPr>
            <a:spLocks noGrp="1"/>
          </p:cNvSpPr>
          <p:nvPr>
            <p:ph idx="1"/>
          </p:nvPr>
        </p:nvSpPr>
        <p:spPr>
          <a:xfrm>
            <a:off x="486697" y="1504335"/>
            <a:ext cx="11061290" cy="5250426"/>
          </a:xfrm>
        </p:spPr>
        <p:txBody>
          <a:bodyPr>
            <a:normAutofit fontScale="47500" lnSpcReduction="20000"/>
          </a:bodyPr>
          <a:lstStyle/>
          <a:p>
            <a:pPr marL="0" indent="0">
              <a:buNone/>
            </a:pPr>
            <a:endParaRPr lang="ru-RU" dirty="0"/>
          </a:p>
          <a:p>
            <a:pPr algn="just">
              <a:lnSpc>
                <a:spcPct val="120000"/>
              </a:lnSpc>
              <a:spcBef>
                <a:spcPts val="0"/>
              </a:spcBef>
            </a:pPr>
            <a:r>
              <a:rPr lang="ru-RU" sz="4400" dirty="0">
                <a:latin typeface="Times New Roman" panose="02020603050405020304" pitchFamily="18" charset="0"/>
                <a:cs typeface="Times New Roman" panose="02020603050405020304" pitchFamily="18" charset="0"/>
              </a:rPr>
              <a:t> семейное неблагополучие, социализация в девиантном окружении;</a:t>
            </a:r>
          </a:p>
          <a:p>
            <a:pPr algn="just">
              <a:lnSpc>
                <a:spcPct val="120000"/>
              </a:lnSpc>
              <a:spcBef>
                <a:spcPts val="0"/>
              </a:spcBef>
            </a:pPr>
            <a:r>
              <a:rPr lang="ru-RU" sz="4400" dirty="0">
                <a:latin typeface="Times New Roman" panose="02020603050405020304" pitchFamily="18" charset="0"/>
                <a:cs typeface="Times New Roman" panose="02020603050405020304" pitchFamily="18" charset="0"/>
              </a:rPr>
              <a:t>наличие психических расстройств в семье;</a:t>
            </a:r>
          </a:p>
          <a:p>
            <a:pPr algn="just">
              <a:lnSpc>
                <a:spcPct val="120000"/>
              </a:lnSpc>
              <a:spcBef>
                <a:spcPts val="0"/>
              </a:spcBef>
            </a:pPr>
            <a:r>
              <a:rPr lang="ru-RU" sz="4400" dirty="0">
                <a:latin typeface="Times New Roman" panose="02020603050405020304" pitchFamily="18" charset="0"/>
                <a:cs typeface="Times New Roman" panose="02020603050405020304" pitchFamily="18" charset="0"/>
              </a:rPr>
              <a:t> психотравмирующий опыт, связанный с насилием (физическим, эмоциональным, сексуальным);</a:t>
            </a:r>
          </a:p>
          <a:p>
            <a:pPr algn="just">
              <a:lnSpc>
                <a:spcPct val="120000"/>
              </a:lnSpc>
              <a:spcBef>
                <a:spcPts val="0"/>
              </a:spcBef>
            </a:pPr>
            <a:r>
              <a:rPr lang="ru-RU" sz="4400" dirty="0">
                <a:latin typeface="Times New Roman" panose="02020603050405020304" pitchFamily="18" charset="0"/>
                <a:cs typeface="Times New Roman" panose="02020603050405020304" pitchFamily="18" charset="0"/>
              </a:rPr>
              <a:t> внутриличностные проблемы: слабость самоконтроля и рефлексии, трудности понимания эмоций и управления ими, конформность, склонность к зависимому поведению, импульсивность, избегающий тип поведения, использование неадаптивных стратегий </a:t>
            </a:r>
            <a:r>
              <a:rPr lang="ru-RU" sz="4400" dirty="0" err="1">
                <a:latin typeface="Times New Roman" panose="02020603050405020304" pitchFamily="18" charset="0"/>
                <a:cs typeface="Times New Roman" panose="02020603050405020304" pitchFamily="18" charset="0"/>
              </a:rPr>
              <a:t>совладания</a:t>
            </a:r>
            <a:r>
              <a:rPr lang="ru-RU" sz="4400" dirty="0">
                <a:latin typeface="Times New Roman" panose="02020603050405020304" pitchFamily="18" charset="0"/>
                <a:cs typeface="Times New Roman" panose="02020603050405020304" pitchFamily="18" charset="0"/>
              </a:rPr>
              <a:t> с трудными ситуациями;</a:t>
            </a:r>
          </a:p>
          <a:p>
            <a:pPr algn="just">
              <a:lnSpc>
                <a:spcPct val="120000"/>
              </a:lnSpc>
              <a:spcBef>
                <a:spcPts val="0"/>
              </a:spcBef>
            </a:pPr>
            <a:r>
              <a:rPr lang="ru-RU" sz="4400" dirty="0">
                <a:latin typeface="Times New Roman" panose="02020603050405020304" pitchFamily="18" charset="0"/>
                <a:cs typeface="Times New Roman" panose="02020603050405020304" pitchFamily="18" charset="0"/>
              </a:rPr>
              <a:t> межличностные проблемы: узкий круг социальных контактов и отсутствие социальной поддержки, проблемы в установлении дружеских доверительных отношений, недоверие, избегание сближения или стремление к доминированию и эксплуатации в отношениях с другими людьми, социальная изоляция, одиночество, отчужденность, буллинг (кибербуллинг);</a:t>
            </a:r>
          </a:p>
          <a:p>
            <a:pPr algn="just">
              <a:lnSpc>
                <a:spcPct val="120000"/>
              </a:lnSpc>
              <a:spcBef>
                <a:spcPts val="0"/>
              </a:spcBef>
            </a:pPr>
            <a:r>
              <a:rPr lang="ru-RU" sz="4400" dirty="0">
                <a:latin typeface="Times New Roman" panose="02020603050405020304" pitchFamily="18" charset="0"/>
                <a:cs typeface="Times New Roman" panose="02020603050405020304" pitchFamily="18" charset="0"/>
              </a:rPr>
              <a:t> негативное отношение к собственному телу, ориентация на идеалы красоты и успешности, транслируемые социальными медиа.</a:t>
            </a:r>
          </a:p>
        </p:txBody>
      </p:sp>
    </p:spTree>
    <p:extLst>
      <p:ext uri="{BB962C8B-B14F-4D97-AF65-F5344CB8AC3E}">
        <p14:creationId xmlns:p14="http://schemas.microsoft.com/office/powerpoint/2010/main" val="3917557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DA6B-96B1-406E-FD89-98D9EEF252F7}"/>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D9BB7B-2B69-C255-C4A0-B818D580090A}"/>
              </a:ext>
            </a:extLst>
          </p:cNvPr>
          <p:cNvSpPr>
            <a:spLocks noGrp="1"/>
          </p:cNvSpPr>
          <p:nvPr>
            <p:ph type="ctrTitle"/>
          </p:nvPr>
        </p:nvSpPr>
        <p:spPr>
          <a:xfrm>
            <a:off x="239151" y="112541"/>
            <a:ext cx="11380763" cy="1266093"/>
          </a:xfrm>
        </p:spPr>
        <p:txBody>
          <a:bodyPr>
            <a:normAutofit/>
          </a:bodyPr>
          <a:lstStyle/>
          <a:p>
            <a:r>
              <a:rPr lang="ru-RU" sz="3200" b="1" dirty="0">
                <a:latin typeface="Times New Roman" panose="02020603050405020304" pitchFamily="18" charset="0"/>
                <a:cs typeface="Times New Roman" panose="02020603050405020304" pitchFamily="18" charset="0"/>
              </a:rPr>
              <a:t>Формирование позитивного мышления  и самопринятия</a:t>
            </a:r>
            <a:br>
              <a:rPr lang="ru-RU" sz="3200" dirty="0">
                <a:latin typeface="Times New Roman" panose="02020603050405020304" pitchFamily="18" charset="0"/>
                <a:cs typeface="Times New Roman" panose="02020603050405020304" pitchFamily="18" charset="0"/>
              </a:rPr>
            </a:br>
            <a:endParaRPr lang="ru-RU" sz="3200" dirty="0"/>
          </a:p>
        </p:txBody>
      </p:sp>
      <p:sp>
        <p:nvSpPr>
          <p:cNvPr id="3" name="Подзаголовок 2">
            <a:extLst>
              <a:ext uri="{FF2B5EF4-FFF2-40B4-BE49-F238E27FC236}">
                <a16:creationId xmlns:a16="http://schemas.microsoft.com/office/drawing/2014/main" id="{639C0A09-8A76-B9E2-30F3-BF3594C4A732}"/>
              </a:ext>
            </a:extLst>
          </p:cNvPr>
          <p:cNvSpPr>
            <a:spLocks noGrp="1"/>
          </p:cNvSpPr>
          <p:nvPr>
            <p:ph type="subTitle" idx="1"/>
          </p:nvPr>
        </p:nvSpPr>
        <p:spPr>
          <a:xfrm>
            <a:off x="766915" y="988141"/>
            <a:ext cx="10618839" cy="5530645"/>
          </a:xfrm>
        </p:spPr>
        <p:txBody>
          <a:bodyPr>
            <a:normAutofit lnSpcReduction="10000"/>
          </a:bodyPr>
          <a:lstStyle/>
          <a:p>
            <a:r>
              <a:rPr lang="ru-RU" b="1" i="1" dirty="0">
                <a:latin typeface="Times New Roman" panose="02020603050405020304" pitchFamily="18" charset="0"/>
                <a:cs typeface="Times New Roman" panose="02020603050405020304" pitchFamily="18" charset="0"/>
              </a:rPr>
              <a:t>Техника «Принятие похвалы. Умение радоваться комплиментам»</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Инструкция: выберите кого-нибудь из членов группы, кому бы вы хотели сказать комплимент, и скажите, что вам в нем нравится. Начинайте со слов:</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Мне в тебе нравится...</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У тебя лучше, чем у меня, получается...</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Я тебе благодарен за то, что ты...</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Сделайте небольшую паузу, чтобы партнер мог прочувствовать ваш комплимент.</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Выслушивая комплимент, поверьте другому, повторите  про себя его слова, начиная следующим образом:</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Ему во мне нравится...</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У меня лучше, чем у него, получается...</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Он мне благодарен за мое...</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Постарайтесь сосредоточиться на приятных чувствах, которые в вас вызывает похвала, скажите об этих чувствах партнеру.</a:t>
            </a:r>
          </a:p>
          <a:p>
            <a:endParaRPr lang="ru-RU" dirty="0"/>
          </a:p>
          <a:p>
            <a:endParaRPr lang="ru-RU" dirty="0"/>
          </a:p>
        </p:txBody>
      </p:sp>
    </p:spTree>
    <p:extLst>
      <p:ext uri="{BB962C8B-B14F-4D97-AF65-F5344CB8AC3E}">
        <p14:creationId xmlns:p14="http://schemas.microsoft.com/office/powerpoint/2010/main" val="2233248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92B67-AEF8-B432-A9F6-8D172C4AF164}"/>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8143C5-6E25-A49E-CFB2-4463446960E0}"/>
              </a:ext>
            </a:extLst>
          </p:cNvPr>
          <p:cNvSpPr>
            <a:spLocks noGrp="1"/>
          </p:cNvSpPr>
          <p:nvPr>
            <p:ph type="ctrTitle"/>
          </p:nvPr>
        </p:nvSpPr>
        <p:spPr>
          <a:xfrm>
            <a:off x="393895" y="225083"/>
            <a:ext cx="11493305" cy="1375117"/>
          </a:xfrm>
        </p:spPr>
        <p:txBody>
          <a:bodyPr>
            <a:normAutofit fontScale="90000"/>
          </a:bodyPr>
          <a:lstStyle/>
          <a:p>
            <a:r>
              <a:rPr lang="ru-RU" sz="3600" b="1" dirty="0">
                <a:latin typeface="Times New Roman" panose="02020603050405020304" pitchFamily="18" charset="0"/>
                <a:cs typeface="Times New Roman" panose="02020603050405020304" pitchFamily="18" charset="0"/>
              </a:rPr>
              <a:t>Формирование позитивного мышления  и самопринятия</a:t>
            </a:r>
            <a:br>
              <a:rPr lang="ru-RU" dirty="0">
                <a:latin typeface="Times New Roman" panose="02020603050405020304" pitchFamily="18" charset="0"/>
                <a:cs typeface="Times New Roman" panose="02020603050405020304" pitchFamily="18" charset="0"/>
              </a:rPr>
            </a:br>
            <a:endParaRPr lang="ru-RU" dirty="0"/>
          </a:p>
        </p:txBody>
      </p:sp>
      <p:sp>
        <p:nvSpPr>
          <p:cNvPr id="3" name="Подзаголовок 2">
            <a:extLst>
              <a:ext uri="{FF2B5EF4-FFF2-40B4-BE49-F238E27FC236}">
                <a16:creationId xmlns:a16="http://schemas.microsoft.com/office/drawing/2014/main" id="{AB4D776D-DE83-55DB-EBAA-F782085CCD0D}"/>
              </a:ext>
            </a:extLst>
          </p:cNvPr>
          <p:cNvSpPr>
            <a:spLocks noGrp="1"/>
          </p:cNvSpPr>
          <p:nvPr>
            <p:ph type="subTitle" idx="1"/>
          </p:nvPr>
        </p:nvSpPr>
        <p:spPr>
          <a:xfrm>
            <a:off x="575186" y="1032387"/>
            <a:ext cx="10928555" cy="5471652"/>
          </a:xfrm>
        </p:spPr>
        <p:txBody>
          <a:bodyPr/>
          <a:lstStyle/>
          <a:p>
            <a:r>
              <a:rPr lang="ru-RU" b="1" i="1" dirty="0">
                <a:latin typeface="Times New Roman" panose="02020603050405020304" pitchFamily="18" charset="0"/>
                <a:cs typeface="Times New Roman" panose="02020603050405020304" pitchFamily="18" charset="0"/>
              </a:rPr>
              <a:t>Техника  «Сам себя не похвалишь - никто не похвалит»</a:t>
            </a:r>
          </a:p>
          <a:p>
            <a:endParaRPr lang="ru-RU" b="1" i="1"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Инструкция: в парах расскажите о себе все самое хорошее. Партнер помогает найти хорошее в себе. По моему сигналу поменяетесь ролями. Даю одну минуту на рассказ о самом хорошем.</a:t>
            </a:r>
          </a:p>
          <a:p>
            <a:pPr algn="just"/>
            <a:r>
              <a:rPr lang="ru-RU" dirty="0">
                <a:latin typeface="Times New Roman" panose="02020603050405020304" pitchFamily="18" charset="0"/>
                <a:cs typeface="Times New Roman" panose="02020603050405020304" pitchFamily="18" charset="0"/>
              </a:rPr>
              <a:t>Расскажите партнеру о своих успехах и радостях за последний год (месяц, неделю, день, час). Партнер может расспрашивать, если его что-либо заинтересует.</a:t>
            </a:r>
          </a:p>
          <a:p>
            <a:pPr algn="just"/>
            <a:r>
              <a:rPr lang="ru-RU" dirty="0">
                <a:latin typeface="Times New Roman" panose="02020603050405020304" pitchFamily="18" charset="0"/>
                <a:cs typeface="Times New Roman" panose="02020603050405020304" pitchFamily="18" charset="0"/>
              </a:rPr>
              <a:t>По моему сигналу поменяетесь ролями. Даю одну минуту на рассказ об успехах и радостях.</a:t>
            </a:r>
          </a:p>
          <a:p>
            <a:pPr algn="just"/>
            <a:r>
              <a:rPr lang="ru-RU" i="1" dirty="0">
                <a:latin typeface="Times New Roman" panose="02020603050405020304" pitchFamily="18" charset="0"/>
                <a:cs typeface="Times New Roman" panose="02020603050405020304" pitchFamily="18" charset="0"/>
              </a:rPr>
              <a:t>Обсуждение</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Что помогало, а что мешало говорить о своих успехах и радостях?</a:t>
            </a:r>
          </a:p>
          <a:p>
            <a:pPr algn="l"/>
            <a:endParaRPr lang="ru-RU" dirty="0"/>
          </a:p>
          <a:p>
            <a:pPr algn="l"/>
            <a:endParaRPr lang="ru-RU" dirty="0"/>
          </a:p>
        </p:txBody>
      </p:sp>
    </p:spTree>
    <p:extLst>
      <p:ext uri="{BB962C8B-B14F-4D97-AF65-F5344CB8AC3E}">
        <p14:creationId xmlns:p14="http://schemas.microsoft.com/office/powerpoint/2010/main" val="2090697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5376A-B30D-4961-BDE9-E1B67F52308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E3C545-A429-A89A-E143-EF04ECEAB995}"/>
              </a:ext>
            </a:extLst>
          </p:cNvPr>
          <p:cNvSpPr>
            <a:spLocks noGrp="1"/>
          </p:cNvSpPr>
          <p:nvPr>
            <p:ph type="ctrTitle"/>
          </p:nvPr>
        </p:nvSpPr>
        <p:spPr>
          <a:xfrm>
            <a:off x="393895" y="225083"/>
            <a:ext cx="11493305" cy="1375117"/>
          </a:xfrm>
        </p:spPr>
        <p:txBody>
          <a:bodyPr>
            <a:normAutofit fontScale="90000"/>
          </a:bodyPr>
          <a:lstStyle/>
          <a:p>
            <a:r>
              <a:rPr lang="ru-RU" sz="3600" b="1" dirty="0">
                <a:latin typeface="Times New Roman" panose="02020603050405020304" pitchFamily="18" charset="0"/>
                <a:cs typeface="Times New Roman" panose="02020603050405020304" pitchFamily="18" charset="0"/>
              </a:rPr>
              <a:t>Формирование позитивного мышления  и самопринятия</a:t>
            </a:r>
            <a:br>
              <a:rPr lang="ru-RU" dirty="0">
                <a:latin typeface="Times New Roman" panose="02020603050405020304" pitchFamily="18" charset="0"/>
                <a:cs typeface="Times New Roman" panose="02020603050405020304" pitchFamily="18" charset="0"/>
              </a:rPr>
            </a:br>
            <a:endParaRPr lang="ru-RU" dirty="0"/>
          </a:p>
        </p:txBody>
      </p:sp>
      <p:sp>
        <p:nvSpPr>
          <p:cNvPr id="3" name="Подзаголовок 2">
            <a:extLst>
              <a:ext uri="{FF2B5EF4-FFF2-40B4-BE49-F238E27FC236}">
                <a16:creationId xmlns:a16="http://schemas.microsoft.com/office/drawing/2014/main" id="{961F71CF-BD73-EE8E-F254-77BE97A9E63F}"/>
              </a:ext>
            </a:extLst>
          </p:cNvPr>
          <p:cNvSpPr>
            <a:spLocks noGrp="1"/>
          </p:cNvSpPr>
          <p:nvPr>
            <p:ph type="subTitle" idx="1"/>
          </p:nvPr>
        </p:nvSpPr>
        <p:spPr>
          <a:xfrm>
            <a:off x="634785" y="912641"/>
            <a:ext cx="11252415" cy="5720276"/>
          </a:xfrm>
        </p:spPr>
        <p:txBody>
          <a:bodyPr>
            <a:normAutofit fontScale="85000" lnSpcReduction="10000"/>
          </a:bodyPr>
          <a:lstStyle/>
          <a:p>
            <a:pPr algn="l"/>
            <a:endParaRPr lang="ru-RU" b="1" dirty="0"/>
          </a:p>
          <a:p>
            <a:r>
              <a:rPr lang="ru-RU" sz="2800" b="1" i="1" dirty="0">
                <a:latin typeface="Times New Roman" panose="02020603050405020304" pitchFamily="18" charset="0"/>
                <a:cs typeface="Times New Roman" panose="02020603050405020304" pitchFamily="18" charset="0"/>
              </a:rPr>
              <a:t>Техника «Хорошее в плохом»</a:t>
            </a:r>
            <a:endParaRPr lang="ru-RU" sz="2800" i="1" dirty="0">
              <a:latin typeface="Times New Roman" panose="02020603050405020304" pitchFamily="18" charset="0"/>
              <a:cs typeface="Times New Roman" panose="02020603050405020304" pitchFamily="18" charset="0"/>
            </a:endParaRPr>
          </a:p>
          <a:p>
            <a:pPr algn="just">
              <a:lnSpc>
                <a:spcPct val="120000"/>
              </a:lnSpc>
              <a:spcBef>
                <a:spcPts val="0"/>
              </a:spcBef>
            </a:pPr>
            <a:r>
              <a:rPr lang="ru-RU" dirty="0">
                <a:latin typeface="Times New Roman" panose="02020603050405020304" pitchFamily="18" charset="0"/>
                <a:cs typeface="Times New Roman" panose="02020603050405020304" pitchFamily="18" charset="0"/>
              </a:rPr>
              <a:t>Вспомните о неприятном событии, которое произошло с вами в прошлом или которого можно ожидать в будущем. Подумайте, что в этом событии, может быть хорошего, и расскажите нам об этом.</a:t>
            </a:r>
          </a:p>
          <a:p>
            <a:pPr algn="just">
              <a:lnSpc>
                <a:spcPct val="120000"/>
              </a:lnSpc>
              <a:spcBef>
                <a:spcPts val="0"/>
              </a:spcBef>
            </a:pPr>
            <a:r>
              <a:rPr lang="ru-RU" dirty="0">
                <a:latin typeface="Times New Roman" panose="02020603050405020304" pitchFamily="18" charset="0"/>
                <a:cs typeface="Times New Roman" panose="02020603050405020304" pitchFamily="18" charset="0"/>
              </a:rPr>
              <a:t>Я попрошу членов группы помогать друг другу в поисках позитива. Предлагайте, пожалуйста, любые приходящие в голову варианты.</a:t>
            </a:r>
          </a:p>
          <a:p>
            <a:pPr algn="just">
              <a:lnSpc>
                <a:spcPct val="120000"/>
              </a:lnSpc>
              <a:spcBef>
                <a:spcPts val="0"/>
              </a:spcBef>
            </a:pPr>
            <a:r>
              <a:rPr lang="ru-RU" i="1" dirty="0">
                <a:latin typeface="Times New Roman" panose="02020603050405020304" pitchFamily="18" charset="0"/>
                <a:cs typeface="Times New Roman" panose="02020603050405020304" pitchFamily="18" charset="0"/>
              </a:rPr>
              <a:t>Обсуждение:</a:t>
            </a:r>
            <a:endParaRPr lang="ru-RU" dirty="0">
              <a:latin typeface="Times New Roman" panose="02020603050405020304" pitchFamily="18" charset="0"/>
              <a:cs typeface="Times New Roman" panose="02020603050405020304" pitchFamily="18" charset="0"/>
            </a:endParaRPr>
          </a:p>
          <a:p>
            <a:pPr algn="just">
              <a:lnSpc>
                <a:spcPct val="120000"/>
              </a:lnSpc>
              <a:spcBef>
                <a:spcPts val="0"/>
              </a:spcBef>
            </a:pPr>
            <a:r>
              <a:rPr lang="ru-RU" dirty="0">
                <a:latin typeface="Times New Roman" panose="02020603050405020304" pitchFamily="18" charset="0"/>
                <a:cs typeface="Times New Roman" panose="02020603050405020304" pitchFamily="18" charset="0"/>
              </a:rPr>
              <a:t>Существуют ли ситуации, при которых невозможно найти позитивное в нежелательных событиях?</a:t>
            </a:r>
          </a:p>
          <a:p>
            <a:pPr algn="just">
              <a:lnSpc>
                <a:spcPct val="120000"/>
              </a:lnSpc>
              <a:spcBef>
                <a:spcPts val="0"/>
              </a:spcBef>
            </a:pPr>
            <a:r>
              <a:rPr lang="ru-RU" dirty="0">
                <a:latin typeface="Times New Roman" panose="02020603050405020304" pitchFamily="18" charset="0"/>
                <a:cs typeface="Times New Roman" panose="02020603050405020304" pitchFamily="18" charset="0"/>
              </a:rPr>
              <a:t>Что мешает обращать внимание на позитивное?</a:t>
            </a:r>
          </a:p>
          <a:p>
            <a:pPr algn="just">
              <a:lnSpc>
                <a:spcPct val="120000"/>
              </a:lnSpc>
              <a:spcBef>
                <a:spcPts val="0"/>
              </a:spcBef>
            </a:pPr>
            <a:r>
              <a:rPr lang="ru-RU" i="1" dirty="0">
                <a:latin typeface="Times New Roman" panose="02020603050405020304" pitchFamily="18" charset="0"/>
                <a:cs typeface="Times New Roman" panose="02020603050405020304" pitchFamily="18" charset="0"/>
              </a:rPr>
              <a:t>Домашнее задание</a:t>
            </a:r>
            <a:endParaRPr lang="ru-RU" dirty="0">
              <a:latin typeface="Times New Roman" panose="02020603050405020304" pitchFamily="18" charset="0"/>
              <a:cs typeface="Times New Roman" panose="02020603050405020304" pitchFamily="18" charset="0"/>
            </a:endParaRPr>
          </a:p>
          <a:p>
            <a:pPr algn="just">
              <a:lnSpc>
                <a:spcPct val="120000"/>
              </a:lnSpc>
              <a:spcBef>
                <a:spcPts val="0"/>
              </a:spcBef>
            </a:pPr>
            <a:r>
              <a:rPr lang="ru-RU" dirty="0">
                <a:latin typeface="Times New Roman" panose="02020603050405020304" pitchFamily="18" charset="0"/>
                <a:cs typeface="Times New Roman" panose="02020603050405020304" pitchFamily="18" charset="0"/>
              </a:rPr>
              <a:t>Если в вашем присутствии кто-либо будет рассказывать о негативных событиях, то попробуйте сами найти в них позитивное и расскажите об этом позитиве партнеру по разговору. Конечно, партнер будет сопротивляться и оспаривать ваши слова. Будьте настойчивы и скажите, что вы все же остаетесь при </a:t>
            </a:r>
            <a:r>
              <a:rPr lang="ru-RU">
                <a:latin typeface="Times New Roman" panose="02020603050405020304" pitchFamily="18" charset="0"/>
                <a:cs typeface="Times New Roman" panose="02020603050405020304" pitchFamily="18" charset="0"/>
              </a:rPr>
              <a:t>своем мнении.</a:t>
            </a:r>
            <a:endParaRPr lang="ru-RU" dirty="0">
              <a:latin typeface="Times New Roman" panose="02020603050405020304" pitchFamily="18" charset="0"/>
              <a:cs typeface="Times New Roman" panose="02020603050405020304" pitchFamily="18" charset="0"/>
            </a:endParaRPr>
          </a:p>
          <a:p>
            <a:r>
              <a:rPr lang="ru-RU" sz="2800" b="1" i="1" dirty="0">
                <a:latin typeface="Times New Roman" panose="02020603050405020304" pitchFamily="18" charset="0"/>
                <a:cs typeface="Times New Roman" panose="02020603050405020304" pitchFamily="18" charset="0"/>
              </a:rPr>
              <a:t>Техника  «Я благодарен этому дню…»</a:t>
            </a:r>
          </a:p>
          <a:p>
            <a:pPr algn="just"/>
            <a:endParaRPr lang="ru-RU" dirty="0">
              <a:latin typeface="Times New Roman" panose="02020603050405020304" pitchFamily="18" charset="0"/>
              <a:cs typeface="Times New Roman" panose="02020603050405020304" pitchFamily="18" charset="0"/>
            </a:endParaRPr>
          </a:p>
          <a:p>
            <a:endParaRPr lang="ru-RU" i="1" dirty="0"/>
          </a:p>
          <a:p>
            <a:pPr algn="l"/>
            <a:endParaRPr lang="ru-RU" dirty="0"/>
          </a:p>
        </p:txBody>
      </p:sp>
    </p:spTree>
    <p:extLst>
      <p:ext uri="{BB962C8B-B14F-4D97-AF65-F5344CB8AC3E}">
        <p14:creationId xmlns:p14="http://schemas.microsoft.com/office/powerpoint/2010/main" val="72928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F03C7-7DB7-2702-9133-E060E3688D6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A53E62-6E4A-4040-2DDF-6C43ACAC91E2}"/>
              </a:ext>
            </a:extLst>
          </p:cNvPr>
          <p:cNvSpPr>
            <a:spLocks noGrp="1"/>
          </p:cNvSpPr>
          <p:nvPr>
            <p:ph type="ctrTitle"/>
          </p:nvPr>
        </p:nvSpPr>
        <p:spPr>
          <a:xfrm>
            <a:off x="745587" y="112543"/>
            <a:ext cx="10719581" cy="886263"/>
          </a:xfrm>
        </p:spPr>
        <p:txBody>
          <a:bodyPr>
            <a:normAutofit/>
          </a:bodyPr>
          <a:lstStyle/>
          <a:p>
            <a:r>
              <a:rPr lang="ru-RU" sz="3200" b="1" dirty="0">
                <a:latin typeface="Times New Roman" panose="02020603050405020304" pitchFamily="18" charset="0"/>
                <a:cs typeface="Times New Roman" panose="02020603050405020304" pitchFamily="18" charset="0"/>
              </a:rPr>
              <a:t>Этап – формирование эффективных копинг-стратегий</a:t>
            </a:r>
          </a:p>
        </p:txBody>
      </p:sp>
      <p:sp>
        <p:nvSpPr>
          <p:cNvPr id="3" name="Подзаголовок 2">
            <a:extLst>
              <a:ext uri="{FF2B5EF4-FFF2-40B4-BE49-F238E27FC236}">
                <a16:creationId xmlns:a16="http://schemas.microsoft.com/office/drawing/2014/main" id="{6AEBD3CD-FC2A-BDC8-CEA0-1305E1CA3DEB}"/>
              </a:ext>
            </a:extLst>
          </p:cNvPr>
          <p:cNvSpPr>
            <a:spLocks noGrp="1"/>
          </p:cNvSpPr>
          <p:nvPr>
            <p:ph type="subTitle" idx="1"/>
          </p:nvPr>
        </p:nvSpPr>
        <p:spPr>
          <a:xfrm>
            <a:off x="1524000" y="2389239"/>
            <a:ext cx="9144000" cy="2868561"/>
          </a:xfrm>
        </p:spPr>
        <p:txBody>
          <a:bodyPr>
            <a:normAutofit/>
          </a:bodyPr>
          <a:lstStyle/>
          <a:p>
            <a:r>
              <a:rPr lang="ru-RU" sz="3200" b="1" i="1" dirty="0">
                <a:latin typeface="Times New Roman" panose="02020603050405020304" pitchFamily="18" charset="0"/>
                <a:cs typeface="Times New Roman" panose="02020603050405020304" pitchFamily="18" charset="0"/>
              </a:rPr>
              <a:t>Техника «Войди в круг»</a:t>
            </a:r>
          </a:p>
          <a:p>
            <a:r>
              <a:rPr lang="ru-RU" sz="3200" b="1" i="1" dirty="0">
                <a:latin typeface="Times New Roman" panose="02020603050405020304" pitchFamily="18" charset="0"/>
                <a:cs typeface="Times New Roman" panose="02020603050405020304" pitchFamily="18" charset="0"/>
              </a:rPr>
              <a:t>Ролевая игра «Колобки»</a:t>
            </a:r>
          </a:p>
        </p:txBody>
      </p:sp>
    </p:spTree>
    <p:extLst>
      <p:ext uri="{BB962C8B-B14F-4D97-AF65-F5344CB8AC3E}">
        <p14:creationId xmlns:p14="http://schemas.microsoft.com/office/powerpoint/2010/main" val="2656312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45E9-F7E9-52DB-3EA5-F1FA3ECBF8A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01296C-4D1D-7E95-9EE4-C152BE524801}"/>
              </a:ext>
            </a:extLst>
          </p:cNvPr>
          <p:cNvSpPr>
            <a:spLocks noGrp="1"/>
          </p:cNvSpPr>
          <p:nvPr>
            <p:ph type="ctrTitle"/>
          </p:nvPr>
        </p:nvSpPr>
        <p:spPr>
          <a:xfrm>
            <a:off x="1524000" y="-353961"/>
            <a:ext cx="9144000" cy="2359742"/>
          </a:xfrm>
        </p:spPr>
        <p:txBody>
          <a:bodyPr>
            <a:normAutofit/>
          </a:bodyPr>
          <a:lstStyle/>
          <a:p>
            <a:r>
              <a:rPr lang="ru-RU" sz="3200" b="1" dirty="0">
                <a:latin typeface="Times New Roman" panose="02020603050405020304" pitchFamily="18" charset="0"/>
                <a:cs typeface="Times New Roman" panose="02020603050405020304" pitchFamily="18" charset="0"/>
              </a:rPr>
              <a:t>Этап - работа с ресурсами  </a:t>
            </a:r>
            <a:br>
              <a:rPr lang="ru-RU" sz="3200" b="1" dirty="0">
                <a:latin typeface="Times New Roman" panose="02020603050405020304" pitchFamily="18" charset="0"/>
                <a:cs typeface="Times New Roman" panose="02020603050405020304" pitchFamily="18" charset="0"/>
              </a:rPr>
            </a:br>
            <a:r>
              <a:rPr lang="ru-RU" sz="2800" b="1" i="1" dirty="0">
                <a:latin typeface="Times New Roman" panose="02020603050405020304" pitchFamily="18" charset="0"/>
                <a:cs typeface="Times New Roman" panose="02020603050405020304" pitchFamily="18" charset="0"/>
              </a:rPr>
              <a:t>Техника   «Всё обо мне»</a:t>
            </a:r>
            <a:br>
              <a:rPr lang="ru-RU" sz="2800" i="1" dirty="0">
                <a:latin typeface="Times New Roman" panose="02020603050405020304" pitchFamily="18" charset="0"/>
                <a:cs typeface="Times New Roman" panose="02020603050405020304" pitchFamily="18" charset="0"/>
              </a:rPr>
            </a:br>
            <a:endParaRPr lang="ru-RU" sz="2800" i="1"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1554DBB4-A71A-0239-8459-126A20A67EF6}"/>
              </a:ext>
            </a:extLst>
          </p:cNvPr>
          <p:cNvSpPr>
            <a:spLocks noGrp="1"/>
          </p:cNvSpPr>
          <p:nvPr>
            <p:ph type="subTitle" idx="1"/>
          </p:nvPr>
        </p:nvSpPr>
        <p:spPr>
          <a:xfrm>
            <a:off x="1524000" y="2757948"/>
            <a:ext cx="9144000" cy="2499852"/>
          </a:xfrm>
        </p:spPr>
        <p:txBody>
          <a:bodyPr/>
          <a:lstStyle/>
          <a:p>
            <a:endParaRPr lang="ru-RU" dirty="0"/>
          </a:p>
        </p:txBody>
      </p:sp>
      <p:pic>
        <p:nvPicPr>
          <p:cNvPr id="4" name="Рисунок 3">
            <a:extLst>
              <a:ext uri="{FF2B5EF4-FFF2-40B4-BE49-F238E27FC236}">
                <a16:creationId xmlns:a16="http://schemas.microsoft.com/office/drawing/2014/main" id="{B1687F62-EBDF-A748-A47F-071B0BBDBC79}"/>
              </a:ext>
            </a:extLst>
          </p:cNvPr>
          <p:cNvPicPr>
            <a:picLocks noChangeAspect="1"/>
          </p:cNvPicPr>
          <p:nvPr/>
        </p:nvPicPr>
        <p:blipFill>
          <a:blip r:embed="rId2" cstate="print">
            <a:lum contrast="30000"/>
          </a:blip>
          <a:srcRect l="10658" r="10497"/>
          <a:stretch>
            <a:fillRect/>
          </a:stretch>
        </p:blipFill>
        <p:spPr bwMode="auto">
          <a:xfrm>
            <a:off x="6416908" y="2005781"/>
            <a:ext cx="5267061" cy="4628801"/>
          </a:xfrm>
          <a:prstGeom prst="rect">
            <a:avLst/>
          </a:prstGeom>
          <a:noFill/>
          <a:ln w="9525">
            <a:noFill/>
            <a:miter lim="800000"/>
            <a:headEnd/>
            <a:tailEnd/>
          </a:ln>
        </p:spPr>
      </p:pic>
      <p:pic>
        <p:nvPicPr>
          <p:cNvPr id="5" name="Рисунок 4">
            <a:extLst>
              <a:ext uri="{FF2B5EF4-FFF2-40B4-BE49-F238E27FC236}">
                <a16:creationId xmlns:a16="http://schemas.microsoft.com/office/drawing/2014/main" id="{CF2F663F-A0D2-3B36-6974-2A3E3C1E84F9}"/>
              </a:ext>
            </a:extLst>
          </p:cNvPr>
          <p:cNvPicPr>
            <a:picLocks noChangeAspect="1"/>
          </p:cNvPicPr>
          <p:nvPr/>
        </p:nvPicPr>
        <p:blipFill>
          <a:blip r:embed="rId3" cstate="print"/>
          <a:srcRect/>
          <a:stretch>
            <a:fillRect/>
          </a:stretch>
        </p:blipFill>
        <p:spPr bwMode="auto">
          <a:xfrm>
            <a:off x="909176" y="1762339"/>
            <a:ext cx="4179018" cy="4872243"/>
          </a:xfrm>
          <a:prstGeom prst="rect">
            <a:avLst/>
          </a:prstGeom>
          <a:noFill/>
          <a:ln w="9525">
            <a:noFill/>
            <a:miter lim="800000"/>
            <a:headEnd/>
            <a:tailEnd/>
          </a:ln>
        </p:spPr>
      </p:pic>
    </p:spTree>
    <p:extLst>
      <p:ext uri="{BB962C8B-B14F-4D97-AF65-F5344CB8AC3E}">
        <p14:creationId xmlns:p14="http://schemas.microsoft.com/office/powerpoint/2010/main" val="2154086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90DD-1FEB-E9B5-0CAF-40B76D5A1198}"/>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530FC9-40C6-12A7-014D-918FCC38DCA0}"/>
              </a:ext>
            </a:extLst>
          </p:cNvPr>
          <p:cNvSpPr>
            <a:spLocks noGrp="1"/>
          </p:cNvSpPr>
          <p:nvPr>
            <p:ph type="ctrTitle"/>
          </p:nvPr>
        </p:nvSpPr>
        <p:spPr>
          <a:xfrm>
            <a:off x="1524000" y="324466"/>
            <a:ext cx="9144000" cy="1224116"/>
          </a:xfrm>
        </p:spPr>
        <p:txBody>
          <a:bodyPr>
            <a:normAutofit fontScale="90000"/>
          </a:bodyPr>
          <a:lstStyle/>
          <a:p>
            <a:r>
              <a:rPr lang="ru-RU" sz="3600" b="1" dirty="0">
                <a:latin typeface="Times New Roman" panose="02020603050405020304" pitchFamily="18" charset="0"/>
                <a:cs typeface="Times New Roman" panose="02020603050405020304" pitchFamily="18" charset="0"/>
              </a:rPr>
              <a:t>Этап - работа с ресурсами</a:t>
            </a:r>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endParaRPr lang="ru-RU" sz="2400" dirty="0"/>
          </a:p>
        </p:txBody>
      </p:sp>
      <p:sp>
        <p:nvSpPr>
          <p:cNvPr id="3" name="Подзаголовок 2">
            <a:extLst>
              <a:ext uri="{FF2B5EF4-FFF2-40B4-BE49-F238E27FC236}">
                <a16:creationId xmlns:a16="http://schemas.microsoft.com/office/drawing/2014/main" id="{6475EBD8-19CC-0CAF-9A62-EE8E1C3B27CF}"/>
              </a:ext>
            </a:extLst>
          </p:cNvPr>
          <p:cNvSpPr>
            <a:spLocks noGrp="1"/>
          </p:cNvSpPr>
          <p:nvPr>
            <p:ph type="subTitle" idx="1"/>
          </p:nvPr>
        </p:nvSpPr>
        <p:spPr>
          <a:xfrm>
            <a:off x="707923" y="1430594"/>
            <a:ext cx="11061290" cy="5102941"/>
          </a:xfrm>
        </p:spPr>
        <p:txBody>
          <a:bodyPr>
            <a:normAutofit/>
          </a:bodyPr>
          <a:lstStyle/>
          <a:p>
            <a:r>
              <a:rPr lang="ru-RU" sz="2800" b="1" i="1" dirty="0">
                <a:latin typeface="Times New Roman" panose="02020603050405020304" pitchFamily="18" charset="0"/>
                <a:cs typeface="Times New Roman" panose="02020603050405020304" pitchFamily="18" charset="0"/>
              </a:rPr>
              <a:t>Техника  «Круг ресурсов»</a:t>
            </a:r>
            <a:r>
              <a:rPr lang="ru-RU" sz="2800" i="1" dirty="0">
                <a:latin typeface="Times New Roman" panose="02020603050405020304" pitchFamily="18" charset="0"/>
                <a:cs typeface="Times New Roman" panose="02020603050405020304" pitchFamily="18" charset="0"/>
              </a:rPr>
              <a:t> </a:t>
            </a:r>
          </a:p>
          <a:p>
            <a:pPr algn="just"/>
            <a:r>
              <a:rPr lang="ru-RU" sz="2800" dirty="0">
                <a:latin typeface="Times New Roman" panose="02020603050405020304" pitchFamily="18" charset="0"/>
                <a:cs typeface="Times New Roman" panose="02020603050405020304" pitchFamily="18" charset="0"/>
              </a:rPr>
              <a:t>Группа делится на 2 круга: внешний и внутренний. Внутренний круг не двигается. По сигналу ведущего внешний круг делает шаги в сторону. Таким образом, в процессе упражнения образуются новые пары. Участники в парах дискуссируют по заданным темам: «Моя любимая сказка», «Моя любимая игрушка в детстве», «Лучший подарок на день рождение», «Моя детская мечта», «Любимые люди, которые меня окружали в детстве», «Детские приключения», «Мой любимый праздник», «Самый радостный день», «Путешествие с родителями в  детстве», «Успешное событие в жизни», «Человек, от которого я чувствую поддержку», «Место, где я чувствую себя в безопасности и т.д.». Обсуждение чувств.</a:t>
            </a:r>
          </a:p>
          <a:p>
            <a:endParaRPr lang="ru-RU" dirty="0"/>
          </a:p>
        </p:txBody>
      </p:sp>
    </p:spTree>
    <p:extLst>
      <p:ext uri="{BB962C8B-B14F-4D97-AF65-F5344CB8AC3E}">
        <p14:creationId xmlns:p14="http://schemas.microsoft.com/office/powerpoint/2010/main" val="1872125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13140-543E-0311-FF09-AFEF124B3C7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43A333-0D28-0695-0CB2-32F41618077A}"/>
              </a:ext>
            </a:extLst>
          </p:cNvPr>
          <p:cNvSpPr>
            <a:spLocks noGrp="1"/>
          </p:cNvSpPr>
          <p:nvPr>
            <p:ph type="ctrTitle"/>
          </p:nvPr>
        </p:nvSpPr>
        <p:spPr>
          <a:xfrm>
            <a:off x="1524000" y="235975"/>
            <a:ext cx="9144000" cy="693173"/>
          </a:xfrm>
        </p:spPr>
        <p:txBody>
          <a:bodyPr>
            <a:normAutofit fontScale="90000"/>
          </a:bodyPr>
          <a:lstStyle/>
          <a:p>
            <a:br>
              <a:rPr lang="ru-RU"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Этап - работа с ресурсами</a:t>
            </a:r>
            <a:endParaRPr lang="ru-RU" sz="3600" b="1" dirty="0"/>
          </a:p>
        </p:txBody>
      </p:sp>
      <p:sp>
        <p:nvSpPr>
          <p:cNvPr id="3" name="Подзаголовок 2">
            <a:extLst>
              <a:ext uri="{FF2B5EF4-FFF2-40B4-BE49-F238E27FC236}">
                <a16:creationId xmlns:a16="http://schemas.microsoft.com/office/drawing/2014/main" id="{BBB5556D-DDBB-BDF7-344D-834D8423825F}"/>
              </a:ext>
            </a:extLst>
          </p:cNvPr>
          <p:cNvSpPr>
            <a:spLocks noGrp="1"/>
          </p:cNvSpPr>
          <p:nvPr>
            <p:ph type="subTitle" idx="1"/>
          </p:nvPr>
        </p:nvSpPr>
        <p:spPr>
          <a:xfrm>
            <a:off x="439993" y="1253614"/>
            <a:ext cx="11312013" cy="6091082"/>
          </a:xfrm>
        </p:spPr>
        <p:txBody>
          <a:bodyPr>
            <a:normAutofit fontScale="55000" lnSpcReduction="20000"/>
          </a:bodyPr>
          <a:lstStyle/>
          <a:p>
            <a:pPr>
              <a:lnSpc>
                <a:spcPct val="120000"/>
              </a:lnSpc>
              <a:spcBef>
                <a:spcPts val="0"/>
              </a:spcBef>
            </a:pPr>
            <a:r>
              <a:rPr lang="ru-RU" sz="4000" b="1" i="1" dirty="0">
                <a:latin typeface="Times New Roman" panose="02020603050405020304" pitchFamily="18" charset="0"/>
                <a:cs typeface="Times New Roman" panose="02020603050405020304" pitchFamily="18" charset="0"/>
              </a:rPr>
              <a:t>Техника «Я - подарок для человечества»</a:t>
            </a:r>
          </a:p>
          <a:p>
            <a:pPr algn="just">
              <a:lnSpc>
                <a:spcPct val="120000"/>
              </a:lnSpc>
              <a:spcBef>
                <a:spcPts val="0"/>
              </a:spcBef>
            </a:pPr>
            <a:r>
              <a:rPr lang="ru-RU" sz="4000" dirty="0">
                <a:latin typeface="Times New Roman" panose="02020603050405020304" pitchFamily="18" charset="0"/>
                <a:cs typeface="Times New Roman" panose="02020603050405020304" pitchFamily="18" charset="0"/>
              </a:rPr>
              <a:t>Инструкция:</a:t>
            </a:r>
          </a:p>
          <a:p>
            <a:pPr algn="just">
              <a:lnSpc>
                <a:spcPct val="120000"/>
              </a:lnSpc>
              <a:spcBef>
                <a:spcPts val="0"/>
              </a:spcBef>
            </a:pPr>
            <a:r>
              <a:rPr lang="ru-RU" sz="4000" dirty="0">
                <a:latin typeface="Times New Roman" panose="02020603050405020304" pitchFamily="18" charset="0"/>
                <a:cs typeface="Times New Roman" panose="02020603050405020304" pitchFamily="18" charset="0"/>
              </a:rPr>
              <a:t>«Каждый человек – это уникальное существо. И верить в свою исключительность необходимо любому из нас. Подумайте, в чем состоит ваша исключительность, уникальность. Подумайте над тем, что вы действительно являетесь подарком для человечества. Аргументируйте свое утверждение, например: я подарок для человечества, потому что я...».</a:t>
            </a:r>
          </a:p>
          <a:p>
            <a:pPr algn="just">
              <a:lnSpc>
                <a:spcPct val="120000"/>
              </a:lnSpc>
              <a:spcBef>
                <a:spcPts val="0"/>
              </a:spcBef>
            </a:pPr>
            <a:endParaRPr lang="ru-RU" sz="4000" dirty="0">
              <a:latin typeface="Times New Roman" panose="02020603050405020304" pitchFamily="18" charset="0"/>
              <a:cs typeface="Times New Roman" panose="02020603050405020304" pitchFamily="18" charset="0"/>
            </a:endParaRPr>
          </a:p>
          <a:p>
            <a:pPr>
              <a:lnSpc>
                <a:spcPct val="120000"/>
              </a:lnSpc>
              <a:spcBef>
                <a:spcPts val="0"/>
              </a:spcBef>
            </a:pPr>
            <a:r>
              <a:rPr lang="ru-RU" sz="4000" b="1" i="1" dirty="0">
                <a:latin typeface="Times New Roman" panose="02020603050405020304" pitchFamily="18" charset="0"/>
                <a:cs typeface="Times New Roman" panose="02020603050405020304" pitchFamily="18" charset="0"/>
              </a:rPr>
              <a:t>Техника «Предмет из сумки – мой ресурс» </a:t>
            </a:r>
            <a:endParaRPr lang="ru-RU" sz="4000" i="1" dirty="0">
              <a:latin typeface="Times New Roman" panose="02020603050405020304" pitchFamily="18" charset="0"/>
              <a:cs typeface="Times New Roman" panose="02020603050405020304" pitchFamily="18" charset="0"/>
            </a:endParaRPr>
          </a:p>
          <a:p>
            <a:pPr algn="just">
              <a:lnSpc>
                <a:spcPct val="120000"/>
              </a:lnSpc>
              <a:spcBef>
                <a:spcPts val="0"/>
              </a:spcBef>
            </a:pPr>
            <a:r>
              <a:rPr lang="ru-RU" sz="4000" dirty="0">
                <a:latin typeface="Times New Roman" panose="02020603050405020304" pitchFamily="18" charset="0"/>
                <a:cs typeface="Times New Roman" panose="02020603050405020304" pitchFamily="18" charset="0"/>
              </a:rPr>
              <a:t> Оборудование: личная сумка или рюкзак участника тренинга. </a:t>
            </a:r>
          </a:p>
          <a:p>
            <a:pPr algn="just">
              <a:lnSpc>
                <a:spcPct val="120000"/>
              </a:lnSpc>
              <a:spcBef>
                <a:spcPts val="0"/>
              </a:spcBef>
            </a:pPr>
            <a:r>
              <a:rPr lang="ru-RU" sz="4000" dirty="0">
                <a:latin typeface="Times New Roman" panose="02020603050405020304" pitchFamily="18" charset="0"/>
                <a:cs typeface="Times New Roman" panose="02020603050405020304" pitchFamily="18" charset="0"/>
              </a:rPr>
              <a:t>Инструкция. Участникам предлагается достать из сумки (рюкзака) тот предмет, который для них ассоциируется с ресурсом личностного роста (позитивом). И рассказать, почему они выбрали именно этот предмет и что он означает для них. Упражнение проводится в форме шеринга. Комментарий для специалиста. Опыт показывает, что упражнение проходит в очень позитивной, приятной атмосфере и настраивает на хорошее настроение. </a:t>
            </a:r>
          </a:p>
          <a:p>
            <a:endParaRPr lang="ru-RU" dirty="0"/>
          </a:p>
          <a:p>
            <a:endParaRPr lang="ru-RU" dirty="0"/>
          </a:p>
          <a:p>
            <a:r>
              <a:rPr lang="ru-RU" dirty="0"/>
              <a:t> </a:t>
            </a:r>
          </a:p>
          <a:p>
            <a:endParaRPr lang="ru-RU" dirty="0"/>
          </a:p>
        </p:txBody>
      </p:sp>
    </p:spTree>
    <p:extLst>
      <p:ext uri="{BB962C8B-B14F-4D97-AF65-F5344CB8AC3E}">
        <p14:creationId xmlns:p14="http://schemas.microsoft.com/office/powerpoint/2010/main" val="3350164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70CDAF-8AA4-C5CC-DF87-3166FBDC9C9F}"/>
              </a:ext>
            </a:extLst>
          </p:cNvPr>
          <p:cNvSpPr>
            <a:spLocks noGrp="1"/>
          </p:cNvSpPr>
          <p:nvPr>
            <p:ph type="title"/>
          </p:nvPr>
        </p:nvSpPr>
        <p:spPr>
          <a:xfrm>
            <a:off x="838200" y="158648"/>
            <a:ext cx="10515600" cy="888487"/>
          </a:xfrm>
        </p:spPr>
        <p:txBody>
          <a:bodyPr>
            <a:noAutofit/>
          </a:bodyPr>
          <a:lstStyle/>
          <a:p>
            <a:pPr algn="ctr"/>
            <a:r>
              <a:rPr lang="ru-RU" sz="3200" b="1" dirty="0">
                <a:latin typeface="Times New Roman" panose="02020603050405020304" pitchFamily="18" charset="0"/>
                <a:cs typeface="Times New Roman" panose="02020603050405020304" pitchFamily="18" charset="0"/>
              </a:rPr>
              <a:t>Техника «Моя опора»</a:t>
            </a:r>
            <a:br>
              <a:rPr lang="ru-RU" sz="3200" dirty="0">
                <a:latin typeface="Times New Roman" panose="02020603050405020304" pitchFamily="18" charset="0"/>
                <a:cs typeface="Times New Roman" panose="02020603050405020304" pitchFamily="18" charset="0"/>
              </a:rPr>
            </a:br>
            <a:endParaRPr lang="ru-RU" sz="32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52D55685-7CF1-6441-EE78-CD84383DBE6F}"/>
              </a:ext>
            </a:extLst>
          </p:cNvPr>
          <p:cNvSpPr>
            <a:spLocks noGrp="1"/>
          </p:cNvSpPr>
          <p:nvPr>
            <p:ph idx="1"/>
          </p:nvPr>
        </p:nvSpPr>
        <p:spPr>
          <a:xfrm>
            <a:off x="221225" y="722671"/>
            <a:ext cx="11562735" cy="6872750"/>
          </a:xfrm>
        </p:spPr>
        <p:txBody>
          <a:bodyPr>
            <a:normAutofit fontScale="70000" lnSpcReduction="20000"/>
          </a:bodyPr>
          <a:lstStyle/>
          <a:p>
            <a:pPr marL="0" indent="354013" algn="just">
              <a:lnSpc>
                <a:spcPct val="120000"/>
              </a:lnSpc>
              <a:spcBef>
                <a:spcPts val="0"/>
              </a:spcBef>
              <a:buNone/>
            </a:pPr>
            <a:r>
              <a:rPr lang="ru-RU" dirty="0">
                <a:latin typeface="Times New Roman" panose="02020603050405020304" pitchFamily="18" charset="0"/>
                <a:cs typeface="Times New Roman" panose="02020603050405020304" pitchFamily="18" charset="0"/>
              </a:rPr>
              <a:t>Ведущий: Как говорил Беккет Бернард: «Сила человеческого духа заключается в способности с интересом и оптимизмом смотреть в непредсказуемое будущее. Это вера в то, что из любого затруднительного положения найдётся выход, а все разногласия можно разрешить».</a:t>
            </a:r>
          </a:p>
          <a:p>
            <a:pPr marL="0" indent="354013" algn="just">
              <a:lnSpc>
                <a:spcPct val="120000"/>
              </a:lnSpc>
              <a:spcBef>
                <a:spcPts val="0"/>
              </a:spcBef>
              <a:buNone/>
            </a:pPr>
            <a:r>
              <a:rPr lang="ru-RU" dirty="0">
                <a:latin typeface="Times New Roman" panose="02020603050405020304" pitchFamily="18" charset="0"/>
                <a:cs typeface="Times New Roman" panose="02020603050405020304" pitchFamily="18" charset="0"/>
              </a:rPr>
              <a:t>Когда человек рождается, его поддерживают родители. Ребенок учиться делать первые шаги, и родители говорят: «Давай вперед, у тебя все получиться!». Таким образом, у ребенка формируется внутренний стержень или внутренняя опора. По мере взаимодействия в социуме внутренняя опора может укрепляться или, наоборот, разрушаться. Внутреннюю опору можно развивать и применять в своей жизни. Когда возникают трудные или стрессовые ситуации, или ситуации выбора - обращение к внутренней опоре может помочь принять ситуацию, поддержать себя, сделать осознанный выбор. Пока мы живем, нет ничего не возможного.</a:t>
            </a:r>
          </a:p>
          <a:p>
            <a:pPr marL="0" indent="354013" algn="just">
              <a:lnSpc>
                <a:spcPct val="120000"/>
              </a:lnSpc>
              <a:spcBef>
                <a:spcPts val="0"/>
              </a:spcBef>
              <a:buNone/>
            </a:pPr>
            <a:r>
              <a:rPr lang="ru-RU" dirty="0">
                <a:latin typeface="Times New Roman" panose="02020603050405020304" pitchFamily="18" charset="0"/>
                <a:cs typeface="Times New Roman" panose="02020603050405020304" pitchFamily="18" charset="0"/>
              </a:rPr>
              <a:t>Это упражнение Вы можете сделать сами как практику самопомощи. Когда на душе тоскливо, когда овладевает хандра, депрессивное состояние, или при стрессах. Подготовьте листы бумаги, карандаши и краски. Сядьте поудобнее. Сделайте несколько полных вдохов и выдохов. Расслабьтесь.</a:t>
            </a:r>
          </a:p>
          <a:p>
            <a:pPr marL="0" indent="354013" algn="just">
              <a:lnSpc>
                <a:spcPct val="120000"/>
              </a:lnSpc>
              <a:spcBef>
                <a:spcPts val="0"/>
              </a:spcBef>
              <a:buNone/>
            </a:pPr>
            <a:r>
              <a:rPr lang="ru-RU" dirty="0">
                <a:latin typeface="Times New Roman" panose="02020603050405020304" pitchFamily="18" charset="0"/>
                <a:cs typeface="Times New Roman" panose="02020603050405020304" pitchFamily="18" charset="0"/>
              </a:rPr>
              <a:t>Задайте себе вопросы: На что я могу опереться в себе? (Не спешите... даже когда кажется, что нет сил и ресурсов, можно прислушаться и найти в себе маленький лучик света. Запишите ответ.) Что меня укрепляет? На что я могу опереться во внешнем мире? Напишите на бумаге.</a:t>
            </a:r>
          </a:p>
          <a:p>
            <a:pPr marL="0" indent="354013" algn="just">
              <a:lnSpc>
                <a:spcPct val="120000"/>
              </a:lnSpc>
              <a:spcBef>
                <a:spcPts val="0"/>
              </a:spcBef>
              <a:buNone/>
            </a:pPr>
            <a:r>
              <a:rPr lang="ru-RU" dirty="0">
                <a:latin typeface="Times New Roman" panose="02020603050405020304" pitchFamily="18" charset="0"/>
                <a:cs typeface="Times New Roman" panose="02020603050405020304" pitchFamily="18" charset="0"/>
              </a:rPr>
              <a:t>Нарисуйте свою опору - рисунок «Моя опора» Когда закончите рисовать, рассмотрите свой рисунок. Хотелось бы Вам дать название своему рисунку? Какое?..</a:t>
            </a:r>
          </a:p>
          <a:p>
            <a:pPr marL="0" indent="354013" algn="just">
              <a:lnSpc>
                <a:spcPct val="120000"/>
              </a:lnSpc>
              <a:spcBef>
                <a:spcPts val="0"/>
              </a:spcBef>
              <a:buNone/>
            </a:pPr>
            <a:r>
              <a:rPr lang="ru-RU" dirty="0">
                <a:latin typeface="Times New Roman" panose="02020603050405020304" pitchFamily="18" charset="0"/>
                <a:cs typeface="Times New Roman" panose="02020603050405020304" pitchFamily="18" charset="0"/>
              </a:rPr>
              <a:t>Вопросы для самоанализа: Что значат для Вас цвета, которые Вы применили в своей работе. Ваши ресурсы, которые Вы видите в рисунке. Что для Вас значит опора?</a:t>
            </a:r>
          </a:p>
          <a:p>
            <a:pPr marL="0" indent="0" algn="just">
              <a:buNone/>
            </a:pPr>
            <a:endParaRPr lang="ru-RU" dirty="0"/>
          </a:p>
          <a:p>
            <a:pPr algn="just"/>
            <a:endParaRPr lang="ru-RU" dirty="0"/>
          </a:p>
        </p:txBody>
      </p:sp>
    </p:spTree>
    <p:extLst>
      <p:ext uri="{BB962C8B-B14F-4D97-AF65-F5344CB8AC3E}">
        <p14:creationId xmlns:p14="http://schemas.microsoft.com/office/powerpoint/2010/main" val="3932519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F0FF8-5762-87EB-34B2-1FD4F7B9990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97A9D5-A2A0-9FAB-DC13-70415D092418}"/>
              </a:ext>
            </a:extLst>
          </p:cNvPr>
          <p:cNvSpPr>
            <a:spLocks noGrp="1"/>
          </p:cNvSpPr>
          <p:nvPr>
            <p:ph type="ctrTitle"/>
          </p:nvPr>
        </p:nvSpPr>
        <p:spPr>
          <a:xfrm>
            <a:off x="1524000" y="42713"/>
            <a:ext cx="9144000" cy="693173"/>
          </a:xfrm>
        </p:spPr>
        <p:txBody>
          <a:bodyPr>
            <a:normAutofit fontScale="90000"/>
          </a:bodyPr>
          <a:lstStyle/>
          <a:p>
            <a:br>
              <a:rPr lang="ru-RU"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Этап - работа с ресурсами</a:t>
            </a:r>
            <a:endParaRPr lang="ru-RU" sz="3600" b="1" dirty="0"/>
          </a:p>
        </p:txBody>
      </p:sp>
      <p:sp>
        <p:nvSpPr>
          <p:cNvPr id="3" name="Подзаголовок 2">
            <a:extLst>
              <a:ext uri="{FF2B5EF4-FFF2-40B4-BE49-F238E27FC236}">
                <a16:creationId xmlns:a16="http://schemas.microsoft.com/office/drawing/2014/main" id="{CF0A3FBC-3AB2-561A-5FAF-C32FF1E0C6FD}"/>
              </a:ext>
            </a:extLst>
          </p:cNvPr>
          <p:cNvSpPr>
            <a:spLocks noGrp="1"/>
          </p:cNvSpPr>
          <p:nvPr>
            <p:ph type="subTitle" idx="1"/>
          </p:nvPr>
        </p:nvSpPr>
        <p:spPr>
          <a:xfrm>
            <a:off x="1524000" y="1076632"/>
            <a:ext cx="9144000" cy="4181168"/>
          </a:xfrm>
        </p:spPr>
        <p:txBody>
          <a:bodyPr/>
          <a:lstStyle/>
          <a:p>
            <a:endParaRPr lang="ru-RU" dirty="0"/>
          </a:p>
          <a:p>
            <a:r>
              <a:rPr lang="ru-RU" dirty="0"/>
              <a:t> </a:t>
            </a:r>
          </a:p>
          <a:p>
            <a:endParaRPr lang="ru-RU" dirty="0"/>
          </a:p>
        </p:txBody>
      </p:sp>
      <p:pic>
        <p:nvPicPr>
          <p:cNvPr id="9" name="Рисунок 8">
            <a:extLst>
              <a:ext uri="{FF2B5EF4-FFF2-40B4-BE49-F238E27FC236}">
                <a16:creationId xmlns:a16="http://schemas.microsoft.com/office/drawing/2014/main" id="{D6B6AE48-5348-441D-2D84-F7D38710833A}"/>
              </a:ext>
            </a:extLst>
          </p:cNvPr>
          <p:cNvPicPr>
            <a:picLocks noChangeAspect="1"/>
          </p:cNvPicPr>
          <p:nvPr/>
        </p:nvPicPr>
        <p:blipFill>
          <a:blip r:embed="rId2"/>
          <a:srcRect l="20323" t="23321" r="50000" b="9012"/>
          <a:stretch>
            <a:fillRect/>
          </a:stretch>
        </p:blipFill>
        <p:spPr>
          <a:xfrm>
            <a:off x="3908323" y="849468"/>
            <a:ext cx="4660489" cy="5974416"/>
          </a:xfrm>
          <a:prstGeom prst="rect">
            <a:avLst/>
          </a:prstGeom>
        </p:spPr>
      </p:pic>
    </p:spTree>
    <p:extLst>
      <p:ext uri="{BB962C8B-B14F-4D97-AF65-F5344CB8AC3E}">
        <p14:creationId xmlns:p14="http://schemas.microsoft.com/office/powerpoint/2010/main" val="22750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20279-1493-98B4-B31A-17D5EC0D56E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ADB256-A55D-0A11-DDD7-E0600E738EF8}"/>
              </a:ext>
            </a:extLst>
          </p:cNvPr>
          <p:cNvSpPr>
            <a:spLocks noGrp="1"/>
          </p:cNvSpPr>
          <p:nvPr>
            <p:ph type="ctrTitle"/>
          </p:nvPr>
        </p:nvSpPr>
        <p:spPr>
          <a:xfrm>
            <a:off x="1524000" y="105083"/>
            <a:ext cx="9144000" cy="661833"/>
          </a:xfrm>
        </p:spPr>
        <p:txBody>
          <a:bodyPr>
            <a:normAutofit fontScale="90000"/>
          </a:bodyPr>
          <a:lstStyle/>
          <a:p>
            <a:br>
              <a:rPr lang="ru-RU"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Этап - работа с ресурсами</a:t>
            </a:r>
            <a:endParaRPr lang="ru-RU" sz="3600" b="1" dirty="0"/>
          </a:p>
        </p:txBody>
      </p:sp>
      <p:sp>
        <p:nvSpPr>
          <p:cNvPr id="3" name="Подзаголовок 2">
            <a:extLst>
              <a:ext uri="{FF2B5EF4-FFF2-40B4-BE49-F238E27FC236}">
                <a16:creationId xmlns:a16="http://schemas.microsoft.com/office/drawing/2014/main" id="{0A3E1443-E023-C6D0-2422-6899E1A5D34A}"/>
              </a:ext>
            </a:extLst>
          </p:cNvPr>
          <p:cNvSpPr>
            <a:spLocks noGrp="1"/>
          </p:cNvSpPr>
          <p:nvPr>
            <p:ph type="subTitle" idx="1"/>
          </p:nvPr>
        </p:nvSpPr>
        <p:spPr>
          <a:xfrm>
            <a:off x="439993" y="766916"/>
            <a:ext cx="11312013" cy="6577780"/>
          </a:xfrm>
        </p:spPr>
        <p:txBody>
          <a:bodyPr>
            <a:normAutofit/>
          </a:bodyPr>
          <a:lstStyle/>
          <a:p>
            <a:pPr>
              <a:lnSpc>
                <a:spcPct val="120000"/>
              </a:lnSpc>
              <a:spcBef>
                <a:spcPts val="0"/>
              </a:spcBef>
            </a:pPr>
            <a:r>
              <a:rPr lang="ru-RU" sz="2800" b="1" i="1" dirty="0">
                <a:latin typeface="Times New Roman" panose="02020603050405020304" pitchFamily="18" charset="0"/>
                <a:cs typeface="Times New Roman" panose="02020603050405020304" pitchFamily="18" charset="0"/>
              </a:rPr>
              <a:t>Техника «Послание Вселенной»</a:t>
            </a:r>
          </a:p>
          <a:p>
            <a:endParaRPr lang="ru-RU" dirty="0"/>
          </a:p>
          <a:p>
            <a:endParaRPr lang="ru-RU" dirty="0"/>
          </a:p>
          <a:p>
            <a:r>
              <a:rPr lang="ru-RU" dirty="0"/>
              <a:t> </a:t>
            </a:r>
          </a:p>
          <a:p>
            <a:endParaRPr lang="ru-RU" dirty="0"/>
          </a:p>
        </p:txBody>
      </p:sp>
      <p:pic>
        <p:nvPicPr>
          <p:cNvPr id="5" name="Рисунок 4">
            <a:extLst>
              <a:ext uri="{FF2B5EF4-FFF2-40B4-BE49-F238E27FC236}">
                <a16:creationId xmlns:a16="http://schemas.microsoft.com/office/drawing/2014/main" id="{A08B98A8-B188-086A-47A5-C70B8DB49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374487" y="1428749"/>
            <a:ext cx="7492181" cy="5149032"/>
          </a:xfrm>
          <a:prstGeom prst="rect">
            <a:avLst/>
          </a:prstGeom>
        </p:spPr>
      </p:pic>
    </p:spTree>
    <p:extLst>
      <p:ext uri="{BB962C8B-B14F-4D97-AF65-F5344CB8AC3E}">
        <p14:creationId xmlns:p14="http://schemas.microsoft.com/office/powerpoint/2010/main" val="156498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5C9B9C-4645-D9B7-202F-8A3088876827}"/>
              </a:ext>
            </a:extLst>
          </p:cNvPr>
          <p:cNvSpPr>
            <a:spLocks noGrp="1"/>
          </p:cNvSpPr>
          <p:nvPr>
            <p:ph type="title"/>
          </p:nvPr>
        </p:nvSpPr>
        <p:spPr/>
        <p:txBody>
          <a:bodyPr>
            <a:normAutofit/>
          </a:bodyPr>
          <a:lstStyle/>
          <a:p>
            <a:pPr algn="ctr"/>
            <a:r>
              <a:rPr lang="ru-RU" sz="3200" b="1" dirty="0" err="1">
                <a:latin typeface="Times New Roman" panose="02020603050405020304" pitchFamily="18" charset="0"/>
                <a:cs typeface="Times New Roman" panose="02020603050405020304" pitchFamily="18" charset="0"/>
              </a:rPr>
              <a:t>Самоповреждающее</a:t>
            </a:r>
            <a:r>
              <a:rPr lang="ru-RU" sz="3200" b="1" dirty="0">
                <a:latin typeface="Times New Roman" panose="02020603050405020304" pitchFamily="18" charset="0"/>
                <a:cs typeface="Times New Roman" panose="02020603050405020304" pitchFamily="18" charset="0"/>
              </a:rPr>
              <a:t> поведение</a:t>
            </a:r>
          </a:p>
        </p:txBody>
      </p:sp>
      <p:sp>
        <p:nvSpPr>
          <p:cNvPr id="3" name="Объект 2">
            <a:extLst>
              <a:ext uri="{FF2B5EF4-FFF2-40B4-BE49-F238E27FC236}">
                <a16:creationId xmlns:a16="http://schemas.microsoft.com/office/drawing/2014/main" id="{DB619811-4D0C-6B7E-1887-C74A89BF9E48}"/>
              </a:ext>
            </a:extLst>
          </p:cNvPr>
          <p:cNvSpPr>
            <a:spLocks noGrp="1"/>
          </p:cNvSpPr>
          <p:nvPr>
            <p:ph idx="1"/>
          </p:nvPr>
        </p:nvSpPr>
        <p:spPr/>
        <p:txBody>
          <a:bodyPr/>
          <a:lstStyle/>
          <a:p>
            <a:pPr marL="0" indent="0" algn="just">
              <a:buNone/>
            </a:pPr>
            <a:r>
              <a:rPr lang="ru-RU" dirty="0" err="1">
                <a:latin typeface="Times New Roman" panose="02020603050405020304" pitchFamily="18" charset="0"/>
                <a:cs typeface="Times New Roman" panose="02020603050405020304" pitchFamily="18" charset="0"/>
              </a:rPr>
              <a:t>Самоповреждающее</a:t>
            </a:r>
            <a:r>
              <a:rPr lang="ru-RU" dirty="0">
                <a:latin typeface="Times New Roman" panose="02020603050405020304" pitchFamily="18" charset="0"/>
                <a:cs typeface="Times New Roman" panose="02020603050405020304" pitchFamily="18" charset="0"/>
              </a:rPr>
              <a:t> поведение (</a:t>
            </a:r>
            <a:r>
              <a:rPr lang="ru-RU" dirty="0" err="1">
                <a:latin typeface="Times New Roman" panose="02020603050405020304" pitchFamily="18" charset="0"/>
                <a:cs typeface="Times New Roman" panose="02020603050405020304" pitchFamily="18" charset="0"/>
              </a:rPr>
              <a:t>селфхарм</a:t>
            </a:r>
            <a:r>
              <a:rPr lang="ru-RU" dirty="0">
                <a:latin typeface="Times New Roman" panose="02020603050405020304" pitchFamily="18" charset="0"/>
                <a:cs typeface="Times New Roman" panose="02020603050405020304" pitchFamily="18" charset="0"/>
              </a:rPr>
              <a:t>) - это преднамеренное повреждение своего тела по внутренним причинам без суицидальных намерений. Наиболее частая форма самоповреждения — порезы или </a:t>
            </a:r>
            <a:r>
              <a:rPr lang="ru-RU" dirty="0" err="1">
                <a:latin typeface="Times New Roman" panose="02020603050405020304" pitchFamily="18" charset="0"/>
                <a:cs typeface="Times New Roman" panose="02020603050405020304" pitchFamily="18" charset="0"/>
              </a:rPr>
              <a:t>расцарапывание</a:t>
            </a:r>
            <a:r>
              <a:rPr lang="ru-RU" dirty="0">
                <a:latin typeface="Times New Roman" panose="02020603050405020304" pitchFamily="18" charset="0"/>
                <a:cs typeface="Times New Roman" panose="02020603050405020304" pitchFamily="18" charset="0"/>
              </a:rPr>
              <a:t> кожи при помощи острых предметов. Другие формы самоповреждения включают в себя пережатие и удары по частям тела, прижигание кожи, препятствование заживлению ран, вырывание волос. Связь между самоповреждением и самоубийством сложна, поскольку повреждение тела является потенциально опасным для жизни.</a:t>
            </a:r>
          </a:p>
        </p:txBody>
      </p:sp>
    </p:spTree>
    <p:extLst>
      <p:ext uri="{BB962C8B-B14F-4D97-AF65-F5344CB8AC3E}">
        <p14:creationId xmlns:p14="http://schemas.microsoft.com/office/powerpoint/2010/main" val="4052515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11612-6642-7215-5942-0F6E7B19B5C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8E1290-5100-D237-49F4-8CEF9127AF84}"/>
              </a:ext>
            </a:extLst>
          </p:cNvPr>
          <p:cNvSpPr>
            <a:spLocks noGrp="1"/>
          </p:cNvSpPr>
          <p:nvPr>
            <p:ph type="ctrTitle"/>
          </p:nvPr>
        </p:nvSpPr>
        <p:spPr>
          <a:xfrm>
            <a:off x="1524000" y="191730"/>
            <a:ext cx="9144000" cy="2094270"/>
          </a:xfrm>
        </p:spPr>
        <p:txBody>
          <a:bodyPr>
            <a:noAutofit/>
          </a:bodyPr>
          <a:lstStyle/>
          <a:p>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Этап - работа с перспективой </a:t>
            </a:r>
            <a:br>
              <a:rPr lang="ru-RU" sz="3200" b="1" dirty="0">
                <a:latin typeface="Times New Roman" panose="02020603050405020304" pitchFamily="18" charset="0"/>
                <a:cs typeface="Times New Roman" panose="02020603050405020304" pitchFamily="18" charset="0"/>
              </a:rPr>
            </a:br>
            <a:br>
              <a:rPr lang="ru-RU" sz="3200" b="1" dirty="0">
                <a:latin typeface="Times New Roman" panose="02020603050405020304" pitchFamily="18" charset="0"/>
                <a:cs typeface="Times New Roman" panose="02020603050405020304" pitchFamily="18" charset="0"/>
              </a:rPr>
            </a:br>
            <a:r>
              <a:rPr lang="ru-RU" sz="2400" b="1" i="1" dirty="0">
                <a:latin typeface="Times New Roman" panose="02020603050405020304" pitchFamily="18" charset="0"/>
                <a:cs typeface="Times New Roman" panose="02020603050405020304" pitchFamily="18" charset="0"/>
              </a:rPr>
              <a:t>Техника «Карта будущего»</a:t>
            </a:r>
            <a:br>
              <a:rPr lang="ru-RU" sz="2400" b="1" i="1" dirty="0">
                <a:latin typeface="Times New Roman" panose="02020603050405020304" pitchFamily="18" charset="0"/>
                <a:cs typeface="Times New Roman" panose="02020603050405020304" pitchFamily="18" charset="0"/>
              </a:rPr>
            </a:br>
            <a:endParaRPr lang="ru-RU" sz="2400" i="1" dirty="0"/>
          </a:p>
        </p:txBody>
      </p:sp>
      <p:sp>
        <p:nvSpPr>
          <p:cNvPr id="3" name="Подзаголовок 2">
            <a:extLst>
              <a:ext uri="{FF2B5EF4-FFF2-40B4-BE49-F238E27FC236}">
                <a16:creationId xmlns:a16="http://schemas.microsoft.com/office/drawing/2014/main" id="{528A366D-9300-2EB5-DF4C-8A4406867CEE}"/>
              </a:ext>
            </a:extLst>
          </p:cNvPr>
          <p:cNvSpPr>
            <a:spLocks noGrp="1"/>
          </p:cNvSpPr>
          <p:nvPr>
            <p:ph type="subTitle" idx="1"/>
          </p:nvPr>
        </p:nvSpPr>
        <p:spPr>
          <a:xfrm>
            <a:off x="884903" y="1725561"/>
            <a:ext cx="10618839" cy="4940710"/>
          </a:xfrm>
        </p:spPr>
        <p:txBody>
          <a:bodyPr>
            <a:normAutofit fontScale="92500" lnSpcReduction="20000"/>
          </a:bodyPr>
          <a:lstStyle/>
          <a:p>
            <a:pPr algn="just">
              <a:lnSpc>
                <a:spcPct val="110000"/>
              </a:lnSpc>
              <a:spcBef>
                <a:spcPts val="0"/>
              </a:spcBef>
            </a:pPr>
            <a:r>
              <a:rPr lang="ru-RU" b="1" dirty="0"/>
              <a:t> </a:t>
            </a:r>
            <a:br>
              <a:rPr lang="ru-RU" dirty="0"/>
            </a:br>
            <a:r>
              <a:rPr lang="ru-RU" dirty="0"/>
              <a:t> </a:t>
            </a:r>
            <a:r>
              <a:rPr lang="ru-RU" dirty="0">
                <a:latin typeface="Times New Roman" panose="02020603050405020304" pitchFamily="18" charset="0"/>
                <a:cs typeface="Times New Roman" panose="02020603050405020304" pitchFamily="18" charset="0"/>
              </a:rPr>
              <a:t>Инструкция. Начертите карту своего будущего. Ваши глобальные цели обозначьте как пункты местности, в которых вы хотели бы оказаться. Обозначьте также промежуточные большие и маленькие цели на пути к ним. Придумайте и напишите названия для «пунктов-целей», к которым вы стремитесь в своей личной и профессиональной жизни. Нарисуйте также улицы и дороги, по которым вы будете идти. Как вы будете добираться до своих целей? Самым коротким или обходным путем? Какие препятствия вам предстоит преодолеть? На какую помощь вы можете рассчитывать? Какие местности вам придется пересечь на своем пути: цветущие и плодородные края, пустыни, глухие  и заброшенные места? Будете ли вы прокладывать дороги и тропы в одиночестве или с кем-нибудь? У вас есть 30 мин. Обсуждение: – Где находятся важнейшие цели? – Насколько они сочетаются друг с другом? – Где вас подстерегают опасности? – Откуда вы будете черпать силы для того, чтобы достичь желаемого? – Какие чувства вызывает у вас эта картина?</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0958289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E5E62-53F8-2E7D-88D8-420A9EDE7CCA}"/>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7BFC6C-632E-E910-33E4-865568C65313}"/>
              </a:ext>
            </a:extLst>
          </p:cNvPr>
          <p:cNvSpPr>
            <a:spLocks noGrp="1"/>
          </p:cNvSpPr>
          <p:nvPr>
            <p:ph type="ctrTitle"/>
          </p:nvPr>
        </p:nvSpPr>
        <p:spPr>
          <a:xfrm>
            <a:off x="1317522" y="355446"/>
            <a:ext cx="9144000" cy="1620837"/>
          </a:xfrm>
        </p:spPr>
        <p:txBody>
          <a:bodyPr>
            <a:noAutofit/>
          </a:bodyPr>
          <a:lstStyle/>
          <a:p>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Этап - работа с перспективой </a:t>
            </a:r>
            <a:br>
              <a:rPr lang="ru-RU" sz="2800" b="1" dirty="0">
                <a:latin typeface="Times New Roman" panose="02020603050405020304" pitchFamily="18" charset="0"/>
                <a:cs typeface="Times New Roman" panose="02020603050405020304" pitchFamily="18" charset="0"/>
              </a:rPr>
            </a:br>
            <a:br>
              <a:rPr lang="ru-RU" sz="2800" b="1" dirty="0">
                <a:latin typeface="Times New Roman" panose="02020603050405020304" pitchFamily="18" charset="0"/>
                <a:cs typeface="Times New Roman" panose="02020603050405020304" pitchFamily="18" charset="0"/>
              </a:rPr>
            </a:br>
            <a:r>
              <a:rPr lang="ru-RU" sz="2800" b="1" i="1" dirty="0">
                <a:latin typeface="Times New Roman" panose="02020603050405020304" pitchFamily="18" charset="0"/>
                <a:cs typeface="Times New Roman" panose="02020603050405020304" pitchFamily="18" charset="0"/>
              </a:rPr>
              <a:t>Техника  «Проект биографии»</a:t>
            </a:r>
            <a:br>
              <a:rPr lang="ru-RU" sz="2800" i="1" dirty="0">
                <a:latin typeface="Times New Roman" panose="02020603050405020304" pitchFamily="18" charset="0"/>
                <a:cs typeface="Times New Roman" panose="02020603050405020304" pitchFamily="18" charset="0"/>
              </a:rPr>
            </a:br>
            <a:endParaRPr lang="ru-RU" sz="2800" i="1"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062DEB8C-CCA2-D2C6-6F78-FC9CDCB144DA}"/>
              </a:ext>
            </a:extLst>
          </p:cNvPr>
          <p:cNvSpPr>
            <a:spLocks noGrp="1"/>
          </p:cNvSpPr>
          <p:nvPr>
            <p:ph type="subTitle" idx="1"/>
          </p:nvPr>
        </p:nvSpPr>
        <p:spPr>
          <a:xfrm>
            <a:off x="648929" y="1710813"/>
            <a:ext cx="11135032" cy="5279922"/>
          </a:xfrm>
        </p:spPr>
        <p:txBody>
          <a:bodyPr>
            <a:normAutofit fontScale="92500" lnSpcReduction="10000"/>
          </a:bodyPr>
          <a:lstStyle/>
          <a:p>
            <a:pPr algn="just">
              <a:lnSpc>
                <a:spcPct val="110000"/>
              </a:lnSpc>
              <a:spcBef>
                <a:spcPts val="0"/>
              </a:spcBef>
            </a:pPr>
            <a:r>
              <a:rPr lang="ru-RU" dirty="0">
                <a:latin typeface="Times New Roman" panose="02020603050405020304" pitchFamily="18" charset="0"/>
                <a:cs typeface="Times New Roman" panose="02020603050405020304" pitchFamily="18" charset="0"/>
              </a:rPr>
              <a:t>Инструкция: давайте попробуем пофантазировать и заглянем в наше позитивное будущее. Мы будем полностью свободны в наших фантазиях и сочиним каждый сам себе биографию на ближайшие 5–10 лет, включив в нее все наши мечты и планы, а также события и обстоятельства, которые наверняка доставят удовольствие и радость.</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Пожалуйста, описывайте эти чувства как можно детальнее, используя ощущения разных модальностей.</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Участники группы по очереди рассказывают подготовленные биографии.</a:t>
            </a:r>
          </a:p>
          <a:p>
            <a:pPr algn="just">
              <a:lnSpc>
                <a:spcPct val="110000"/>
              </a:lnSpc>
              <a:spcBef>
                <a:spcPts val="0"/>
              </a:spcBef>
            </a:pPr>
            <a:r>
              <a:rPr lang="ru-RU" i="1" dirty="0">
                <a:latin typeface="Times New Roman" panose="02020603050405020304" pitchFamily="18" charset="0"/>
                <a:cs typeface="Times New Roman" panose="02020603050405020304" pitchFamily="18" charset="0"/>
              </a:rPr>
              <a:t>Обсуждение</a:t>
            </a:r>
            <a:endParaRPr lang="ru-RU" dirty="0">
              <a:latin typeface="Times New Roman" panose="02020603050405020304" pitchFamily="18" charset="0"/>
              <a:cs typeface="Times New Roman" panose="02020603050405020304" pitchFamily="18" charset="0"/>
            </a:endParaRPr>
          </a:p>
          <a:p>
            <a:pPr algn="just">
              <a:lnSpc>
                <a:spcPct val="110000"/>
              </a:lnSpc>
              <a:spcBef>
                <a:spcPts val="0"/>
              </a:spcBef>
            </a:pPr>
            <a:r>
              <a:rPr lang="ru-RU" dirty="0">
                <a:latin typeface="Times New Roman" panose="02020603050405020304" pitchFamily="18" charset="0"/>
                <a:cs typeface="Times New Roman" panose="02020603050405020304" pitchFamily="18" charset="0"/>
              </a:rPr>
              <a:t>Как вам показалось, что в услышанных нами биографиях было самым приятным?</a:t>
            </a:r>
          </a:p>
          <a:p>
            <a:pPr algn="just">
              <a:lnSpc>
                <a:spcPct val="110000"/>
              </a:lnSpc>
              <a:spcBef>
                <a:spcPts val="0"/>
              </a:spcBef>
            </a:pPr>
            <a:r>
              <a:rPr lang="ru-RU" dirty="0">
                <a:latin typeface="Times New Roman" panose="02020603050405020304" pitchFamily="18" charset="0"/>
                <a:cs typeface="Times New Roman" panose="02020603050405020304" pitchFamily="18" charset="0"/>
              </a:rPr>
              <a:t>Какой момент лично для вас стал бы самым счастливым?</a:t>
            </a:r>
          </a:p>
          <a:p>
            <a:pPr algn="just"/>
            <a:endParaRPr lang="ru-RU" sz="2600" b="1" dirty="0">
              <a:latin typeface="Times New Roman" panose="02020603050405020304" pitchFamily="18" charset="0"/>
              <a:cs typeface="Times New Roman" panose="02020603050405020304" pitchFamily="18" charset="0"/>
            </a:endParaRPr>
          </a:p>
          <a:p>
            <a:r>
              <a:rPr lang="ru-RU" sz="2600" b="1" i="1" dirty="0">
                <a:latin typeface="Times New Roman" panose="02020603050405020304" pitchFamily="18" charset="0"/>
                <a:cs typeface="Times New Roman" panose="02020603050405020304" pitchFamily="18" charset="0"/>
              </a:rPr>
              <a:t>Техника Проективный рисунок «Я через 10 лет»</a:t>
            </a:r>
            <a:endParaRPr lang="ru-RU" sz="2600" i="1"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p>
          <a:p>
            <a:endParaRPr lang="ru-RU" dirty="0"/>
          </a:p>
        </p:txBody>
      </p:sp>
    </p:spTree>
    <p:extLst>
      <p:ext uri="{BB962C8B-B14F-4D97-AF65-F5344CB8AC3E}">
        <p14:creationId xmlns:p14="http://schemas.microsoft.com/office/powerpoint/2010/main" val="38261884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3D3FB-16D4-9CCF-558E-9B1F7DBA364E}"/>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BF03B2-6AEA-486D-386E-5C5FC883EFDA}"/>
              </a:ext>
            </a:extLst>
          </p:cNvPr>
          <p:cNvSpPr>
            <a:spLocks noGrp="1"/>
          </p:cNvSpPr>
          <p:nvPr>
            <p:ph type="ctrTitle"/>
          </p:nvPr>
        </p:nvSpPr>
        <p:spPr/>
        <p:txBody>
          <a:bodyPr>
            <a:normAutofit/>
          </a:bodyPr>
          <a:lstStyle/>
          <a:p>
            <a:endParaRPr lang="ru-RU" sz="4400" dirty="0">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31609C22-4F82-CC67-C793-0FE403F105E5}"/>
              </a:ext>
            </a:extLst>
          </p:cNvPr>
          <p:cNvSpPr>
            <a:spLocks noGrp="1"/>
          </p:cNvSpPr>
          <p:nvPr>
            <p:ph type="subTitle" idx="1"/>
          </p:nvPr>
        </p:nvSpPr>
        <p:spPr/>
        <p:txBody>
          <a:bodyPr/>
          <a:lstStyle/>
          <a:p>
            <a:endParaRPr lang="ru-RU" dirty="0">
              <a:latin typeface="Times New Roman" panose="02020603050405020304" pitchFamily="18" charset="0"/>
              <a:cs typeface="Times New Roman" panose="02020603050405020304" pitchFamily="18" charset="0"/>
            </a:endParaRPr>
          </a:p>
          <a:p>
            <a:r>
              <a:rPr lang="ru-RU" sz="3600" dirty="0">
                <a:latin typeface="Times New Roman" panose="02020603050405020304" pitchFamily="18" charset="0"/>
                <a:cs typeface="Times New Roman" panose="02020603050405020304" pitchFamily="18" charset="0"/>
              </a:rPr>
              <a:t>СПАСИБО ЗА ВНИМАНИЕ!</a:t>
            </a:r>
          </a:p>
          <a:p>
            <a:endParaRPr lang="ru-RU" dirty="0"/>
          </a:p>
        </p:txBody>
      </p:sp>
      <p:pic>
        <p:nvPicPr>
          <p:cNvPr id="4" name="Picture 3" descr="h-2">
            <a:extLst>
              <a:ext uri="{FF2B5EF4-FFF2-40B4-BE49-F238E27FC236}">
                <a16:creationId xmlns:a16="http://schemas.microsoft.com/office/drawing/2014/main" id="{C6BA6BC6-70DE-CD79-868C-CCECA0A8A6AF}"/>
              </a:ext>
            </a:extLst>
          </p:cNvPr>
          <p:cNvPicPr>
            <a:picLocks noChangeAspect="1" noChangeArrowheads="1"/>
          </p:cNvPicPr>
          <p:nvPr/>
        </p:nvPicPr>
        <p:blipFill>
          <a:blip r:embed="rId2"/>
          <a:srcRect b="10325"/>
          <a:stretch>
            <a:fillRect/>
          </a:stretch>
        </p:blipFill>
        <p:spPr bwMode="auto">
          <a:xfrm>
            <a:off x="4826436" y="1183240"/>
            <a:ext cx="2120054" cy="2031908"/>
          </a:xfrm>
          <a:prstGeom prst="rect">
            <a:avLst/>
          </a:prstGeom>
          <a:noFill/>
          <a:ln w="9525">
            <a:noFill/>
            <a:miter lim="800000"/>
            <a:headEnd/>
            <a:tailEnd/>
          </a:ln>
        </p:spPr>
      </p:pic>
    </p:spTree>
    <p:extLst>
      <p:ext uri="{BB962C8B-B14F-4D97-AF65-F5344CB8AC3E}">
        <p14:creationId xmlns:p14="http://schemas.microsoft.com/office/powerpoint/2010/main" val="160467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624D0A-DC67-715C-B3B6-8E90F4B49C14}"/>
              </a:ext>
            </a:extLst>
          </p:cNvPr>
          <p:cNvSpPr>
            <a:spLocks noGrp="1"/>
          </p:cNvSpPr>
          <p:nvPr>
            <p:ph type="title"/>
          </p:nvPr>
        </p:nvSpPr>
        <p:spPr/>
        <p:txBody>
          <a:bodyPr>
            <a:normAutofit/>
          </a:bodyPr>
          <a:lstStyle/>
          <a:p>
            <a:pPr algn="ctr"/>
            <a:r>
              <a:rPr lang="ru-RU" sz="3200" b="1" dirty="0">
                <a:latin typeface="Times New Roman" panose="02020603050405020304" pitchFamily="18" charset="0"/>
                <a:cs typeface="Times New Roman" panose="02020603050405020304" pitchFamily="18" charset="0"/>
              </a:rPr>
              <a:t>Причины </a:t>
            </a:r>
            <a:r>
              <a:rPr lang="ru-RU" sz="3200" b="1" dirty="0" err="1">
                <a:latin typeface="Times New Roman" panose="02020603050405020304" pitchFamily="18" charset="0"/>
                <a:cs typeface="Times New Roman" panose="02020603050405020304" pitchFamily="18" charset="0"/>
              </a:rPr>
              <a:t>самоповреждающего</a:t>
            </a:r>
            <a:r>
              <a:rPr lang="ru-RU" sz="3200" b="1" dirty="0">
                <a:latin typeface="Times New Roman" panose="02020603050405020304" pitchFamily="18" charset="0"/>
                <a:cs typeface="Times New Roman" panose="02020603050405020304" pitchFamily="18" charset="0"/>
              </a:rPr>
              <a:t> поведения</a:t>
            </a:r>
          </a:p>
        </p:txBody>
      </p:sp>
      <p:sp>
        <p:nvSpPr>
          <p:cNvPr id="3" name="Объект 2">
            <a:extLst>
              <a:ext uri="{FF2B5EF4-FFF2-40B4-BE49-F238E27FC236}">
                <a16:creationId xmlns:a16="http://schemas.microsoft.com/office/drawing/2014/main" id="{AF9B18E2-E7FB-89CC-63E5-0C606D381D65}"/>
              </a:ext>
            </a:extLst>
          </p:cNvPr>
          <p:cNvSpPr>
            <a:spLocks noGrp="1"/>
          </p:cNvSpPr>
          <p:nvPr>
            <p:ph idx="1"/>
          </p:nvPr>
        </p:nvSpPr>
        <p:spPr>
          <a:xfrm>
            <a:off x="838200" y="1238865"/>
            <a:ext cx="10515600" cy="5254010"/>
          </a:xfrm>
        </p:spPr>
        <p:txBody>
          <a:bodyPr>
            <a:normAutofit fontScale="92500" lnSpcReduction="20000"/>
          </a:bodyPr>
          <a:lstStyle/>
          <a:p>
            <a:pPr algn="just">
              <a:lnSpc>
                <a:spcPct val="120000"/>
              </a:lnSpc>
              <a:spcBef>
                <a:spcPts val="0"/>
              </a:spcBef>
            </a:pPr>
            <a:r>
              <a:rPr lang="ru-RU" dirty="0">
                <a:latin typeface="Times New Roman" panose="02020603050405020304" pitchFamily="18" charset="0"/>
                <a:cs typeface="Times New Roman" panose="02020603050405020304" pitchFamily="18" charset="0"/>
              </a:rPr>
              <a:t> ощущение внутренней пустоты (отсутствие эмоций), эмоциональной потерянности, одиночества (боль помогает чувствовать себя живым): «Меня как будто нет. Я ничего не чувствую» (из протокола консультации); </a:t>
            </a:r>
          </a:p>
          <a:p>
            <a:pPr algn="just">
              <a:lnSpc>
                <a:spcPct val="120000"/>
              </a:lnSpc>
              <a:spcBef>
                <a:spcPts val="0"/>
              </a:spcBef>
            </a:pPr>
            <a:r>
              <a:rPr lang="ru-RU" dirty="0">
                <a:latin typeface="Times New Roman" panose="02020603050405020304" pitchFamily="18" charset="0"/>
                <a:cs typeface="Times New Roman" panose="02020603050405020304" pitchFamily="18" charset="0"/>
              </a:rPr>
              <a:t> стремление справиться с депрессивным или тревожным состоянием: «Сразу все мысли атаковали: - А если я не смогу нормально закончить школу, не сдам экзамены, не поступлю в институт, не получу профессию, не смогу работать, у меня не будет денег…» (из протокола консультации); </a:t>
            </a:r>
          </a:p>
          <a:p>
            <a:pPr algn="just">
              <a:lnSpc>
                <a:spcPct val="120000"/>
              </a:lnSpc>
              <a:spcBef>
                <a:spcPts val="0"/>
              </a:spcBef>
            </a:pPr>
            <a:r>
              <a:rPr lang="ru-RU" dirty="0">
                <a:latin typeface="Times New Roman" panose="02020603050405020304" pitchFamily="18" charset="0"/>
                <a:cs typeface="Times New Roman" panose="02020603050405020304" pitchFamily="18" charset="0"/>
              </a:rPr>
              <a:t> избавление от душевной боли путем превращения ее в физическую: внимание переключается на чувство физической боли, эмоциональная боль притупляется (могут временно ослабнуть чувство депрессии, вины, ощущение тревоги, стресса, мучительные воспоминания.</a:t>
            </a:r>
          </a:p>
        </p:txBody>
      </p:sp>
    </p:spTree>
    <p:extLst>
      <p:ext uri="{BB962C8B-B14F-4D97-AF65-F5344CB8AC3E}">
        <p14:creationId xmlns:p14="http://schemas.microsoft.com/office/powerpoint/2010/main" val="873586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8A2A14-4F15-9A65-31CE-E691B2086736}"/>
              </a:ext>
            </a:extLst>
          </p:cNvPr>
          <p:cNvSpPr>
            <a:spLocks noGrp="1"/>
          </p:cNvSpPr>
          <p:nvPr>
            <p:ph type="title"/>
          </p:nvPr>
        </p:nvSpPr>
        <p:spPr>
          <a:xfrm>
            <a:off x="838200" y="365126"/>
            <a:ext cx="10515600" cy="446036"/>
          </a:xfrm>
        </p:spPr>
        <p:txBody>
          <a:bodyPr>
            <a:noAutofit/>
          </a:bodyPr>
          <a:lstStyle/>
          <a:p>
            <a:pPr algn="ctr"/>
            <a:r>
              <a:rPr lang="ru-RU" sz="3200" b="1" dirty="0">
                <a:latin typeface="Times New Roman" panose="02020603050405020304" pitchFamily="18" charset="0"/>
                <a:cs typeface="Times New Roman" panose="02020603050405020304" pitchFamily="18" charset="0"/>
              </a:rPr>
              <a:t>Причины </a:t>
            </a:r>
            <a:r>
              <a:rPr lang="ru-RU" sz="3200" b="1" dirty="0" err="1">
                <a:latin typeface="Times New Roman" panose="02020603050405020304" pitchFamily="18" charset="0"/>
                <a:cs typeface="Times New Roman" panose="02020603050405020304" pitchFamily="18" charset="0"/>
              </a:rPr>
              <a:t>самоповреждающего</a:t>
            </a:r>
            <a:r>
              <a:rPr lang="ru-RU" sz="3200" b="1" dirty="0">
                <a:latin typeface="Times New Roman" panose="02020603050405020304" pitchFamily="18" charset="0"/>
                <a:cs typeface="Times New Roman" panose="02020603050405020304" pitchFamily="18" charset="0"/>
              </a:rPr>
              <a:t> поведения:</a:t>
            </a:r>
            <a:endParaRPr lang="ru-RU" sz="3200" b="1" dirty="0"/>
          </a:p>
        </p:txBody>
      </p:sp>
      <p:sp>
        <p:nvSpPr>
          <p:cNvPr id="3" name="Объект 2">
            <a:extLst>
              <a:ext uri="{FF2B5EF4-FFF2-40B4-BE49-F238E27FC236}">
                <a16:creationId xmlns:a16="http://schemas.microsoft.com/office/drawing/2014/main" id="{7E766192-87C3-6F24-3BE4-F60E93999B5D}"/>
              </a:ext>
            </a:extLst>
          </p:cNvPr>
          <p:cNvSpPr>
            <a:spLocks noGrp="1"/>
          </p:cNvSpPr>
          <p:nvPr>
            <p:ph idx="1"/>
          </p:nvPr>
        </p:nvSpPr>
        <p:spPr>
          <a:xfrm>
            <a:off x="838200" y="1091381"/>
            <a:ext cx="10515600" cy="5085582"/>
          </a:xfrm>
        </p:spPr>
        <p:txBody>
          <a:bodyPr>
            <a:normAutofit fontScale="92500"/>
          </a:bodyPr>
          <a:lstStyle/>
          <a:p>
            <a:pPr algn="just"/>
            <a:r>
              <a:rPr lang="ru-RU" dirty="0">
                <a:latin typeface="Times New Roman" panose="02020603050405020304" pitchFamily="18" charset="0"/>
                <a:cs typeface="Times New Roman" panose="02020603050405020304" pitchFamily="18" charset="0"/>
              </a:rPr>
              <a:t>желание дать выход агрессии, злости, раздражению, которые, часто из-за страха или неумения управлять такими эмоциями, невозможности выразить, направляются во внутрь: например, есть убеждение, что на родителей злиться нельзя, или если предъявить свою злость, то в ответ можно получить в разы больше, значит, безопаснее выплеснуть злость, навредив себе;</a:t>
            </a:r>
          </a:p>
          <a:p>
            <a:pPr algn="just"/>
            <a:r>
              <a:rPr lang="ru-RU" dirty="0">
                <a:latin typeface="Times New Roman" panose="02020603050405020304" pitchFamily="18" charset="0"/>
                <a:cs typeface="Times New Roman" panose="02020603050405020304" pitchFamily="18" charset="0"/>
              </a:rPr>
              <a:t>  чтобы не совершать попытки самоубийства: «Мне было так ужасно. Я не могла избавиться от всех этих мыслей. Я ночью встала и пошла в ванну, порезала себя, потому что стали лезть в голову мысли про самоубийство, и я не могла от них избавиться»; </a:t>
            </a:r>
          </a:p>
          <a:p>
            <a:pPr algn="just"/>
            <a:r>
              <a:rPr lang="ru-RU" dirty="0">
                <a:latin typeface="Times New Roman" panose="02020603050405020304" pitchFamily="18" charset="0"/>
                <a:cs typeface="Times New Roman" panose="02020603050405020304" pitchFamily="18" charset="0"/>
              </a:rPr>
              <a:t> самонаказание (являясь жертвами насилия, подростки продолжают наказывать уже сами себя): «Я толстая. Я не могу даже платье себе купить, потому что моего размера нормальной одежды нет. </a:t>
            </a:r>
          </a:p>
          <a:p>
            <a:endParaRPr lang="ru-RU" dirty="0"/>
          </a:p>
        </p:txBody>
      </p:sp>
    </p:spTree>
    <p:extLst>
      <p:ext uri="{BB962C8B-B14F-4D97-AF65-F5344CB8AC3E}">
        <p14:creationId xmlns:p14="http://schemas.microsoft.com/office/powerpoint/2010/main" val="2829602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4EC207-31EB-51A9-982E-CBD6E8E3C841}"/>
              </a:ext>
            </a:extLst>
          </p:cNvPr>
          <p:cNvSpPr>
            <a:spLocks noGrp="1"/>
          </p:cNvSpPr>
          <p:nvPr>
            <p:ph type="title"/>
          </p:nvPr>
        </p:nvSpPr>
        <p:spPr>
          <a:xfrm>
            <a:off x="838200" y="365125"/>
            <a:ext cx="10515600" cy="460785"/>
          </a:xfrm>
        </p:spPr>
        <p:txBody>
          <a:bodyPr>
            <a:noAutofit/>
          </a:bodyPr>
          <a:lstStyle/>
          <a:p>
            <a:pPr algn="ctr"/>
            <a:r>
              <a:rPr lang="ru-RU" sz="3200" b="1" dirty="0">
                <a:latin typeface="Times New Roman" panose="02020603050405020304" pitchFamily="18" charset="0"/>
                <a:cs typeface="Times New Roman" panose="02020603050405020304" pitchFamily="18" charset="0"/>
              </a:rPr>
              <a:t>Причины </a:t>
            </a:r>
            <a:r>
              <a:rPr lang="ru-RU" sz="3200" b="1" dirty="0" err="1">
                <a:latin typeface="Times New Roman" panose="02020603050405020304" pitchFamily="18" charset="0"/>
                <a:cs typeface="Times New Roman" panose="02020603050405020304" pitchFamily="18" charset="0"/>
              </a:rPr>
              <a:t>самоповреждающего</a:t>
            </a:r>
            <a:r>
              <a:rPr lang="ru-RU" sz="3200" b="1" dirty="0">
                <a:latin typeface="Times New Roman" panose="02020603050405020304" pitchFamily="18" charset="0"/>
                <a:cs typeface="Times New Roman" panose="02020603050405020304" pitchFamily="18" charset="0"/>
              </a:rPr>
              <a:t> поведения:</a:t>
            </a:r>
            <a:endParaRPr lang="ru-RU" sz="3200" b="1" dirty="0"/>
          </a:p>
        </p:txBody>
      </p:sp>
      <p:sp>
        <p:nvSpPr>
          <p:cNvPr id="3" name="Объект 2">
            <a:extLst>
              <a:ext uri="{FF2B5EF4-FFF2-40B4-BE49-F238E27FC236}">
                <a16:creationId xmlns:a16="http://schemas.microsoft.com/office/drawing/2014/main" id="{CA1F0D64-D230-D711-7F42-7033FAB862F0}"/>
              </a:ext>
            </a:extLst>
          </p:cNvPr>
          <p:cNvSpPr>
            <a:spLocks noGrp="1"/>
          </p:cNvSpPr>
          <p:nvPr>
            <p:ph idx="1"/>
          </p:nvPr>
        </p:nvSpPr>
        <p:spPr>
          <a:xfrm>
            <a:off x="838200" y="1150374"/>
            <a:ext cx="10515600" cy="5342501"/>
          </a:xfrm>
        </p:spPr>
        <p:txBody>
          <a:bodyPr/>
          <a:lstStyle/>
          <a:p>
            <a:pPr algn="just"/>
            <a:r>
              <a:rPr lang="ru-RU" dirty="0">
                <a:latin typeface="Times New Roman" panose="02020603050405020304" pitchFamily="18" charset="0"/>
                <a:cs typeface="Times New Roman" panose="02020603050405020304" pitchFamily="18" charset="0"/>
              </a:rPr>
              <a:t>самоповреждение как способ создания групповой идентичности и коммуникации с другими членами группы: например, подросток хочет стать «своим» в компании сверстников, в которой периодически практикуется самоповреждение; </a:t>
            </a:r>
          </a:p>
          <a:p>
            <a:pPr algn="just"/>
            <a:r>
              <a:rPr lang="ru-RU" dirty="0">
                <a:latin typeface="Times New Roman" panose="02020603050405020304" pitchFamily="18" charset="0"/>
                <a:cs typeface="Times New Roman" panose="02020603050405020304" pitchFamily="18" charset="0"/>
              </a:rPr>
              <a:t> необходимость привлечь к себе внимание, удовлетворить некие потребности, об удовлетворении которых подросток по каким-то причинам не может попросить или которые окружающие отказываются удовлетворять. Такие самоповреждения можно отличить по их демонстративности (следы самоповреждений, вызванных другими причинами, обычно скрывают.</a:t>
            </a:r>
          </a:p>
        </p:txBody>
      </p:sp>
    </p:spTree>
    <p:extLst>
      <p:ext uri="{BB962C8B-B14F-4D97-AF65-F5344CB8AC3E}">
        <p14:creationId xmlns:p14="http://schemas.microsoft.com/office/powerpoint/2010/main" val="53848164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4816</Words>
  <Application>Microsoft Office PowerPoint</Application>
  <PresentationFormat>Широкоэкранный</PresentationFormat>
  <Paragraphs>386</Paragraphs>
  <Slides>62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62</vt:i4>
      </vt:variant>
    </vt:vector>
  </HeadingPairs>
  <TitlesOfParts>
    <vt:vector size="68" baseType="lpstr">
      <vt:lpstr>Arial</vt:lpstr>
      <vt:lpstr>Calibri</vt:lpstr>
      <vt:lpstr>Calibri Light</vt:lpstr>
      <vt:lpstr>Symbol</vt:lpstr>
      <vt:lpstr>Times New Roman</vt:lpstr>
      <vt:lpstr>Тема Office</vt:lpstr>
      <vt:lpstr>ГОУ ЯО «Центр помощи детям» территориальное отделение  психолого-педагогического и медико-социального сопровождения № 2</vt:lpstr>
      <vt:lpstr>Профилактика и коррекция аутодеструктивного поведения подростков </vt:lpstr>
      <vt:lpstr>Презентация PowerPoint</vt:lpstr>
      <vt:lpstr>К основным функциям аутодеструктивного поведения можно отнести: </vt:lpstr>
      <vt:lpstr>Факторы риска формирования аутодеструктивного поведения в детско-юношеской среде:</vt:lpstr>
      <vt:lpstr>Самоповреждающее поведение</vt:lpstr>
      <vt:lpstr>Причины самоповреждающего поведения</vt:lpstr>
      <vt:lpstr>Причины самоповреждающего поведения:</vt:lpstr>
      <vt:lpstr>Причины самоповреждающего поведения:</vt:lpstr>
      <vt:lpstr>Признаки самоповреждающего поведения:  </vt:lpstr>
      <vt:lpstr>Признаки самоповреждающего поведения:</vt:lpstr>
      <vt:lpstr>Признаки самоповреждающего поведения:</vt:lpstr>
      <vt:lpstr>Выстраивание контакта  при самоповреждениях подростка </vt:lpstr>
      <vt:lpstr>Суицидальное поведение — поведение, направленное на прекращение жизни</vt:lpstr>
      <vt:lpstr>Формы реализации суицидальных действий:  </vt:lpstr>
      <vt:lpstr>Основными мотивами суицидального поведения подростков являются:  </vt:lpstr>
      <vt:lpstr>Суицидальное поведение подростков характеризуется также следующими особенностями:  </vt:lpstr>
      <vt:lpstr>Суицидальное поведение подростков характеризуется  следующими особенностями:</vt:lpstr>
      <vt:lpstr>Группа риска</vt:lpstr>
      <vt:lpstr>Признаки, свидетельствующие о суицидальной угрозе, поведенческие признаки:</vt:lpstr>
      <vt:lpstr>Вербальные признаки:</vt:lpstr>
      <vt:lpstr>Эмоциональные признаки:</vt:lpstr>
      <vt:lpstr>Профилактика аутоагрессивного поведения несовершеннолетних в образовательной организации</vt:lpstr>
      <vt:lpstr>   Профилактика аутодеструктивного поведения</vt:lpstr>
      <vt:lpstr>Профилактика аутодеструктивного поведения</vt:lpstr>
      <vt:lpstr> Мероприятия первичной профилактики</vt:lpstr>
      <vt:lpstr>Мероприятия вторичной профилактики</vt:lpstr>
      <vt:lpstr>Дополнительная общеобразовательная программа тренинговых занятий по профилактике аутоагрессивного и суицидального поведения подростков  «Все краски жизни» </vt:lpstr>
      <vt:lpstr>Дополнительная общеобразовательная программа тренинговых занятий по  формированию жизнестойкости у подростков  «Все краски жизни» </vt:lpstr>
      <vt:lpstr>Психологическая жизнестойкость – основа предотвращения суицидального риска</vt:lpstr>
      <vt:lpstr>Задачи психолого-педагогической деятельности для развития жизнестойкости: </vt:lpstr>
      <vt:lpstr>Этапы реализации программы</vt:lpstr>
      <vt:lpstr> Этап - знакомство и установление контакта</vt:lpstr>
      <vt:lpstr>Этап - постановка и согласование целей</vt:lpstr>
      <vt:lpstr>Этап - постановка и согласование целей</vt:lpstr>
      <vt:lpstr>Этап - постановка и согласование целей</vt:lpstr>
      <vt:lpstr>Этап - постановка и согласование целей  Техника «Моё желаемое состояние»</vt:lpstr>
      <vt:lpstr>Этап - постановка и согласование целей</vt:lpstr>
      <vt:lpstr>Этап - постановка и согласование целей</vt:lpstr>
      <vt:lpstr>Этап - постановка и согласование целей</vt:lpstr>
      <vt:lpstr>Этап - постановка и согласование целей </vt:lpstr>
      <vt:lpstr>Этап - формирование адекватной оценочной деятельности</vt:lpstr>
      <vt:lpstr>    Этап - формирование адекватной оценочной деятельности  Техника «Разные мысли» </vt:lpstr>
      <vt:lpstr>    Этап - формирование адекватной оценочной деятельности  Техника «Разные мысли» </vt:lpstr>
      <vt:lpstr>Этап - формирование адекватной оценочной деятельности</vt:lpstr>
      <vt:lpstr>Этап - формирование адекватной оценочной деятельности</vt:lpstr>
      <vt:lpstr>Этап - формирование позитивного мышления  и самопринятия</vt:lpstr>
      <vt:lpstr>Этап - формирование позитивного мышления  и самопринятия  Техника   «Всё обо мне» </vt:lpstr>
      <vt:lpstr> Этап - работа с ресурсами</vt:lpstr>
      <vt:lpstr>Формирование позитивного мышления  и самопринятия </vt:lpstr>
      <vt:lpstr>Формирование позитивного мышления  и самопринятия </vt:lpstr>
      <vt:lpstr>Формирование позитивного мышления  и самопринятия </vt:lpstr>
      <vt:lpstr>Этап – формирование эффективных копинг-стратегий</vt:lpstr>
      <vt:lpstr>Этап - работа с ресурсами   Техника   «Всё обо мне» </vt:lpstr>
      <vt:lpstr>Этап - работа с ресурсами  </vt:lpstr>
      <vt:lpstr> Этап - работа с ресурсами</vt:lpstr>
      <vt:lpstr>Техника «Моя опора» </vt:lpstr>
      <vt:lpstr> Этап - работа с ресурсами</vt:lpstr>
      <vt:lpstr> Этап - работа с ресурсами</vt:lpstr>
      <vt:lpstr>  Этап - работа с перспективой   Техника «Карта будущего» </vt:lpstr>
      <vt:lpstr> Этап - работа с перспективой   Техника  «Проект биографии»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фрунзе22</dc:creator>
  <cp:lastModifiedBy>фрунзе22</cp:lastModifiedBy>
  <cp:revision>71</cp:revision>
  <dcterms:created xsi:type="dcterms:W3CDTF">2026-03-16T12:07:15Z</dcterms:created>
  <dcterms:modified xsi:type="dcterms:W3CDTF">2026-03-24T09:53:19Z</dcterms:modified>
</cp:coreProperties>
</file>