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7" r:id="rId8"/>
    <p:sldId id="270" r:id="rId9"/>
    <p:sldId id="260" r:id="rId10"/>
    <p:sldId id="268" r:id="rId11"/>
    <p:sldId id="261" r:id="rId12"/>
    <p:sldId id="272" r:id="rId13"/>
    <p:sldId id="271" r:id="rId14"/>
    <p:sldId id="273" r:id="rId15"/>
    <p:sldId id="262" r:id="rId16"/>
    <p:sldId id="263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44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26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71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43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773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68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598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31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8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92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C8CF393-2C1B-46E9-99E8-9AAF0A25C603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948E54D-572C-4011-8413-9689E958E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59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FDD15-94F1-F2E5-D55B-5E61F11B3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803" y="882376"/>
            <a:ext cx="11008311" cy="2926080"/>
          </a:xfrm>
        </p:spPr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психолого-педагогических приёмов и методов индивидуализации образовательного процесса обучающихся группы риска и имеющих ограниченные возможности здоровья (ОВЗ) 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986D08-A335-7074-7F38-8995E0300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4792912"/>
            <a:ext cx="8767860" cy="138816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ГОУ ЯО «Центр помощи детям» 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Территориальный отдел психолого-педагогического медико-социального сопровождения №3 </a:t>
            </a:r>
          </a:p>
          <a:p>
            <a:pPr>
              <a:lnSpc>
                <a:spcPct val="12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(ТО ППМСС №3)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61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D6701-C709-E8FE-D0EA-D41F2F2EB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1"/>
            <a:ext cx="9875520" cy="67766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Принципы коррекции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FFC10D-D791-B219-DEEF-BA62594AA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94" y="1562471"/>
            <a:ext cx="10928412" cy="480873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Не подавлять, а замещать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. Запрет «сиди смирно» без альтернативы усиливает напряжение. Задача – предложить легальную, организованную двигательную активность, которая удовлетворит сенсорные или эмоциональные потребности ребенка.</a:t>
            </a:r>
          </a:p>
          <a:p>
            <a:pPr algn="just">
              <a:lnSpc>
                <a:spcPct val="100000"/>
              </a:lnSpc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Учитывать причину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. Моторное возбуждение может быть следствием переутомления, сенсорной перегрузки, тревоги, гиперактивности или, наоборот, сенсорного голода (недостатка стимуляции).</a:t>
            </a:r>
          </a:p>
          <a:p>
            <a:pPr algn="just">
              <a:lnSpc>
                <a:spcPct val="100000"/>
              </a:lnSpc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Структурировать время и пространство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. Предсказуемость снижает тревожность и хаотичность движений.</a:t>
            </a:r>
          </a:p>
          <a:p>
            <a:pPr algn="just">
              <a:lnSpc>
                <a:spcPct val="100000"/>
              </a:lnSpc>
            </a:pP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Опираться на ресурс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. Использовать сильные стороны ребенка (например, любовь к ритму, потребность в глубоком давлении) для саморегуляции.</a:t>
            </a:r>
          </a:p>
        </p:txBody>
      </p:sp>
    </p:spTree>
    <p:extLst>
      <p:ext uri="{BB962C8B-B14F-4D97-AF65-F5344CB8AC3E}">
        <p14:creationId xmlns:p14="http://schemas.microsoft.com/office/powerpoint/2010/main" val="1653200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F9D41-E1F7-F02D-4717-7D97D44EE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687" y="71021"/>
            <a:ext cx="10255040" cy="122511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Этап 3. Деятельностный </a:t>
            </a:r>
            <a:b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(Реализация приёмов индивидуализации)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937AF7-0A71-E564-B3F3-E410A7EDD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1" y="1296140"/>
            <a:ext cx="12041080" cy="5369510"/>
          </a:xfrm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Приёмы для работы с обучающимися группы риска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 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Приём «Активного слушания»: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вербализация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чувств ребенка («Я вижу, ты сейчас злишься, потому что у тебя не получается решить задачу»). Это снижает аффект и помогает осознать эмоцию.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Игровые методы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 ролевые игры для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отработки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моделей поведения в конфликте, сказкотерапия для коррекции страхов и агрессии.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Метод «Позитивного подкрепления»: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акцент на малейших успехах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а не на неудачах. Использование жетонной системы (для младших школьников) или системы поощрительных баллов (для подростков).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Арт-терапевтические техники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 работа с глиной, песком, красками для </a:t>
            </a:r>
            <a:r>
              <a:rPr lang="ru-RU" b="1" u="sng" dirty="0">
                <a:solidFill>
                  <a:schemeClr val="accent6">
                    <a:lumMod val="50000"/>
                  </a:schemeClr>
                </a:solidFill>
              </a:rPr>
              <a:t>сублимации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негативной энергии.</a:t>
            </a: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2.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Приёмы для работы с обучающимися с ОВЗ: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Визуализация режима и правил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 для детей с РАС и интеллектуальными нарушениями – использование карточек, визуальных расписаний (сначала мы делаем... потом...).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Метод «Дробления инструкций»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 любое сложное задание разбивается на простые, короткие, понятные шаги. Инструкция дается медленно, с повторами.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Сенсорная интеграция: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для детей с нарушениями опорно-двигательного аппарата (НОДА) и сенсорными нарушениями – включение в занятие упражнений с различными фактурами (мячики-ёжики, крупы, вода) для стимуляции тактильных ощущений.</a:t>
            </a:r>
          </a:p>
          <a:p>
            <a:r>
              <a:rPr lang="ru-RU" i="1" dirty="0" err="1">
                <a:solidFill>
                  <a:schemeClr val="accent6">
                    <a:lumMod val="50000"/>
                  </a:schemeClr>
                </a:solidFill>
              </a:rPr>
              <a:t>Кинезиологические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 упражнения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: развитие межполушарного взаимодействия («Колечко», «Кулак-ребро-ладонь»), что важно для детей с ЗПР и речевыми нарушениями.</a:t>
            </a:r>
          </a:p>
          <a:p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Телесно-ориентированные техники: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упражнения на снятие мышечных зажимов (особенно актуально для детей с неврологией и последствиями травм).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49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CAA21-7204-3DA6-99D8-D7EF3B772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15518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Сенсорно-интегративные приёмы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F356F9-92BA-82B0-2222-9DFD6F4F7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44715"/>
            <a:ext cx="9872871" cy="455128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Цели применения:</a:t>
            </a:r>
            <a:endParaRPr lang="ru-RU" sz="26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Позитивный телесный контакт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Создание чувства безопасности </a:t>
            </a:r>
          </a:p>
          <a:p>
            <a:r>
              <a:rPr lang="ru-RU" sz="2600" dirty="0" err="1">
                <a:solidFill>
                  <a:schemeClr val="accent6">
                    <a:lumMod val="50000"/>
                  </a:schemeClr>
                </a:solidFill>
              </a:rPr>
              <a:t>Контейнирование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тревоги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Заземление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Снижение мышечного напряжения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Регуляция гнева через мышечную работу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Снижение гиперактивности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Повышение концентрации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8653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9821A-13D8-2D58-81F6-B8A5148D5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61748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Приём «Визуальное подкрепление»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BAF4D2-A133-9469-576B-2F432B3D7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Цели применения: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Снижение уровня тревоги и агрессии через конкретику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Отделение поведения от личности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Компенсация дефицита вербальной коммуникации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Создание условий для удержания внимания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70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46974-B1CA-9DCB-742B-13A924BF9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Социальные истории (по Кэрол Грей)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528C6E-F295-C724-C456-7C763954E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Структура: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описательные предложения (факты),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перспективные предложения (чувства, мысли других),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директивные предложения (желательное поведение),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контролирующие предложения (стратегии запоминания).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0624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4FA0F-CC45-1B0A-71B6-9E8943FD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04295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Этап 4. Аналитический и консультативный</a:t>
            </a:r>
            <a:br>
              <a:rPr lang="ru-RU" sz="2800" dirty="0">
                <a:solidFill>
                  <a:schemeClr val="accent4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5829FC-C23C-3ACB-D507-0D0CEAC4F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30" y="1447060"/>
            <a:ext cx="11674136" cy="4648940"/>
          </a:xfrm>
        </p:spPr>
        <p:txBody>
          <a:bodyPr/>
          <a:lstStyle/>
          <a:p>
            <a:pPr algn="just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Обратная связь с педагогами: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не просто «Петя плохо себя вел», а </a:t>
            </a:r>
            <a:r>
              <a:rPr lang="ru-RU" sz="2800" u="sng" dirty="0">
                <a:solidFill>
                  <a:schemeClr val="accent6">
                    <a:lumMod val="50000"/>
                  </a:schemeClr>
                </a:solidFill>
              </a:rPr>
              <a:t>конкретные рекомендации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 «Для включения Пети в работу используйте визуальную опору, спрашивайте его в первой половине урока, давайте индивидуальные карточки».</a:t>
            </a:r>
          </a:p>
          <a:p>
            <a:pPr algn="just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Консультирование родителей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 обучение родителей приёмам взаимодействия дома (например, как делать домашнее задание без истерик, как организовать режим дня).</a:t>
            </a:r>
          </a:p>
          <a:p>
            <a:pPr algn="just"/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Рефлексия с ребёнком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 для подростков и старшеклассников (даже с легкой ЗПР) важно обсуждать, </a:t>
            </a:r>
            <a:r>
              <a:rPr lang="ru-RU" sz="2800" u="sng" dirty="0">
                <a:solidFill>
                  <a:schemeClr val="accent6">
                    <a:lumMod val="50000"/>
                  </a:schemeClr>
                </a:solidFill>
              </a:rPr>
              <a:t>что получилось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, а </a:t>
            </a:r>
            <a:r>
              <a:rPr lang="ru-RU" sz="2800" u="sng" dirty="0">
                <a:solidFill>
                  <a:schemeClr val="accent6">
                    <a:lumMod val="50000"/>
                  </a:schemeClr>
                </a:solidFill>
              </a:rPr>
              <a:t>что нет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, планировать следующие шаги.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0044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727D4-665C-ECA8-EE9D-D2842ADFE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560" y="121327"/>
            <a:ext cx="10397083" cy="704295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Опросник эмоциональной направленности Додонова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F988CD-1655-7204-EF9D-B47766F3F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982" y="941032"/>
            <a:ext cx="11754035" cy="5681709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Романтика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(тяга к необычному, неизведанному).</a:t>
            </a:r>
          </a:p>
          <a:p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</a:rPr>
              <a:t>Акизитивные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(удовольствие от приобретения).</a:t>
            </a:r>
          </a:p>
          <a:p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</a:rPr>
              <a:t>Праксические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(удовлетворение от деятельности и её результатов).</a:t>
            </a:r>
          </a:p>
          <a:p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</a:rPr>
              <a:t>Глорические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(потребность в славе, самоутверждении).</a:t>
            </a: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Гедонистические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(наслаждение телесными и душевными комфортом и безмятежностью).</a:t>
            </a: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Альтруистические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(радость от помощи другим).</a:t>
            </a: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Гностические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(любознательность, радость познания).</a:t>
            </a:r>
          </a:p>
          <a:p>
            <a:r>
              <a:rPr lang="ru-RU" sz="2600" b="1" dirty="0" err="1">
                <a:solidFill>
                  <a:schemeClr val="accent6">
                    <a:lumMod val="50000"/>
                  </a:schemeClr>
                </a:solidFill>
              </a:rPr>
              <a:t>Пугнические</a:t>
            </a:r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(влечение к риску, преодолению).</a:t>
            </a: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Коммуникативные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(потребность в общении, взаимопонимании).</a:t>
            </a: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Эстетические эмоции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 (восхищение красотой)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08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CBFF4-18E4-98AA-A4B3-FAF3EE6DA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155" y="609600"/>
            <a:ext cx="10086365" cy="748683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Опросник эмоциональной направленности Додонова</a:t>
            </a:r>
            <a:endParaRPr lang="ru-RU" sz="32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A4C532-F1CA-C921-6B1B-7BAA120179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774" y="2341485"/>
            <a:ext cx="3686452" cy="368645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539A64-425D-6AEB-D309-365E5A0594C3}"/>
              </a:ext>
            </a:extLst>
          </p:cNvPr>
          <p:cNvSpPr txBox="1"/>
          <p:nvPr/>
        </p:nvSpPr>
        <p:spPr>
          <a:xfrm>
            <a:off x="1020931" y="2228671"/>
            <a:ext cx="20676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50 вопросов</a:t>
            </a:r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С 12 лет</a:t>
            </a:r>
          </a:p>
        </p:txBody>
      </p:sp>
    </p:spTree>
    <p:extLst>
      <p:ext uri="{BB962C8B-B14F-4D97-AF65-F5344CB8AC3E}">
        <p14:creationId xmlns:p14="http://schemas.microsoft.com/office/powerpoint/2010/main" val="307128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DB277-ED94-9495-3264-0CF327C2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8557"/>
            <a:ext cx="9875520" cy="135636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Понимание целевых групп </a:t>
            </a:r>
            <a:b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принцип индивидуализации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16CDA9-C472-4A7A-058B-7B6E68B19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330" y="1384917"/>
            <a:ext cx="11620870" cy="547308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Обучающиеся группы риска: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Дети, которые находятся в граничащем между нормой и патологией состоянии, либо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испытывают трудности в обучении и развитии из-за социальных, поведенческих или эмоциональных проблем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(но </a:t>
            </a:r>
            <a:r>
              <a:rPr lang="ru-RU" sz="2800" u="sng" dirty="0">
                <a:solidFill>
                  <a:schemeClr val="accent6">
                    <a:lumMod val="50000"/>
                  </a:schemeClr>
                </a:solidFill>
              </a:rPr>
              <a:t>не имеющие официального статуса ОВЗ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). Это дети из неблагополучных семей, с девиантным поведением, хронической неуспеваемостью, посттравматическими состояниями.</a:t>
            </a:r>
          </a:p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Обучающиеся с ОВЗ: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Дети, состояние здоровья которых препятствует освоению образовательных программ вне специальных условий обучения и воспитания (подтверждено ПМПК).</a:t>
            </a:r>
          </a:p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Индивидуализация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– это не просто «подгонка» программы под возможности ребенка, а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создание индивидуальной образовательной траектории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(ИОТ) или адаптированной основной общеобразовательной программы (АООП). Задача психолога – обеспечить психологическую составляющую этой траектории.</a:t>
            </a:r>
          </a:p>
        </p:txBody>
      </p:sp>
    </p:spTree>
    <p:extLst>
      <p:ext uri="{BB962C8B-B14F-4D97-AF65-F5344CB8AC3E}">
        <p14:creationId xmlns:p14="http://schemas.microsoft.com/office/powerpoint/2010/main" val="286810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39875-F36E-A1DC-A8E4-447258B1A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CA610-1CA3-A6A1-B768-D6950AF55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856" y="147961"/>
            <a:ext cx="9875520" cy="135636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психолого-педагогического сопровождения и приёмы индивидуализации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FD440D-C43C-72EC-4EAB-346E35A85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8" y="1713389"/>
            <a:ext cx="11443316" cy="4918229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Этап 1. Диагностический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(Выявление особых образовательных потребностей)</a:t>
            </a:r>
          </a:p>
          <a:p>
            <a:pPr algn="just">
              <a:lnSpc>
                <a:spcPct val="200000"/>
              </a:lnSpc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Этап 2. Проектировочный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(Построение индивидуального маршрута)</a:t>
            </a:r>
          </a:p>
          <a:p>
            <a:pPr algn="just">
              <a:lnSpc>
                <a:spcPct val="200000"/>
              </a:lnSpc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Этап 3. Деятельностный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(Реализация приёмов индивидуализации)</a:t>
            </a:r>
          </a:p>
          <a:p>
            <a:pPr algn="just">
              <a:lnSpc>
                <a:spcPct val="200000"/>
              </a:lnSpc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Этап 4. Аналитический и консультативный</a:t>
            </a:r>
          </a:p>
        </p:txBody>
      </p:sp>
    </p:spTree>
    <p:extLst>
      <p:ext uri="{BB962C8B-B14F-4D97-AF65-F5344CB8AC3E}">
        <p14:creationId xmlns:p14="http://schemas.microsoft.com/office/powerpoint/2010/main" val="119820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89E65-3041-7DD9-1F42-755D5442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94695"/>
            <a:ext cx="9875520" cy="135636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Этап 1. Диагностический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DA49DB-B834-FDA3-A649-276E323B8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8" y="1313894"/>
            <a:ext cx="11452194" cy="4900474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Приёмы и методы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Метод «Педагогического консилиума»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 совместное обсуждение ребёнка с учителями, логопедом, дефектологом, социальным педагогом. Составление психолого-педагогической карты развития, где фиксируются не только трудности, но и сохранные функции.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2.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Наблюдение в разных средах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 сравнение поведения ребенка на уроке, перемене, в группе продленного дня. Фиксация в дневнике наблюдений (например, метод «временных срезов»  –  фиксация поведения через равные промежутки времени).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3.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Проективные методики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для «группы риска»: вместо прямых вопросов («Рисунок семьи», «Несуществующее животное», «Кактус») для выявления скрытого неблагополучия, уровня тревожности и агрессии.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71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43B884-A9F6-131D-D9B3-FB1D69D81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343269"/>
            <a:ext cx="9875520" cy="553375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Наблюдение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955704-40BA-29A6-4C9F-D741D85F9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87" y="958788"/>
            <a:ext cx="11789547" cy="5899211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600" b="1" dirty="0">
                <a:solidFill>
                  <a:schemeClr val="accent5">
                    <a:lumMod val="50000"/>
                  </a:schemeClr>
                </a:solidFill>
              </a:rPr>
              <a:t>Цель: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сбор объективных данных о поведении, эмоциональном состоянии, коммуникативных навыках и работоспособности ребёнка в разных контекстах. </a:t>
            </a:r>
          </a:p>
          <a:p>
            <a:pPr marL="45720" indent="0" algn="ctr">
              <a:buNone/>
            </a:pPr>
            <a:r>
              <a:rPr lang="ru-RU" sz="2600" b="1" dirty="0">
                <a:solidFill>
                  <a:schemeClr val="accent5">
                    <a:lumMod val="50000"/>
                  </a:schemeClr>
                </a:solidFill>
              </a:rPr>
              <a:t>Принципы:</a:t>
            </a:r>
          </a:p>
          <a:p>
            <a:pPr algn="just"/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600" i="1" dirty="0">
                <a:solidFill>
                  <a:schemeClr val="accent6">
                    <a:lumMod val="50000"/>
                  </a:schemeClr>
                </a:solidFill>
              </a:rPr>
              <a:t>Систематичность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– наблюдение проводится многократно, в одно и то же время (например, вторник, четверг, 2-й урок) для отслеживания динамики.</a:t>
            </a:r>
          </a:p>
          <a:p>
            <a:pPr algn="just"/>
            <a:r>
              <a:rPr lang="ru-RU" sz="2600" i="1" dirty="0">
                <a:solidFill>
                  <a:schemeClr val="accent6">
                    <a:lumMod val="50000"/>
                  </a:schemeClr>
                </a:solidFill>
              </a:rPr>
              <a:t>Экологичность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– наблюдатель не вмешивается в процесс, занимает позицию «за стеклом» или находится на периферии, чтобы не влиять на поведение ребенка.</a:t>
            </a:r>
          </a:p>
          <a:p>
            <a:pPr algn="just"/>
            <a:r>
              <a:rPr lang="ru-RU" sz="2600" i="1" dirty="0">
                <a:solidFill>
                  <a:schemeClr val="accent6">
                    <a:lumMod val="50000"/>
                  </a:schemeClr>
                </a:solidFill>
              </a:rPr>
              <a:t>Фокус на фактах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, а не интерпретациях – фиксируется конкретное действие, речь, мимика, а не «был агрессивным» (лучше: «крикнул, сжал кулаки, оттолкнул парту»).</a:t>
            </a:r>
          </a:p>
          <a:p>
            <a:pPr algn="just"/>
            <a:r>
              <a:rPr lang="ru-RU" sz="2600" i="1" dirty="0" err="1">
                <a:solidFill>
                  <a:schemeClr val="accent6">
                    <a:lumMod val="50000"/>
                  </a:schemeClr>
                </a:solidFill>
              </a:rPr>
              <a:t>Многосредовость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– обязательно наблюдение минимум в трёх средах: урок/занятие, перемена/свободное время, внеурочная деятельность (кружок, прогулка, обед).</a:t>
            </a:r>
          </a:p>
        </p:txBody>
      </p:sp>
    </p:spTree>
    <p:extLst>
      <p:ext uri="{BB962C8B-B14F-4D97-AF65-F5344CB8AC3E}">
        <p14:creationId xmlns:p14="http://schemas.microsoft.com/office/powerpoint/2010/main" val="387746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159EB-99F5-1F0A-6252-79CB276B0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1" y="281126"/>
            <a:ext cx="1451929" cy="544497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12B1102-E0C7-708E-31AA-C6300E61B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194440"/>
              </p:ext>
            </p:extLst>
          </p:nvPr>
        </p:nvGraphicFramePr>
        <p:xfrm>
          <a:off x="236604" y="971142"/>
          <a:ext cx="11683014" cy="5400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77197">
                  <a:extLst>
                    <a:ext uri="{9D8B030D-6E8A-4147-A177-3AD203B41FA5}">
                      <a16:colId xmlns:a16="http://schemas.microsoft.com/office/drawing/2014/main" val="876612307"/>
                    </a:ext>
                  </a:extLst>
                </a:gridCol>
                <a:gridCol w="7705817">
                  <a:extLst>
                    <a:ext uri="{9D8B030D-6E8A-4147-A177-3AD203B41FA5}">
                      <a16:colId xmlns:a16="http://schemas.microsoft.com/office/drawing/2014/main" val="3255060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Параметр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Что фиксировать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580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Включенность в деятельность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Время начала работы после инструкции, длительность сосредоточенного внимания, отвлекаемость (на что переключается), возврат к заданию.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934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Работоспособность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Темп выполнения, количество выполненных заданий за урок, падение продуктивности к концу урока, наличие «волнообразности» (периоды активности сменяются истощением).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30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Понимание и принятие инструкции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 первого раза / требуется повтор / нужна индивидуальная помощь / жест или наглядность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20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Взаимодействие с учителем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Инициативность (поднимает руку, обращается сам),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реакция на замечания (игнорирует, спорит, выполняет, плачет),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реакция на похвалу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84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Взаимодействие со сверстниками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Отвлекает соседа, работает в паре / группе, инициирует контакт или избегает, соблюдает очередность, конфликты.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904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Эмоциональное состояние </a:t>
                      </a:r>
                    </a:p>
                    <a:p>
                      <a:r>
                        <a:rPr lang="ru-RU" i="1" dirty="0"/>
                        <a:t>Фон настроения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(спокоен, тревожен, напряжен, апатичен), эмоциональные всплески (смех, слезы, агрессия) и их причина.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217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/>
                        <a:t>Моторная активность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Сидит спокойно / ерзает / встает без разрешения / бегает по классу / стереотипии (раскачивание, накручивание волос).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272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321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745A2-04FF-27D5-1F82-0985935CD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35619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Рекомендации по анализу и использованию данных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314670-0380-BB25-C915-31D840E77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6" y="1447060"/>
            <a:ext cx="11345662" cy="516680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1.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Сопоставление сред –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сравните, как ребенок ведет себя на уроке и на перемене. Например, гиперактивность на уроке может быть следствием переутомления, а на перемене – желанием выплеснуть энергию. Важно понять, где поведение ситуативно, а где устойчиво.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2. </a:t>
            </a:r>
            <a:r>
              <a:rPr lang="ru-RU" sz="2800" i="1" dirty="0">
                <a:solidFill>
                  <a:schemeClr val="accent6">
                    <a:lumMod val="50000"/>
                  </a:schemeClr>
                </a:solidFill>
              </a:rPr>
              <a:t>Выявление триггеров –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проанализируйте, после каких событий (смена вида деятельности, неудача, замечание) усиливаются негативные проявления.</a:t>
            </a:r>
          </a:p>
          <a:p>
            <a:pPr marL="45720" indent="0" algn="just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3. </a:t>
            </a:r>
            <a:r>
              <a:rPr lang="ru-RU" sz="2800" b="1" i="1" dirty="0">
                <a:solidFill>
                  <a:schemeClr val="accent6">
                    <a:lumMod val="50000"/>
                  </a:schemeClr>
                </a:solidFill>
              </a:rPr>
              <a:t>Фиксация ресурсных состояний –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отмечайте, когда ребенок успешен, спокоен, вовлечен. Это станет основой для опоры на сильные стороны.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01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5581D5-29BF-6B2F-3A1C-3E7C600DB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28583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Методика «Неоконченные сказки»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C7BB0F-C0AE-5FD1-FF9E-02076362C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42495"/>
            <a:ext cx="9872871" cy="40386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2600" b="1" u="sng" dirty="0">
                <a:solidFill>
                  <a:schemeClr val="accent6">
                    <a:lumMod val="50000"/>
                  </a:schemeClr>
                </a:solidFill>
              </a:rPr>
              <a:t>Цель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 – выявить аффективные конфликты и эмоциональные нарушения: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Тревоги и страхи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Отношения с родителями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Особенности адаптации к социальной среде (сад, школа)</a:t>
            </a:r>
          </a:p>
          <a:p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Переживания, связанные с агрессией и наказанием</a:t>
            </a:r>
          </a:p>
          <a:p>
            <a:endParaRPr lang="ru-RU" sz="26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600" b="1" dirty="0">
                <a:solidFill>
                  <a:schemeClr val="accent6">
                    <a:lumMod val="50000"/>
                  </a:schemeClr>
                </a:solidFill>
              </a:rPr>
              <a:t>Важно! </a:t>
            </a:r>
            <a:r>
              <a:rPr lang="ru-RU" sz="2600" dirty="0">
                <a:solidFill>
                  <a:schemeClr val="accent6">
                    <a:lumMod val="50000"/>
                  </a:schemeClr>
                </a:solidFill>
              </a:rPr>
              <a:t>Если ребёнок отказывается отвечать на вопрос, отвечает торопливо, волнуется – всё это признаки остроты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337622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66336-FF42-8CCA-F5C2-C672FC92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201" y="68062"/>
            <a:ext cx="11558727" cy="135636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Этап 2. Проектировочный </a:t>
            </a:r>
            <a:b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(Построение индивидуального маршрута)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FC383-DC5E-006F-BD1B-CEAAEF770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87" y="1615735"/>
            <a:ext cx="11993732" cy="4971495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Разработка индивидуального плана коррекционно-развивающей работы с разделами: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   </a:t>
            </a: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Цель: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(например, снижение тревожности, развитие коммуникативных навыков)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   </a:t>
            </a: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Задачи: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 (конкретные шаги)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   </a:t>
            </a: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Форма работы: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(индивидуальная/групповая) 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   </a:t>
            </a:r>
            <a:r>
              <a:rPr lang="ru-RU" sz="3000" b="1" i="1" dirty="0">
                <a:solidFill>
                  <a:schemeClr val="accent6">
                    <a:lumMod val="50000"/>
                  </a:schemeClr>
                </a:solidFill>
              </a:rPr>
              <a:t>Периодичность и длительность: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(например, 2 раза в неделю по 20-30 минут, так как утомляемость повышена)</a:t>
            </a:r>
          </a:p>
          <a:p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   </a:t>
            </a:r>
            <a:r>
              <a:rPr lang="ru-RU" sz="3000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эффективности: 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</a:rPr>
              <a:t>(что изменится в поведении/успеваемости)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94514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1080</TotalTime>
  <Words>1490</Words>
  <Application>Microsoft Office PowerPoint</Application>
  <PresentationFormat>Широкоэкранный</PresentationFormat>
  <Paragraphs>124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Corbel</vt:lpstr>
      <vt:lpstr>Базис</vt:lpstr>
      <vt:lpstr>Применение психолого-педагогических приёмов и методов индивидуализации образовательного процесса обучающихся группы риска и имеющих ограниченные возможности здоровья (ОВЗ) </vt:lpstr>
      <vt:lpstr>Понимание целевых групп  и принцип индивидуализации</vt:lpstr>
      <vt:lpstr>Этапы психолого-педагогического сопровождения и приёмы индивидуализации</vt:lpstr>
      <vt:lpstr>Этап 1. Диагностический</vt:lpstr>
      <vt:lpstr>Наблюдение</vt:lpstr>
      <vt:lpstr>Урок</vt:lpstr>
      <vt:lpstr>Рекомендации по анализу и использованию данных</vt:lpstr>
      <vt:lpstr>Методика «Неоконченные сказки»</vt:lpstr>
      <vt:lpstr>Этап 2. Проектировочный  (Построение индивидуального маршрута)</vt:lpstr>
      <vt:lpstr>Принципы коррекции</vt:lpstr>
      <vt:lpstr>Этап 3. Деятельностный  (Реализация приёмов индивидуализации)</vt:lpstr>
      <vt:lpstr>Сенсорно-интегративные приёмы</vt:lpstr>
      <vt:lpstr>Приём «Визуальное подкрепление»</vt:lpstr>
      <vt:lpstr>Социальные истории (по Кэрол Грей)</vt:lpstr>
      <vt:lpstr>Этап 4. Аналитический и консультативный </vt:lpstr>
      <vt:lpstr>Опросник эмоциональной направленности Додонова</vt:lpstr>
      <vt:lpstr>Опросник эмоциональной направленности Додонова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Дмитрий Петров</dc:creator>
  <cp:lastModifiedBy>Дмитрий Петров</cp:lastModifiedBy>
  <cp:revision>4</cp:revision>
  <dcterms:created xsi:type="dcterms:W3CDTF">2026-03-23T12:36:15Z</dcterms:created>
  <dcterms:modified xsi:type="dcterms:W3CDTF">2026-03-26T20:27:02Z</dcterms:modified>
</cp:coreProperties>
</file>