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78" r:id="rId8"/>
    <p:sldId id="279" r:id="rId9"/>
    <p:sldId id="274" r:id="rId10"/>
    <p:sldId id="267" r:id="rId11"/>
    <p:sldId id="271" r:id="rId12"/>
    <p:sldId id="272" r:id="rId13"/>
    <p:sldId id="273" r:id="rId14"/>
    <p:sldId id="275" r:id="rId15"/>
    <p:sldId id="276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mgppu.ru/project/473/info/747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/>
            </a:r>
            <a:b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ru-RU" sz="60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ТРАВЛЯ</a:t>
            </a:r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/>
            </a:r>
            <a:b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(буллинг)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711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ВОЗМОЖНЫЕ ЮРИДИЧЕСКИЕ ПОСЛЕДСТВИЯ БУЛЛИНГА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5" y="1556792"/>
            <a:ext cx="8001703" cy="4832092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/>
              <a:t>Е</a:t>
            </a:r>
            <a:r>
              <a:rPr lang="ru-RU" sz="1400" dirty="0" smtClean="0"/>
              <a:t>сли </a:t>
            </a:r>
            <a:r>
              <a:rPr lang="ru-RU" sz="1400" dirty="0"/>
              <a:t>участниками </a:t>
            </a:r>
            <a:r>
              <a:rPr lang="ru-RU" sz="1400" dirty="0" err="1"/>
              <a:t>буллинга</a:t>
            </a:r>
            <a:r>
              <a:rPr lang="ru-RU" sz="1400" dirty="0"/>
              <a:t> стали ученики, достигшие возраста 14 лет, они могут быть привлечены к уголовной ответственности по следующим статьям Уголовного Кодекса Российской </a:t>
            </a:r>
            <a:r>
              <a:rPr lang="ru-RU" sz="1400" dirty="0" smtClean="0"/>
              <a:t>Федерации:</a:t>
            </a:r>
          </a:p>
          <a:p>
            <a:endParaRPr lang="ru-RU" sz="1400" dirty="0"/>
          </a:p>
          <a:p>
            <a:r>
              <a:rPr lang="ru-RU" sz="1400" dirty="0"/>
              <a:t>- Статья 111УК РФ Умышленное причинение тяжкого вреда здоровью.</a:t>
            </a:r>
          </a:p>
          <a:p>
            <a:r>
              <a:rPr lang="ru-RU" sz="1400" dirty="0"/>
              <a:t>- Статья 112 УК РФ. Умышленное причинение вреда здоровью средней тяжести.</a:t>
            </a:r>
          </a:p>
          <a:p>
            <a:r>
              <a:rPr lang="ru-RU" sz="1400" dirty="0"/>
              <a:t>- Статья 158 УК РФ. Кража.</a:t>
            </a:r>
          </a:p>
          <a:p>
            <a:r>
              <a:rPr lang="ru-RU" sz="1400" dirty="0"/>
              <a:t>- Статья 161 УК РФ. Грабеж.</a:t>
            </a:r>
          </a:p>
          <a:p>
            <a:r>
              <a:rPr lang="ru-RU" sz="1400" dirty="0"/>
              <a:t>- Статья 163 УК РФ. Вымогательство.</a:t>
            </a:r>
          </a:p>
          <a:p>
            <a:r>
              <a:rPr lang="ru-RU" sz="1400" dirty="0"/>
              <a:t>- Статья 167 УК РФ. Умышленное уничтожение или повреждение имущества при отягчающих обстоятельствах.</a:t>
            </a:r>
          </a:p>
          <a:p>
            <a:r>
              <a:rPr lang="ru-RU" sz="1400" dirty="0"/>
              <a:t>- Статья 213 УК РФ. Хулиганство при отягчающих обстоятельствах.</a:t>
            </a:r>
          </a:p>
          <a:p>
            <a:r>
              <a:rPr lang="ru-RU" sz="1400" dirty="0"/>
              <a:t>- Статья 214 УК РФ. Вандализм.</a:t>
            </a:r>
          </a:p>
          <a:p>
            <a:r>
              <a:rPr lang="ru-RU" sz="1400" dirty="0"/>
              <a:t>По достижении возраста 16 лет к вышеперечисленным статьям добавляются:</a:t>
            </a:r>
          </a:p>
          <a:p>
            <a:r>
              <a:rPr lang="ru-RU" sz="1400" dirty="0"/>
              <a:t>- Статья 110 УК РФ. Доведение до самоубийства.</a:t>
            </a:r>
          </a:p>
          <a:p>
            <a:r>
              <a:rPr lang="ru-RU" sz="1400" dirty="0"/>
              <a:t>-Статья 110.1 УК РФ. Склонение к совершению самоубийства или содействие совершению самоубийства.</a:t>
            </a:r>
          </a:p>
          <a:p>
            <a:r>
              <a:rPr lang="ru-RU" sz="1400" dirty="0"/>
              <a:t>-Статья 116 УК РФ. Побои.</a:t>
            </a:r>
          </a:p>
          <a:p>
            <a:r>
              <a:rPr lang="ru-RU" sz="1400" dirty="0"/>
              <a:t>- Статья 117 УК РФ. Истязание. Причинение физических или психических страданий.</a:t>
            </a:r>
          </a:p>
          <a:p>
            <a:r>
              <a:rPr lang="ru-RU" sz="1400" dirty="0"/>
              <a:t>- Статья 128.1 УК РФ. Клевета.</a:t>
            </a:r>
          </a:p>
          <a:p>
            <a:r>
              <a:rPr lang="ru-RU" sz="1400" dirty="0"/>
              <a:t>- Статья 282 УК РФ. Возбуждение ненависти либо вражды, а равно унижение человеческого достоинства.</a:t>
            </a:r>
          </a:p>
          <a:p>
            <a:r>
              <a:rPr lang="ru-RU" sz="1400" dirty="0"/>
              <a:t>Кроме того, с 16 лет наступает административная ответственность по статье 20.1. КоАП РФ.</a:t>
            </a:r>
          </a:p>
        </p:txBody>
      </p:sp>
    </p:spTree>
    <p:extLst>
      <p:ext uri="{BB962C8B-B14F-4D97-AF65-F5344CB8AC3E}">
        <p14:creationId xmlns:p14="http://schemas.microsoft.com/office/powerpoint/2010/main" val="4219126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Почему важно замечать и распознавать буллинг?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5" y="1556792"/>
            <a:ext cx="3816425" cy="4832092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/>
              <a:t>Спасение </a:t>
            </a:r>
            <a:r>
              <a:rPr lang="ru-RU" sz="1400" b="1" dirty="0"/>
              <a:t>жизни и здоровья.</a:t>
            </a:r>
            <a:r>
              <a:rPr lang="ru-RU" sz="1400" dirty="0"/>
              <a:t> Буллинг напрямую связан с риском суицида, психосоматических заболеваний и психических расстройств. Раннее распознавание может предотвратить трагедию.</a:t>
            </a:r>
          </a:p>
          <a:p>
            <a:pPr lvl="0"/>
            <a:r>
              <a:rPr lang="ru-RU" sz="1400" b="1" dirty="0"/>
              <a:t>Предотвращение эскалации.</a:t>
            </a:r>
            <a:r>
              <a:rPr lang="ru-RU" sz="1400" dirty="0"/>
              <a:t> На ранних стадиях травлю легче остановить, чем когда она становится системной и вовлекает весь класс. Вовремя замеченный эпизод можно купировать </a:t>
            </a:r>
            <a:r>
              <a:rPr lang="ru-RU" sz="1400" dirty="0" err="1"/>
              <a:t>малозатратными</a:t>
            </a:r>
            <a:r>
              <a:rPr lang="ru-RU" sz="1400" dirty="0"/>
              <a:t> мерами (беседа, разведение сторон), не доводя до полиции, КДН и судов.</a:t>
            </a:r>
          </a:p>
          <a:p>
            <a:pPr lvl="0"/>
            <a:r>
              <a:rPr lang="ru-RU" sz="1400" b="1" dirty="0"/>
              <a:t>Сохранение образовательного процесса.</a:t>
            </a:r>
            <a:r>
              <a:rPr lang="ru-RU" sz="1400" dirty="0"/>
              <a:t> В классе, где идёт травля, все дети — и жертва, и свидетели — не могут полноценно учиться, снижается концентрация, успеваемость падает.</a:t>
            </a:r>
          </a:p>
          <a:p>
            <a:pPr lvl="0"/>
            <a:r>
              <a:rPr lang="ru-RU" sz="1400" b="1" dirty="0"/>
              <a:t>Формирование здоровой школьной культуры.</a:t>
            </a:r>
            <a:r>
              <a:rPr lang="ru-RU" sz="1400" dirty="0"/>
              <a:t> Если школа системно реагирует на любые признаки </a:t>
            </a:r>
            <a:r>
              <a:rPr lang="ru-RU" sz="1400" dirty="0" err="1"/>
              <a:t>буллинга</a:t>
            </a:r>
            <a:r>
              <a:rPr lang="ru-RU" sz="1400" dirty="0"/>
              <a:t>, это создаёт среду «нулевой толерантности», где уважение и безопасность становятся нормой.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1556792"/>
            <a:ext cx="3816425" cy="4832092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1400" b="1" dirty="0"/>
              <a:t>Юридическая и </a:t>
            </a:r>
            <a:r>
              <a:rPr lang="ru-RU" sz="1400" b="1" dirty="0" err="1"/>
              <a:t>репутационная</a:t>
            </a:r>
            <a:r>
              <a:rPr lang="ru-RU" sz="1400" b="1" dirty="0"/>
              <a:t> защита школы.</a:t>
            </a:r>
            <a:r>
              <a:rPr lang="ru-RU" sz="1400" dirty="0"/>
              <a:t> При недоказанном бездействии школа может быть привлечена к ответственности. Зафиксированные и проработанные случаи — доказательство надлежащего исполнения обязанностей.</a:t>
            </a:r>
          </a:p>
          <a:p>
            <a:pPr lvl="0"/>
            <a:r>
              <a:rPr lang="ru-RU" sz="1400" b="1" dirty="0"/>
              <a:t>Снижение нагрузки на педагогов.</a:t>
            </a:r>
            <a:r>
              <a:rPr lang="ru-RU" sz="1400" dirty="0"/>
              <a:t> В атмосфере травли учителя тратят огромные силы на дисциплину и эмоциональные реакции, а не на обучение. Раннее выявление позволяет перенаправить энергию в конструктивное русло.</a:t>
            </a:r>
          </a:p>
          <a:p>
            <a:pPr lvl="0"/>
            <a:r>
              <a:rPr lang="ru-RU" sz="1400" b="1" dirty="0"/>
              <a:t>Своевременная помощь агрессору.</a:t>
            </a:r>
            <a:r>
              <a:rPr lang="ru-RU" sz="1400" dirty="0"/>
              <a:t> Если агрессию замечают и корректируют в подростковом возрасте, есть шанс предотвратить формирование устойчивого асоциального поведения во взрослой жизни</a:t>
            </a:r>
            <a:r>
              <a:rPr lang="ru-RU" sz="1400" dirty="0" smtClean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40533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Почему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это важно для заместителей по воспитательной работе?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5" y="1556792"/>
            <a:ext cx="3816425" cy="5016758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/>
              <a:t>А. Профессиональный долг и ответственность</a:t>
            </a:r>
            <a:endParaRPr lang="ru-RU" sz="1600" dirty="0"/>
          </a:p>
          <a:p>
            <a:pPr lvl="0"/>
            <a:r>
              <a:rPr lang="ru-RU" sz="1600" b="1" dirty="0"/>
              <a:t>Обязанность по закону:</a:t>
            </a:r>
            <a:r>
              <a:rPr lang="ru-RU" sz="1600" dirty="0"/>
              <a:t> завуч отвечает за создание безопасной образовательной среды, согласно ФЗ-273 и СанПиН. Это не право, а обязанность.</a:t>
            </a:r>
          </a:p>
          <a:p>
            <a:pPr lvl="0"/>
            <a:r>
              <a:rPr lang="ru-RU" sz="1600" b="1" dirty="0"/>
              <a:t>Назначенный координатор:</a:t>
            </a:r>
            <a:r>
              <a:rPr lang="ru-RU" sz="1600" dirty="0"/>
              <a:t> именно на него ложится контроль за реагированием на все сигналы о травле, разработка планов работы с классом и отчётность перед директором.</a:t>
            </a:r>
          </a:p>
          <a:p>
            <a:pPr lvl="0"/>
            <a:r>
              <a:rPr lang="ru-RU" sz="1600" b="1" dirty="0"/>
              <a:t>Пример для коллектива:</a:t>
            </a:r>
            <a:r>
              <a:rPr lang="ru-RU" sz="1600" dirty="0"/>
              <a:t> если завуч не обращает внимания на травлю, педагоги и дети теряют доверие к администрации, и профилактика становится формальной</a:t>
            </a:r>
            <a:r>
              <a:rPr lang="ru-RU" sz="1600" dirty="0" smtClean="0"/>
              <a:t>.</a:t>
            </a:r>
          </a:p>
          <a:p>
            <a:pPr lvl="0"/>
            <a:endParaRPr lang="ru-RU" sz="1600" dirty="0"/>
          </a:p>
          <a:p>
            <a:pPr lvl="0"/>
            <a:endParaRPr lang="ru-RU" sz="1600" dirty="0" smtClean="0"/>
          </a:p>
          <a:p>
            <a:pPr lvl="0"/>
            <a:endParaRPr lang="ru-RU" sz="1600" dirty="0"/>
          </a:p>
          <a:p>
            <a:pPr lvl="0"/>
            <a:endParaRPr lang="ru-RU" sz="1600" dirty="0" smtClean="0"/>
          </a:p>
          <a:p>
            <a:pPr lvl="0"/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1556792"/>
            <a:ext cx="3816425" cy="5016758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/>
              <a:t>Б. Эмоциональная и этическая мотивация</a:t>
            </a:r>
            <a:endParaRPr lang="ru-RU" sz="1600" dirty="0"/>
          </a:p>
          <a:p>
            <a:pPr lvl="0"/>
            <a:r>
              <a:rPr lang="ru-RU" sz="1600" b="1" dirty="0"/>
              <a:t>Защита детей:</a:t>
            </a:r>
            <a:r>
              <a:rPr lang="ru-RU" sz="1600" dirty="0"/>
              <a:t> многие завучи приходят в профессию из желания помогать. Работа с травлей напрямую соответствует миссии воспитателя — защитить слабого, научить сильного быть человеком.</a:t>
            </a:r>
          </a:p>
          <a:p>
            <a:pPr lvl="0"/>
            <a:r>
              <a:rPr lang="ru-RU" sz="1600" b="1" dirty="0"/>
              <a:t>Удовлетворение от результата:</a:t>
            </a:r>
            <a:r>
              <a:rPr lang="ru-RU" sz="1600" dirty="0"/>
              <a:t> когда удаётся остановить травлю и восстановить климат в классе, это приносит глубокое профессиональное удовлетворение.</a:t>
            </a:r>
          </a:p>
          <a:p>
            <a:pPr lvl="0"/>
            <a:r>
              <a:rPr lang="ru-RU" sz="1600" b="1" dirty="0" err="1"/>
              <a:t>Эмпатия</a:t>
            </a:r>
            <a:r>
              <a:rPr lang="ru-RU" sz="1600" b="1" dirty="0"/>
              <a:t> и личный опыт:</a:t>
            </a:r>
            <a:r>
              <a:rPr lang="ru-RU" sz="1600" dirty="0"/>
              <a:t> многие сами сталкивались с травлей в детстве или видели её — это усиливает внутреннюю потребность действовать.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82569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Почему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это важно для заместителей по воспитательной работе?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5" y="1556792"/>
            <a:ext cx="3816425" cy="4770537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/>
              <a:t>В. Практическая и статусная мотивация</a:t>
            </a:r>
            <a:endParaRPr lang="ru-RU" sz="1600" dirty="0"/>
          </a:p>
          <a:p>
            <a:pPr lvl="0"/>
            <a:r>
              <a:rPr lang="ru-RU" sz="1600" b="1" dirty="0"/>
              <a:t>Повышение авторитета в школе:</a:t>
            </a:r>
            <a:r>
              <a:rPr lang="ru-RU" sz="1600" dirty="0"/>
              <a:t> системная работа с </a:t>
            </a:r>
            <a:r>
              <a:rPr lang="ru-RU" sz="1600" dirty="0" err="1"/>
              <a:t>буллингом</a:t>
            </a:r>
            <a:r>
              <a:rPr lang="ru-RU" sz="1600" dirty="0"/>
              <a:t> повышает доверие родителей, учителей и учеников к завучу как к грамотному руководителю.</a:t>
            </a:r>
          </a:p>
          <a:p>
            <a:pPr lvl="0"/>
            <a:r>
              <a:rPr lang="ru-RU" sz="1600" b="1" dirty="0"/>
              <a:t>Снижение конфликтности:</a:t>
            </a:r>
            <a:r>
              <a:rPr lang="ru-RU" sz="1600" dirty="0"/>
              <a:t> эффективное урегулирование </a:t>
            </a:r>
            <a:r>
              <a:rPr lang="ru-RU" sz="1600" dirty="0" err="1"/>
              <a:t>буллинга</a:t>
            </a:r>
            <a:r>
              <a:rPr lang="ru-RU" sz="1600" dirty="0"/>
              <a:t> снижает количество скандалов, жалоб и судебных </a:t>
            </a:r>
            <a:r>
              <a:rPr lang="ru-RU" sz="1600" dirty="0" smtClean="0"/>
              <a:t>разбирательств.</a:t>
            </a:r>
            <a:endParaRPr lang="ru-RU" sz="1600" dirty="0"/>
          </a:p>
          <a:p>
            <a:pPr lvl="0"/>
            <a:r>
              <a:rPr lang="ru-RU" sz="1600" b="1" dirty="0"/>
              <a:t>Профессиональный рост:</a:t>
            </a:r>
            <a:r>
              <a:rPr lang="ru-RU" sz="1600" dirty="0"/>
              <a:t> владение методами работы с </a:t>
            </a:r>
            <a:r>
              <a:rPr lang="ru-RU" sz="1600" dirty="0" err="1"/>
              <a:t>буллингом</a:t>
            </a:r>
            <a:r>
              <a:rPr lang="ru-RU" sz="1600" dirty="0"/>
              <a:t> — это востребованная компетенция, которая повышает квалификацию и карьерные перспективы.</a:t>
            </a:r>
          </a:p>
          <a:p>
            <a:pPr lvl="0"/>
            <a:r>
              <a:rPr lang="ru-RU" sz="1600" b="1" dirty="0"/>
              <a:t>Укрепление репутации школы:</a:t>
            </a:r>
            <a:r>
              <a:rPr lang="ru-RU" sz="1600" dirty="0"/>
              <a:t> школа, где активно противодействуют травле, становится привлекательной для родителей, повышается её рейтинг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1556792"/>
            <a:ext cx="3816425" cy="4770537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/>
              <a:t>Г</a:t>
            </a:r>
            <a:r>
              <a:rPr lang="ru-RU" sz="1600" b="1" dirty="0"/>
              <a:t>. Долгосрочная стратегическая мотивация</a:t>
            </a:r>
            <a:endParaRPr lang="ru-RU" sz="1600" dirty="0"/>
          </a:p>
          <a:p>
            <a:pPr lvl="0"/>
            <a:r>
              <a:rPr lang="ru-RU" sz="1600" b="1" dirty="0"/>
              <a:t>Формирование безопасной среды:</a:t>
            </a:r>
            <a:r>
              <a:rPr lang="ru-RU" sz="1600" dirty="0"/>
              <a:t> это фундамент для всего воспитательного процесса. Без неё бессмысленны любые мероприятия по патриотизму, толерантности или профориентации.</a:t>
            </a:r>
          </a:p>
          <a:p>
            <a:pPr lvl="0"/>
            <a:r>
              <a:rPr lang="ru-RU" sz="1600" b="1" dirty="0"/>
              <a:t>Снижение административной нагрузки:</a:t>
            </a:r>
            <a:r>
              <a:rPr lang="ru-RU" sz="1600" dirty="0"/>
              <a:t> если профилактика работает, кризисных ситуаций становится меньше, и завуч может больше времени уделять развивающим и творческим проектам.</a:t>
            </a:r>
          </a:p>
          <a:p>
            <a:pPr lvl="0"/>
            <a:r>
              <a:rPr lang="ru-RU" sz="1600" b="1" dirty="0"/>
              <a:t>Вклад в будущее:</a:t>
            </a:r>
            <a:r>
              <a:rPr lang="ru-RU" sz="1600" dirty="0"/>
              <a:t> помогая детям преодолеть травлю, завуч влияет на их взрослую жизнь, предотвращая психологические травмы и асоциальное поведение.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36953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Организация мероприятий по противодействию деструктивной идеологии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00200"/>
            <a:ext cx="7632848" cy="4525963"/>
          </a:xfrm>
        </p:spPr>
        <p:txBody>
          <a:bodyPr>
            <a:normAutofit fontScale="92500" lnSpcReduction="20000"/>
          </a:bodyPr>
          <a:lstStyle/>
          <a:p>
            <a:pPr marL="0" indent="541338" algn="just">
              <a:buNone/>
            </a:pPr>
            <a:r>
              <a:rPr lang="ru-RU" sz="2300" dirty="0"/>
              <a:t>В соответствии с протоколом заседания антитеррористической комиссии в Ярославской области от 27.08.2025 № 7 24.11.2025 министерством направлены рекомендации о внесении в должностные регламенты советников директоров по воспитанию и взаимодействию с детскими общественными объединениями, раздел «Трудовые обязанности», пункта следующего содержания: </a:t>
            </a:r>
            <a:endParaRPr lang="ru-RU" sz="2300" dirty="0" smtClean="0"/>
          </a:p>
          <a:p>
            <a:pPr marL="0" indent="541338" algn="just">
              <a:buNone/>
            </a:pPr>
            <a:r>
              <a:rPr lang="ru-RU" sz="2300" b="1" i="1" dirty="0" smtClean="0">
                <a:solidFill>
                  <a:schemeClr val="accent3">
                    <a:lumMod val="50000"/>
                  </a:schemeClr>
                </a:solidFill>
              </a:rPr>
              <a:t>«Организация </a:t>
            </a:r>
            <a:r>
              <a:rPr lang="ru-RU" sz="2300" b="1" i="1" dirty="0">
                <a:solidFill>
                  <a:schemeClr val="accent3">
                    <a:lumMod val="50000"/>
                  </a:schemeClr>
                </a:solidFill>
              </a:rPr>
              <a:t>для участников образовательных отношений мероприятий, направленных на недопущение распространения среди обучающихся идеологии терроризма, идей украинского неонацизма и различных деструктивных движений, пропагандирующих насилие, и оказание методической помощи педагогическому составу, в том числе классным руководителям, в проведении мероприятий данной направленности» </a:t>
            </a:r>
            <a:endParaRPr lang="ru-RU" sz="2300" b="1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sz="1700" dirty="0" smtClean="0"/>
              <a:t>Основание: ИХ.24- 9111/2025</a:t>
            </a:r>
            <a:endParaRPr lang="ru-RU" sz="17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9077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Повышение</a:t>
            </a:r>
            <a:r>
              <a:rPr lang="ru-RU" sz="31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ответственности педагогов за выявление деструктивных проявлений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064896" cy="4813995"/>
          </a:xfrm>
        </p:spPr>
        <p:txBody>
          <a:bodyPr>
            <a:normAutofit/>
          </a:bodyPr>
          <a:lstStyle/>
          <a:p>
            <a:pPr marL="0" indent="541338">
              <a:buNone/>
            </a:pPr>
            <a:r>
              <a:rPr lang="ru-RU" sz="2100" dirty="0"/>
              <a:t>Во исполнение п. 4.3 протокола заседания межведомственной рабочей группы при прокуратуре Ярославской области от 31.10.2024 и поручения министерства образования Ярославской </a:t>
            </a:r>
            <a:r>
              <a:rPr lang="ru-RU" sz="2100" dirty="0" smtClean="0"/>
              <a:t>области в должностные </a:t>
            </a:r>
            <a:r>
              <a:rPr lang="ru-RU" sz="2100" dirty="0"/>
              <a:t>инструкции </a:t>
            </a:r>
            <a:r>
              <a:rPr lang="ru-RU" sz="2100" b="1" dirty="0"/>
              <a:t>всех педагогических работников</a:t>
            </a:r>
            <a:r>
              <a:rPr lang="ru-RU" sz="2100" dirty="0"/>
              <a:t> в раздел «</a:t>
            </a:r>
            <a:r>
              <a:rPr lang="ru-RU" sz="2100" dirty="0" smtClean="0"/>
              <a:t>Ответственность» внесен </a:t>
            </a:r>
            <a:r>
              <a:rPr lang="ru-RU" sz="2100" dirty="0"/>
              <a:t>пункт</a:t>
            </a:r>
            <a:r>
              <a:rPr lang="ru-RU" sz="2100" dirty="0" smtClean="0"/>
              <a:t>:</a:t>
            </a:r>
          </a:p>
          <a:p>
            <a:pPr marL="0" indent="628650">
              <a:buNone/>
            </a:pPr>
            <a:r>
              <a:rPr lang="ru-RU" sz="2100" b="1" i="1" dirty="0">
                <a:solidFill>
                  <a:schemeClr val="accent3">
                    <a:lumMod val="50000"/>
                  </a:schemeClr>
                </a:solidFill>
              </a:rPr>
              <a:t>«Несвоевременное выявление и информирование администрации образовательной организации о выявленных фактах, представляющих угрозу физического и психического насилия обучающимся»</a:t>
            </a:r>
            <a:endParaRPr lang="ru-RU" sz="21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sz="2100" dirty="0" smtClean="0"/>
              <a:t>Основание: ИХ.24-10252/2026</a:t>
            </a:r>
            <a:endParaRPr lang="ru-RU" sz="2100" dirty="0"/>
          </a:p>
          <a:p>
            <a:pPr marL="0" indent="0">
              <a:buNone/>
            </a:pP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3470138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Об актуализации</a:t>
            </a:r>
            <a:br>
              <a:rPr lang="ru-RU" sz="31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1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реестра лучших </a:t>
            </a:r>
            <a:r>
              <a:rPr lang="ru-RU" sz="3100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практик</a:t>
            </a:r>
            <a:endParaRPr lang="ru-RU" sz="31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064896" cy="4813995"/>
          </a:xfrm>
        </p:spPr>
        <p:txBody>
          <a:bodyPr>
            <a:normAutofit/>
          </a:bodyPr>
          <a:lstStyle/>
          <a:p>
            <a:pPr marL="0" indent="541338">
              <a:buNone/>
            </a:pPr>
            <a:r>
              <a:rPr lang="ru-RU" sz="2000" dirty="0"/>
              <a:t>В соответствии с письмом Министерства просвещения Российской Федерации от 07.08.2026 № 07-13285, министерство образования Ярославской области информирует об актуализации реестра лучших практик, направленных на формирование благоприятного социально-психологического климата в учебных коллективах, профилактику травли и иных видов социально опасного поведения среди участников образовательных отношений, включения в него практик победителей и призеров Всероссийского конкурса реализации комплексных профилактических мероприятий по формированию благоприятного социально-психологического климата «</a:t>
            </a:r>
            <a:r>
              <a:rPr lang="ru-RU" sz="2000" dirty="0" err="1"/>
              <a:t>Школа#безОбид</a:t>
            </a:r>
            <a:r>
              <a:rPr lang="ru-RU" sz="2000" dirty="0"/>
              <a:t>» в 2025/26 учебном году, для возможного использования в работе. </a:t>
            </a:r>
            <a:endParaRPr lang="ru-RU" sz="2000" dirty="0" smtClean="0"/>
          </a:p>
          <a:p>
            <a:pPr marL="0" indent="541338"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Ссылка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на реестр лучших практик: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</a:p>
          <a:p>
            <a:pPr marL="0" indent="541338">
              <a:buNone/>
            </a:pPr>
            <a:r>
              <a:rPr lang="ru-RU" sz="2000" dirty="0" smtClean="0">
                <a:hlinkClick r:id="rId2"/>
              </a:rPr>
              <a:t>https</a:t>
            </a:r>
            <a:r>
              <a:rPr lang="ru-RU" sz="2000" dirty="0">
                <a:hlinkClick r:id="rId2"/>
              </a:rPr>
              <a:t>://mgppu.ru/project/473/info/7472</a:t>
            </a:r>
            <a:r>
              <a:rPr lang="ru-RU" sz="2000" dirty="0" smtClean="0"/>
              <a:t>.</a:t>
            </a:r>
          </a:p>
          <a:p>
            <a:pPr marL="0" indent="541338" algn="r">
              <a:buNone/>
            </a:pPr>
            <a:r>
              <a:rPr lang="ru-RU" sz="2000" dirty="0" smtClean="0"/>
              <a:t>Основание: ИХ.24-4987/2026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37382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ЧТО ЭТО ТАКОЕ?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Autofit/>
          </a:bodyPr>
          <a:lstStyle/>
          <a:p>
            <a:pPr marL="180000">
              <a:lnSpc>
                <a:spcPct val="120000"/>
              </a:lnSpc>
            </a:pPr>
            <a:r>
              <a:rPr lang="ru-RU" sz="1800" b="1" dirty="0" smtClean="0"/>
              <a:t>Травля (буллинг)</a:t>
            </a:r>
            <a:r>
              <a:rPr lang="ru-RU" sz="1800" dirty="0"/>
              <a:t> </a:t>
            </a:r>
            <a:r>
              <a:rPr lang="ru-RU" sz="1800" dirty="0" smtClean="0"/>
              <a:t>— </a:t>
            </a:r>
            <a:r>
              <a:rPr lang="ru-RU" sz="1800" dirty="0"/>
              <a:t>это систематическое агрессивное поведение, направленное на одного человека, которое сопровождается дисбалансом сил и намерением причинить вред</a:t>
            </a:r>
            <a:r>
              <a:rPr lang="ru-RU" sz="1800" dirty="0" smtClean="0"/>
              <a:t>.</a:t>
            </a:r>
            <a:endParaRPr lang="ru-RU" sz="1800" dirty="0"/>
          </a:p>
          <a:p>
            <a:pPr marL="180000">
              <a:lnSpc>
                <a:spcPct val="120000"/>
              </a:lnSpc>
            </a:pPr>
            <a:r>
              <a:rPr lang="ru-RU" sz="1800" b="1" dirty="0" smtClean="0"/>
              <a:t>Жертва </a:t>
            </a:r>
            <a:r>
              <a:rPr lang="ru-RU" sz="1800" b="1" dirty="0" err="1"/>
              <a:t>буллинга</a:t>
            </a:r>
            <a:r>
              <a:rPr lang="ru-RU" sz="1800" dirty="0"/>
              <a:t> - любые дети, однако чаще всего для этого выбирают тех, кто отличается от других по какому-либо признаку. Это может быть внешний вид, состояние здоровья, национальность, материальное положение или особенности характера. </a:t>
            </a:r>
          </a:p>
          <a:p>
            <a:pPr marL="180000">
              <a:lnSpc>
                <a:spcPct val="120000"/>
              </a:lnSpc>
            </a:pPr>
            <a:r>
              <a:rPr lang="ru-RU" sz="1800" b="1" dirty="0"/>
              <a:t>Агрессор </a:t>
            </a:r>
            <a:r>
              <a:rPr lang="ru-RU" sz="1800" dirty="0"/>
              <a:t>- чаще всего выступают дети, не имеющие проблем в отношениях с родителями и сверстниками. Они пытаются таким образом получить власть и авторитет среди сверстников. </a:t>
            </a:r>
          </a:p>
          <a:p>
            <a:pPr marL="180000">
              <a:lnSpc>
                <a:spcPct val="120000"/>
              </a:lnSpc>
            </a:pPr>
            <a:r>
              <a:rPr lang="ru-RU" sz="1800" b="1" dirty="0"/>
              <a:t>Свидетели</a:t>
            </a:r>
            <a:r>
              <a:rPr lang="ru-RU" sz="1800" dirty="0"/>
              <a:t> – лица, которые обычно не вмешиваются, чтобы не стать новой жертвой, или поддерживают агрессоров.</a:t>
            </a:r>
          </a:p>
        </p:txBody>
      </p:sp>
    </p:spTree>
    <p:extLst>
      <p:ext uri="{BB962C8B-B14F-4D97-AF65-F5344CB8AC3E}">
        <p14:creationId xmlns:p14="http://schemas.microsoft.com/office/powerpoint/2010/main" val="3001846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Формы проявления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5" y="1700808"/>
            <a:ext cx="80017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285750" algn="just">
              <a:buFont typeface="Arial" panose="020B0604020202020204" pitchFamily="34" charset="0"/>
              <a:buChar char="•"/>
            </a:pPr>
            <a:r>
              <a:rPr lang="ru-RU" sz="2000" b="1" dirty="0">
                <a:cs typeface="Times New Roman" panose="02020603050405020304" pitchFamily="18" charset="0"/>
              </a:rPr>
              <a:t>Прямой буллинг </a:t>
            </a:r>
            <a:r>
              <a:rPr lang="ru-RU" sz="2000" dirty="0">
                <a:cs typeface="Times New Roman" panose="02020603050405020304" pitchFamily="18" charset="0"/>
              </a:rPr>
              <a:t>- физическая агрессия удары, пинки, щипание, прикосновения сексуального характера и пр.;</a:t>
            </a:r>
          </a:p>
          <a:p>
            <a:pPr marL="180000" indent="-285750" algn="just">
              <a:buFont typeface="Arial" panose="020B0604020202020204" pitchFamily="34" charset="0"/>
              <a:buChar char="•"/>
            </a:pPr>
            <a:r>
              <a:rPr lang="ru-RU" sz="2000" b="1" dirty="0">
                <a:cs typeface="Times New Roman" panose="02020603050405020304" pitchFamily="18" charset="0"/>
              </a:rPr>
              <a:t>Вербальный (словесный) буллинг</a:t>
            </a:r>
            <a:r>
              <a:rPr lang="ru-RU" sz="2000" dirty="0">
                <a:cs typeface="Times New Roman" panose="02020603050405020304" pitchFamily="18" charset="0"/>
              </a:rPr>
              <a:t> -  издевательства или запугивания с помощью слов, угрозы, неуважительные комментарии о внешнем виде, религии, инвалидности и т.д.;</a:t>
            </a:r>
          </a:p>
          <a:p>
            <a:pPr marL="180000" indent="-285750" algn="just">
              <a:buFont typeface="Arial" panose="020B0604020202020204" pitchFamily="34" charset="0"/>
              <a:buChar char="•"/>
            </a:pPr>
            <a:r>
              <a:rPr lang="ru-RU" sz="2000" b="1" dirty="0">
                <a:cs typeface="Times New Roman" panose="02020603050405020304" pitchFamily="18" charset="0"/>
              </a:rPr>
              <a:t>Социальный буллинг/изоляция</a:t>
            </a:r>
            <a:r>
              <a:rPr lang="ru-RU" sz="2000" dirty="0">
                <a:cs typeface="Times New Roman" panose="02020603050405020304" pitchFamily="18" charset="0"/>
              </a:rPr>
              <a:t> - жертва умышленно изолируется, выгоняется или игнорируется частью учеников или всем классом, детским коллективом;</a:t>
            </a:r>
          </a:p>
          <a:p>
            <a:pPr marL="180000" indent="-285750" algn="just">
              <a:buFont typeface="Arial" panose="020B0604020202020204" pitchFamily="34" charset="0"/>
              <a:buChar char="•"/>
            </a:pPr>
            <a:r>
              <a:rPr lang="ru-RU" sz="2000" b="1" dirty="0">
                <a:cs typeface="Times New Roman" panose="02020603050405020304" pitchFamily="18" charset="0"/>
              </a:rPr>
              <a:t>Косвенный буллинг</a:t>
            </a:r>
            <a:r>
              <a:rPr lang="ru-RU" sz="2000" dirty="0">
                <a:cs typeface="Times New Roman" panose="02020603050405020304" pitchFamily="18" charset="0"/>
              </a:rPr>
              <a:t> - распространение слухов и ложной информации о жертве;</a:t>
            </a:r>
          </a:p>
          <a:p>
            <a:pPr marL="180000" indent="-285750" algn="just">
              <a:buFont typeface="Arial" panose="020B0604020202020204" pitchFamily="34" charset="0"/>
              <a:buChar char="•"/>
            </a:pPr>
            <a:r>
              <a:rPr lang="ru-RU" sz="2000" b="1" dirty="0">
                <a:cs typeface="Times New Roman" panose="02020603050405020304" pitchFamily="18" charset="0"/>
              </a:rPr>
              <a:t>Кибербуллинг</a:t>
            </a:r>
            <a:r>
              <a:rPr lang="ru-RU" sz="2000" dirty="0">
                <a:cs typeface="Times New Roman" panose="02020603050405020304" pitchFamily="18" charset="0"/>
              </a:rPr>
              <a:t> - травля в социальных сетях и сети </a:t>
            </a:r>
            <a:r>
              <a:rPr lang="ru-RU" sz="2000" dirty="0" smtClean="0">
                <a:cs typeface="Times New Roman" panose="02020603050405020304" pitchFamily="18" charset="0"/>
              </a:rPr>
              <a:t>Интернет</a:t>
            </a:r>
            <a:endParaRPr lang="ru-RU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073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МАРКЕРЫ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626" t="17800" r="50786" b="19601"/>
          <a:stretch/>
        </p:blipFill>
        <p:spPr>
          <a:xfrm>
            <a:off x="179512" y="1484784"/>
            <a:ext cx="4497804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626" t="34601" r="50786" b="17800"/>
          <a:stretch/>
        </p:blipFill>
        <p:spPr>
          <a:xfrm>
            <a:off x="4788024" y="1998613"/>
            <a:ext cx="4320480" cy="3230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5390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ПРИЧИНЫ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720" y="1556792"/>
            <a:ext cx="3952248" cy="4525963"/>
          </a:xfrm>
          <a:solidFill>
            <a:schemeClr val="bg2">
              <a:lumMod val="90000"/>
              <a:alpha val="33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Со стороны агрессора: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/>
              <a:t>Желание самоутвердиться, повысить свой статус в группе.</a:t>
            </a:r>
          </a:p>
          <a:p>
            <a:r>
              <a:rPr lang="ru-RU" dirty="0"/>
              <a:t>Собственный опыт жертвы насилия (в семье или школе).</a:t>
            </a:r>
          </a:p>
          <a:p>
            <a:r>
              <a:rPr lang="ru-RU" dirty="0"/>
              <a:t>Неумение справляться с эмоциями, низкая </a:t>
            </a:r>
            <a:r>
              <a:rPr lang="ru-RU" dirty="0" err="1"/>
              <a:t>эмпатия</a:t>
            </a:r>
            <a:r>
              <a:rPr lang="ru-RU" dirty="0"/>
              <a:t>.</a:t>
            </a:r>
          </a:p>
          <a:p>
            <a:r>
              <a:rPr lang="ru-RU" dirty="0"/>
              <a:t>Стремление привлечь внимание.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Со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стороны среды: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>
              <a:buNone/>
            </a:pPr>
            <a:r>
              <a:rPr lang="ru-RU" dirty="0"/>
              <a:t>Слабая профилактическая работа в школе.</a:t>
            </a:r>
          </a:p>
          <a:p>
            <a:pPr marL="0" lvl="0" indent="0">
              <a:buNone/>
            </a:pPr>
            <a:r>
              <a:rPr lang="ru-RU" dirty="0"/>
              <a:t>Безнаказанность агрессоров.</a:t>
            </a:r>
          </a:p>
          <a:p>
            <a:pPr marL="0" lvl="0" indent="0">
              <a:buNone/>
            </a:pPr>
            <a:r>
              <a:rPr lang="ru-RU" dirty="0"/>
              <a:t>Пассивная позиция свидетелей.</a:t>
            </a:r>
          </a:p>
          <a:p>
            <a:pPr marL="0" lvl="0" indent="0">
              <a:buNone/>
            </a:pPr>
            <a:r>
              <a:rPr lang="ru-RU" dirty="0"/>
              <a:t>Неблагополучный психологический климат в классе.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456397" y="1556792"/>
            <a:ext cx="4220059" cy="4525963"/>
          </a:xfrm>
          <a:prstGeom prst="rect">
            <a:avLst/>
          </a:prstGeom>
          <a:solidFill>
            <a:schemeClr val="bg2">
              <a:lumMod val="90000"/>
              <a:alpha val="33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Со стороны жертвы (триггеры)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r>
              <a:rPr lang="ru-RU" sz="1800" dirty="0" smtClean="0"/>
              <a:t>Внешние особенности (одежда, внешность, национальность).</a:t>
            </a:r>
          </a:p>
          <a:p>
            <a:r>
              <a:rPr lang="ru-RU" sz="1800" dirty="0" smtClean="0"/>
              <a:t>Особенности поведения (застенчивость, тревожность, замкнутость).</a:t>
            </a:r>
          </a:p>
          <a:p>
            <a:r>
              <a:rPr lang="ru-RU" sz="1800" dirty="0" smtClean="0"/>
              <a:t>Академическая успешность или </a:t>
            </a:r>
            <a:r>
              <a:rPr lang="ru-RU" sz="1800" dirty="0" err="1" smtClean="0"/>
              <a:t>неуспешность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Новая школа или класс.</a:t>
            </a:r>
          </a:p>
          <a:p>
            <a:pPr marL="0" indent="0">
              <a:buFont typeface="Arial" pitchFamily="34" charset="0"/>
              <a:buNone/>
            </a:pPr>
            <a:r>
              <a:rPr lang="ru-RU" sz="1800" dirty="0" smtClean="0"/>
              <a:t> </a:t>
            </a:r>
          </a:p>
          <a:p>
            <a:pPr marL="0" indent="0">
              <a:buFont typeface="Arial" pitchFamily="34" charset="0"/>
              <a:buNone/>
            </a:pP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Важно: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 травля — это 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выбор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 агрессора, а не следствие «провокации» жертвы. Для травли не существует причин, это насилие.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6762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Роли и сферы ответственности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268760"/>
            <a:ext cx="4186808" cy="5400600"/>
          </a:xfrm>
          <a:solidFill>
            <a:schemeClr val="bg2">
              <a:lumMod val="90000"/>
              <a:alpha val="4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Директор школы</a:t>
            </a:r>
            <a:endParaRPr lang="ru-RU" sz="20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Стратегическое руководство профилактикой </a:t>
            </a:r>
            <a:r>
              <a:rPr lang="ru-RU" sz="2000" dirty="0" err="1"/>
              <a:t>буллинга</a:t>
            </a:r>
            <a:r>
              <a:rPr lang="ru-RU" sz="2000" dirty="0"/>
              <a:t> в ОО.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Утверждение локальных актов и программ по противодействию травле.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Принятие кадровых и дисциплинарных решений.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Взаимодействие с учредителем и вышестоящими органами.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Принятие решения о передаче материалов в правоохранительные органы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1268760"/>
            <a:ext cx="4499992" cy="5400600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/>
              <a:t>Заместитель директора по воспитательной работе</a:t>
            </a:r>
            <a:endParaRPr lang="ru-RU" sz="20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b="1" dirty="0"/>
              <a:t>Непосредственный контроль и анализ р</a:t>
            </a:r>
            <a:r>
              <a:rPr lang="ru-RU" sz="1600" dirty="0"/>
              <a:t>аботы с ситуацией травли.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Рассмотрение сообщений о насилии, жалоб и заявлений учащихся, родителей, работников.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Контроль оказания помощи пострадавшим и принятия воспитательных и дисциплинарных мер.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Информирование директора о ходе работы.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Разработка программ профилактических мероприятий для классов с выявленными рисками.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Регистрация принятых мер по каждому факту </a:t>
            </a:r>
            <a:r>
              <a:rPr lang="ru-RU" sz="1600" dirty="0" err="1"/>
              <a:t>буллинга</a:t>
            </a:r>
            <a:r>
              <a:rPr lang="ru-RU" sz="1600" dirty="0"/>
              <a:t>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Организация работы Совета по профилактике безнадзорности и правонарушений несовершеннолетних образовательной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2707419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Роли и сферы ответственности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268760"/>
            <a:ext cx="4186808" cy="5400600"/>
          </a:xfrm>
          <a:solidFill>
            <a:schemeClr val="bg2">
              <a:lumMod val="90000"/>
              <a:alpha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000" b="1" dirty="0"/>
              <a:t>Советник директора по воспитанию и взаимодействию с детскими общественными </a:t>
            </a:r>
            <a:r>
              <a:rPr lang="ru-RU" sz="2000" b="1" dirty="0" smtClean="0"/>
              <a:t>объединениями</a:t>
            </a:r>
          </a:p>
          <a:p>
            <a:pPr marL="0" indent="0" algn="ctr">
              <a:buNone/>
            </a:pPr>
            <a:endParaRPr lang="ru-RU" sz="20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dirty="0"/>
              <a:t>Инициирование проведения малого педсовета и разработка «Дорожной карты».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dirty="0"/>
              <a:t>Информирование родителей участников ситуации.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dirty="0"/>
              <a:t>Организация конструктивного диалога между участниками травли (служба медиации).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dirty="0"/>
              <a:t>Оценка необходимости привлечения правоохранительных органов.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dirty="0"/>
              <a:t>При повторном возникновении — информирование директора и передача сведений в МВД.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dirty="0"/>
              <a:t>Привлечение ресурсов других организаций для профилактических мероприятий.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000" dirty="0"/>
              <a:t>Содействие классному руководителю в организации профилактических мероприятий.</a:t>
            </a:r>
          </a:p>
          <a:p>
            <a:pPr marL="0" indent="0">
              <a:buNone/>
            </a:pPr>
            <a:r>
              <a:rPr lang="ru-RU" sz="2000" dirty="0"/>
              <a:t> 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1268760"/>
            <a:ext cx="4499992" cy="5400600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/>
              <a:t>Социальный педагог</a:t>
            </a:r>
            <a:endParaRPr lang="ru-RU" sz="16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Сбор информации, связанной с ситуацией выявленного неблагополучия, в том числе травли.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Беседа</a:t>
            </a:r>
            <a:r>
              <a:rPr lang="ru-RU" sz="1600" b="1" dirty="0"/>
              <a:t> </a:t>
            </a:r>
            <a:r>
              <a:rPr lang="ru-RU" sz="1600" dirty="0"/>
              <a:t>со всеми участниками травли (по запросу).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Официальные запросы в общественные организации, государственные учреждения с целью решения сложных случаев травли.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Подготовка документов для коллегиальных совещаний.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Работа с родителями/законными представителями обучающихся «Группы риска».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Занятия по правовому просвещению обучающихся.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600" dirty="0"/>
              <a:t>Разработка мер поддержки для жертвы и профилактическая работа с коллективом </a:t>
            </a:r>
            <a:r>
              <a:rPr lang="ru-RU" sz="1600" i="1" dirty="0"/>
              <a:t>(например, провести тренинги против травли, мероприятия на сплочение коллектива).</a:t>
            </a:r>
          </a:p>
        </p:txBody>
      </p:sp>
    </p:spTree>
    <p:extLst>
      <p:ext uri="{BB962C8B-B14F-4D97-AF65-F5344CB8AC3E}">
        <p14:creationId xmlns:p14="http://schemas.microsoft.com/office/powerpoint/2010/main" val="1394536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Роли и сферы ответственности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268760"/>
            <a:ext cx="4186808" cy="5400600"/>
          </a:xfrm>
          <a:solidFill>
            <a:schemeClr val="bg2">
              <a:lumMod val="90000"/>
              <a:alpha val="4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800" b="1" dirty="0"/>
              <a:t>Классный руководитель</a:t>
            </a:r>
            <a:endParaRPr lang="ru-RU" sz="18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800" dirty="0"/>
              <a:t>Наблюдение за состоянием участников </a:t>
            </a:r>
            <a:r>
              <a:rPr lang="ru-RU" sz="1800" dirty="0" err="1"/>
              <a:t>буллинга</a:t>
            </a:r>
            <a:r>
              <a:rPr lang="ru-RU" sz="1800" dirty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800" dirty="0"/>
              <a:t>Беседы с участниками и их родителями/законными представителями.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800" dirty="0"/>
              <a:t>Принятие воспитательных мер.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800" dirty="0"/>
              <a:t>Проведение профилактической работы в классе.</a:t>
            </a:r>
          </a:p>
          <a:p>
            <a:pPr marL="0" indent="0">
              <a:buNone/>
            </a:pPr>
            <a:endParaRPr lang="ru-RU" sz="1800" dirty="0"/>
          </a:p>
          <a:p>
            <a:pPr marL="0" indent="0" algn="ctr">
              <a:buNone/>
            </a:pPr>
            <a:r>
              <a:rPr lang="ru-RU" sz="1800" b="1" dirty="0"/>
              <a:t>Педагог-психолог</a:t>
            </a:r>
            <a:endParaRPr lang="ru-RU" sz="18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800" dirty="0"/>
              <a:t>Оценка психологического состояния жертвы, агрессора, свидетелей.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800" dirty="0"/>
              <a:t>Консультирование педагогов по тактике поведения.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800" dirty="0"/>
              <a:t>Консультирование родителей</a:t>
            </a:r>
            <a:r>
              <a:rPr lang="en-US" sz="1800" dirty="0"/>
              <a:t>/</a:t>
            </a:r>
            <a:r>
              <a:rPr lang="ru-RU" sz="1800" dirty="0"/>
              <a:t>законных представителей.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800" dirty="0"/>
              <a:t>Отслеживание психологического состояния участников.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800" dirty="0"/>
              <a:t>Организация и проведение тренингов.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2000" dirty="0"/>
              <a:t> 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1268760"/>
            <a:ext cx="4499992" cy="5400600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/>
              <a:t>Родители</a:t>
            </a:r>
            <a:endParaRPr lang="ru-RU" sz="16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600" dirty="0"/>
              <a:t>Внимательное отношение к изменениям в поведении ребёнка.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600" dirty="0"/>
              <a:t>Своевременное информирование школы о тревожных сигналах.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600" dirty="0"/>
              <a:t>Сотрудничество со школой в рамках реализации «Дорожной карты».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600" dirty="0"/>
              <a:t>Участие в профилактических и коррекционных мероприятиях.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1600" dirty="0"/>
              <a:t>Обеспечение психологической поддержки ребёнка дома.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/>
              <a:t>При необходимости — обращение за медицинской, социальной и юридической помощью.</a:t>
            </a:r>
          </a:p>
          <a:p>
            <a:pPr marL="0" indent="0">
              <a:buNone/>
            </a:pPr>
            <a:r>
              <a:rPr lang="ru-RU" sz="1800" dirty="0"/>
              <a:t> 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27252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РАБОТА С КЕЙСАМИ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484784"/>
            <a:ext cx="3952248" cy="4525963"/>
          </a:xfrm>
          <a:solidFill>
            <a:schemeClr val="bg2">
              <a:lumMod val="90000"/>
              <a:alpha val="33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АЛГОРИТМ ДЕЙСТВИЙ:</a:t>
            </a:r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Шаг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1. Выявление и фиксация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факта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Шаг 2. Обеспечение безопасности и неотложное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реагирование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Шаг 3. Информирование администрации и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родителей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Шаг 4. Диагностика и анализ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ситуации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Шаг 5. Разработка плана индивидуального сопровождения и мер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воздействия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Шаг 6. Меры профилактики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повторения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Шаг 7. Привлечение внешних специалистов и органов профилактики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Шаг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8. Документирование и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контроль</a:t>
            </a: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5536" y="1484784"/>
            <a:ext cx="4220059" cy="4525963"/>
          </a:xfrm>
          <a:prstGeom prst="rect">
            <a:avLst/>
          </a:prstGeom>
          <a:solidFill>
            <a:schemeClr val="bg2">
              <a:lumMod val="90000"/>
              <a:alpha val="33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 smtClean="0"/>
              <a:t>Цель</a:t>
            </a:r>
            <a:r>
              <a:rPr lang="ru-RU" sz="1800" b="1" dirty="0"/>
              <a:t>: отработка навыков распознавания и принятия решений.</a:t>
            </a: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b="1" dirty="0" smtClean="0"/>
              <a:t>Задание:</a:t>
            </a:r>
            <a:endParaRPr lang="ru-RU" sz="1800" b="1" dirty="0"/>
          </a:p>
          <a:p>
            <a:pPr marL="0" indent="0">
              <a:buNone/>
            </a:pPr>
            <a:r>
              <a:rPr lang="ru-RU" sz="1800" dirty="0" smtClean="0"/>
              <a:t>• Распознать и определить признаки </a:t>
            </a:r>
            <a:r>
              <a:rPr lang="ru-RU" sz="1800" dirty="0" err="1" smtClean="0"/>
              <a:t>буллинга</a:t>
            </a:r>
            <a:r>
              <a:rPr lang="ru-RU" sz="1800" dirty="0" smtClean="0"/>
              <a:t>.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• Предложить </a:t>
            </a:r>
            <a:r>
              <a:rPr lang="ru-RU" sz="1800" dirty="0"/>
              <a:t>алгоритм действий.</a:t>
            </a:r>
          </a:p>
          <a:p>
            <a:pPr marL="0" indent="0">
              <a:buNone/>
            </a:pPr>
            <a:r>
              <a:rPr lang="ru-RU" sz="1800" dirty="0" smtClean="0"/>
              <a:t>• Распределить </a:t>
            </a:r>
            <a:r>
              <a:rPr lang="ru-RU" sz="1800" dirty="0"/>
              <a:t>ответственность между </a:t>
            </a:r>
            <a:r>
              <a:rPr lang="ru-RU" sz="1800" dirty="0" smtClean="0"/>
              <a:t>участниками образовательных отношений.</a:t>
            </a:r>
            <a:endParaRPr lang="ru-RU" sz="1400" dirty="0"/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68550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1033</Words>
  <Application>Microsoft Office PowerPoint</Application>
  <PresentationFormat>Экран (4:3)</PresentationFormat>
  <Paragraphs>173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Comic Sans MS</vt:lpstr>
      <vt:lpstr>Times New Roman</vt:lpstr>
      <vt:lpstr>Wingdings</vt:lpstr>
      <vt:lpstr>Тема Office</vt:lpstr>
      <vt:lpstr> ТРАВЛЯ (буллинг)</vt:lpstr>
      <vt:lpstr>ЧТО ЭТО ТАКОЕ?</vt:lpstr>
      <vt:lpstr>Формы проявления</vt:lpstr>
      <vt:lpstr>МАРКЕРЫ</vt:lpstr>
      <vt:lpstr>ПРИЧИНЫ</vt:lpstr>
      <vt:lpstr>Роли и сферы ответственности</vt:lpstr>
      <vt:lpstr>Роли и сферы ответственности</vt:lpstr>
      <vt:lpstr>Роли и сферы ответственности</vt:lpstr>
      <vt:lpstr>РАБОТА С КЕЙСАМИ</vt:lpstr>
      <vt:lpstr>ВОЗМОЖНЫЕ ЮРИДИЧЕСКИЕ ПОСЛЕДСТВИЯ БУЛЛИНГА</vt:lpstr>
      <vt:lpstr>Почему важно замечать и распознавать буллинг?</vt:lpstr>
      <vt:lpstr>Почему это важно для заместителей по воспитательной работе?</vt:lpstr>
      <vt:lpstr>Почему это важно для заместителей по воспитательной работе?</vt:lpstr>
      <vt:lpstr>Организация мероприятий по противодействию деструктивной идеологии</vt:lpstr>
      <vt:lpstr>Повышение ответственности педагогов за выявление деструктивных проявлений</vt:lpstr>
      <vt:lpstr>Об актуализации реестра лучших практик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БУЛЛИНГ</dc:title>
  <dc:creator>user</dc:creator>
  <cp:lastModifiedBy>Учетная запись Майкрософт</cp:lastModifiedBy>
  <cp:revision>23</cp:revision>
  <dcterms:created xsi:type="dcterms:W3CDTF">2026-08-17T10:42:14Z</dcterms:created>
  <dcterms:modified xsi:type="dcterms:W3CDTF">2026-08-23T13:48:29Z</dcterms:modified>
</cp:coreProperties>
</file>